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0" r:id="rId4"/>
    <p:sldId id="274" r:id="rId5"/>
    <p:sldId id="275" r:id="rId6"/>
    <p:sldId id="278" r:id="rId7"/>
    <p:sldId id="276" r:id="rId8"/>
    <p:sldId id="279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1" userDrawn="1">
          <p15:clr>
            <a:srgbClr val="A4A3A4"/>
          </p15:clr>
        </p15:guide>
        <p15:guide id="2" pos="49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0F1"/>
    <a:srgbClr val="C00000"/>
    <a:srgbClr val="00728F"/>
    <a:srgbClr val="E1C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83"/>
    <p:restoredTop sz="95909"/>
  </p:normalViewPr>
  <p:slideViewPr>
    <p:cSldViewPr snapToGrid="0" showGuides="1">
      <p:cViewPr varScale="1">
        <p:scale>
          <a:sx n="114" d="100"/>
          <a:sy n="114" d="100"/>
        </p:scale>
        <p:origin x="200" y="192"/>
      </p:cViewPr>
      <p:guideLst>
        <p:guide orient="horz" pos="3271"/>
        <p:guide pos="4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18AA-28E3-19FF-D5B8-2A4E233D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C6320-F54A-4917-8B75-C77AC9EDA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76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EE09-DA6A-D3E1-B0C4-0FFCBFED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1C99C-4B80-AE2F-EBF5-661D00E6A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24F8D-EB74-C247-1505-A963084B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8C884E-7E0D-1A40-9644-794D6443A16D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21806-3B1A-831C-0A74-1E92F3FE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35B4B-7DAE-C017-B46C-C07CC72A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68241-5916-9D45-B5C1-3580C217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1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6176B-3BE0-EDF6-C9CB-06C63C3BA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DACB6-CE6F-CA6C-CF13-F8C1F45D8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829CF-94B3-9796-5839-7B45DB13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8C884E-7E0D-1A40-9644-794D6443A16D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695AB-9A5F-6065-5061-7E82FA15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E48E3-3140-384E-3672-43D7BBBB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68241-5916-9D45-B5C1-3580C217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1A919-9F84-3C8D-837C-A17D8ADA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798E5-D6F3-C7C6-E3DE-F427D4D70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7BECD-5131-0282-7102-5450FBBAC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8C884E-7E0D-1A40-9644-794D6443A16D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0A27B-F8B7-185B-3C2E-8D651BA6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68241-5916-9D45-B5C1-3580C217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10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7DCE7-ADC1-4C66-DDD0-37FFA37B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42685-4571-5450-14E7-9CF6BB380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56920-2F06-6E69-2CFC-AFE8DB56B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8C884E-7E0D-1A40-9644-794D6443A16D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5D711-A968-ED7F-EC8D-8ABE2F9A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F868D-BD84-1BD1-B1AA-EB304028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68241-5916-9D45-B5C1-3580C217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9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2AC7-35DB-FD52-6659-0FBC30FB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48CC-FF22-8B77-7AA6-DDB528E69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BAAF1-4D9A-297B-3714-8A5894C12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FCB50-8313-E6EB-583A-F05AFDC6B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8C884E-7E0D-1A40-9644-794D6443A16D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3E110-3661-DA02-61DE-DC12F876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86CFD-7196-8FDB-2AAD-B8159C1F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68241-5916-9D45-B5C1-3580C217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3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D11C1-7118-FC99-55C1-06656E96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C785A-6BF3-1101-D5AC-DC49E3377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00DBA-00ED-1731-EF73-91F6C00DD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85FB4-B500-4325-C2BA-1EABC858F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61F276-7D51-1698-F564-7D9FC076D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C49467-2E21-A342-40DA-7B895304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8C884E-7E0D-1A40-9644-794D6443A16D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19FE93-B24C-52B8-C9E8-67C501B9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E3B6F-B45C-63E9-E376-ADFA186B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68241-5916-9D45-B5C1-3580C217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3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36BA-C8B4-84B0-C124-9F0843C5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AFC34-B1AC-E2E0-63E7-D8B23AB1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8C884E-7E0D-1A40-9644-794D6443A16D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22DBA-A7FB-F907-1BC4-D4B5CD53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BB1E3-5D44-D4EF-3842-33325CEA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68241-5916-9D45-B5C1-3580C217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9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EA400E-0513-554E-1646-A00EF68A6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8C884E-7E0D-1A40-9644-794D6443A16D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BB3D77-A9C1-51D6-4C9D-BD6BE461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81A7A-47D2-8F72-F324-9F1CF0E4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68241-5916-9D45-B5C1-3580C217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402CF-2AE7-0C41-EB70-8321F4E8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B49F7-5EBE-11B1-95D5-CD959B74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41DA4-B70B-3F74-C115-663169F56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D5B1E-25DD-601B-C4AB-D2BA1F2E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8C884E-7E0D-1A40-9644-794D6443A16D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5B577-B43F-8B3C-3788-8D1F3EAF5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1DE74-C6B6-FE0E-8887-3294A95E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68241-5916-9D45-B5C1-3580C217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5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2B2E-4F34-547A-B63E-452B12E6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8FE3F-C03F-80A9-CF02-7A563F11B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4E987-9D54-58BE-708B-7B2894211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A94AB-D890-3FA5-6C85-A2F10C51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8C884E-7E0D-1A40-9644-794D6443A16D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7F838-82DE-EBDB-884B-085B51D9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69732-CD2E-38DB-9A8F-D1ACE561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68241-5916-9D45-B5C1-3580C2177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2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705EC-0957-480D-C1EB-38CFE8CB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E90A3-0930-7496-067C-950699CCC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E630E-4455-BD46-F93F-5E5AAF2CCBD0}"/>
              </a:ext>
            </a:extLst>
          </p:cNvPr>
          <p:cNvSpPr txBox="1"/>
          <p:nvPr userDrawn="1"/>
        </p:nvSpPr>
        <p:spPr>
          <a:xfrm>
            <a:off x="-44604" y="6640994"/>
            <a:ext cx="12121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C Andrew 2023</a:t>
            </a:r>
          </a:p>
        </p:txBody>
      </p:sp>
    </p:spTree>
    <p:extLst>
      <p:ext uri="{BB962C8B-B14F-4D97-AF65-F5344CB8AC3E}">
        <p14:creationId xmlns:p14="http://schemas.microsoft.com/office/powerpoint/2010/main" val="169461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22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EC1B11E-AA53-B100-3409-E0749E8F4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" y="4638019"/>
            <a:ext cx="6293012" cy="1330554"/>
          </a:xfrm>
        </p:spPr>
        <p:txBody>
          <a:bodyPr>
            <a:noAutofit/>
          </a:bodyPr>
          <a:lstStyle/>
          <a:p>
            <a:r>
              <a:rPr lang="en-US" sz="8000" dirty="0"/>
              <a:t>The Ottomans</a:t>
            </a:r>
          </a:p>
        </p:txBody>
      </p:sp>
      <p:sp>
        <p:nvSpPr>
          <p:cNvPr id="2" name="Subtitle 12">
            <a:extLst>
              <a:ext uri="{FF2B5EF4-FFF2-40B4-BE49-F238E27FC236}">
                <a16:creationId xmlns:a16="http://schemas.microsoft.com/office/drawing/2014/main" id="{19A2EA4F-D5F8-002B-49E6-4F7E66F613D5}"/>
              </a:ext>
            </a:extLst>
          </p:cNvPr>
          <p:cNvSpPr txBox="1">
            <a:spLocks/>
          </p:cNvSpPr>
          <p:nvPr/>
        </p:nvSpPr>
        <p:spPr>
          <a:xfrm>
            <a:off x="235042" y="5668088"/>
            <a:ext cx="11956957" cy="1330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900" dirty="0">
                <a:solidFill>
                  <a:srgbClr val="0072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L.O. To learn about the history &amp; culture of the Ottomans 	 and to create an </a:t>
            </a:r>
            <a:r>
              <a:rPr lang="en-US" sz="3900" i="1" dirty="0" err="1">
                <a:solidFill>
                  <a:srgbClr val="0072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iznik</a:t>
            </a:r>
            <a:r>
              <a:rPr lang="en-US" sz="3900" dirty="0">
                <a:solidFill>
                  <a:srgbClr val="0072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tile pattern</a:t>
            </a:r>
          </a:p>
        </p:txBody>
      </p:sp>
      <p:pic>
        <p:nvPicPr>
          <p:cNvPr id="8" name="Picture 7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9BAEE64D-313F-1C20-5752-5C79E5DAE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4603">
            <a:off x="868638" y="299478"/>
            <a:ext cx="2631635" cy="4311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ainting of men in turbans&#10;&#10;Description automatically generated">
            <a:extLst>
              <a:ext uri="{FF2B5EF4-FFF2-40B4-BE49-F238E27FC236}">
                <a16:creationId xmlns:a16="http://schemas.microsoft.com/office/drawing/2014/main" id="{D92F442F-AAA1-196F-B6F9-AA3705D97F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7222">
            <a:off x="3907428" y="529328"/>
            <a:ext cx="2758065" cy="4018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 close-up of a tile&#10;&#10;Description automatically generated">
            <a:extLst>
              <a:ext uri="{FF2B5EF4-FFF2-40B4-BE49-F238E27FC236}">
                <a16:creationId xmlns:a16="http://schemas.microsoft.com/office/drawing/2014/main" id="{6E56C4EF-67D2-83EF-D58B-608994E8B0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0807">
            <a:off x="6694111" y="1852558"/>
            <a:ext cx="4404348" cy="3303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635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7839-86AE-2DF9-7D9F-B77389B2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Plenary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D8F75-FDAD-B8E8-EFFA-E906507B3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001"/>
            <a:ext cx="1051560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Name a science that the Ottomans were skilled at.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35DE77-E78A-D843-CA5F-ED4443F4BFAB}"/>
              </a:ext>
            </a:extLst>
          </p:cNvPr>
          <p:cNvSpPr txBox="1">
            <a:spLocks/>
          </p:cNvSpPr>
          <p:nvPr/>
        </p:nvSpPr>
        <p:spPr>
          <a:xfrm>
            <a:off x="838200" y="3103625"/>
            <a:ext cx="8455895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Ottomans practiced the art of calligraphy. What is calligraphy?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705DEF-6009-E0AD-9180-F5DC9AD95041}"/>
              </a:ext>
            </a:extLst>
          </p:cNvPr>
          <p:cNvSpPr txBox="1">
            <a:spLocks/>
          </p:cNvSpPr>
          <p:nvPr/>
        </p:nvSpPr>
        <p:spPr>
          <a:xfrm>
            <a:off x="838200" y="4446589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 is the name starting with ‘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’ that describes the famous Ottoman style of pottery decoration?</a:t>
            </a:r>
          </a:p>
        </p:txBody>
      </p:sp>
      <p:pic>
        <p:nvPicPr>
          <p:cNvPr id="7" name="Picture 6" descr="A painting of men in turbans&#10;&#10;Description automatically generated">
            <a:extLst>
              <a:ext uri="{FF2B5EF4-FFF2-40B4-BE49-F238E27FC236}">
                <a16:creationId xmlns:a16="http://schemas.microsoft.com/office/drawing/2014/main" id="{00AE7A3E-B261-6D0F-558B-FFA71577FA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884" y="141158"/>
            <a:ext cx="1569117" cy="2286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group of women and children in a garden&#10;&#10;Description automatically generated">
            <a:extLst>
              <a:ext uri="{FF2B5EF4-FFF2-40B4-BE49-F238E27FC236}">
                <a16:creationId xmlns:a16="http://schemas.microsoft.com/office/drawing/2014/main" id="{4C03DC6F-D47C-37E0-6611-E374F14B7B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258" y="141159"/>
            <a:ext cx="1620101" cy="2522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close-up of a tile&#10;&#10;Description automatically generated">
            <a:extLst>
              <a:ext uri="{FF2B5EF4-FFF2-40B4-BE49-F238E27FC236}">
                <a16:creationId xmlns:a16="http://schemas.microsoft.com/office/drawing/2014/main" id="{996156E3-CFE2-DB0F-4540-CD3D84BE27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362" y="1530580"/>
            <a:ext cx="1168853" cy="876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close-up of a painting&#10;&#10;Description automatically generated">
            <a:extLst>
              <a:ext uri="{FF2B5EF4-FFF2-40B4-BE49-F238E27FC236}">
                <a16:creationId xmlns:a16="http://schemas.microsoft.com/office/drawing/2014/main" id="{A20949EB-8E96-4837-E202-4EC8449FEA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432" y="141159"/>
            <a:ext cx="2204683" cy="1240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ainting of people sitting on the ground&#10;&#10;Description automatically generated">
            <a:extLst>
              <a:ext uri="{FF2B5EF4-FFF2-40B4-BE49-F238E27FC236}">
                <a16:creationId xmlns:a16="http://schemas.microsoft.com/office/drawing/2014/main" id="{BE0A990A-B755-8A03-C8D4-8BB0610342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4258" y="2844885"/>
            <a:ext cx="1620102" cy="2068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 blue and white vase&#10;&#10;Description automatically generated">
            <a:extLst>
              <a:ext uri="{FF2B5EF4-FFF2-40B4-BE49-F238E27FC236}">
                <a16:creationId xmlns:a16="http://schemas.microsoft.com/office/drawing/2014/main" id="{9216672F-12C1-61C9-991F-E9E7938384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431" y="141159"/>
            <a:ext cx="1620101" cy="2295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blue and white tile with red and blue design&#10;&#10;Description automatically generated">
            <a:extLst>
              <a:ext uri="{FF2B5EF4-FFF2-40B4-BE49-F238E27FC236}">
                <a16:creationId xmlns:a16="http://schemas.microsoft.com/office/drawing/2014/main" id="{A13B8547-A8B9-B43C-72E8-D7FADC3D6F3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095" y="1542772"/>
            <a:ext cx="837538" cy="856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441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7839-86AE-2DF9-7D9F-B77389B2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travel through British history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08B78-B68F-CE90-6291-802CB3C19D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8517" y="2352259"/>
            <a:ext cx="1492257" cy="1527572"/>
          </a:xfrm>
          <a:prstGeom prst="ellipse">
            <a:avLst/>
          </a:prstGeom>
          <a:ln w="1524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504029-A406-B479-702A-CD0C1057F5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145" y="2366506"/>
            <a:ext cx="1507302" cy="1560856"/>
          </a:xfrm>
          <a:prstGeom prst="ellipse">
            <a:avLst/>
          </a:prstGeom>
          <a:ln w="1524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89D73E-2978-5E35-8C4E-839344A606B2}"/>
              </a:ext>
            </a:extLst>
          </p:cNvPr>
          <p:cNvSpPr txBox="1"/>
          <p:nvPr/>
        </p:nvSpPr>
        <p:spPr>
          <a:xfrm>
            <a:off x="414429" y="3942588"/>
            <a:ext cx="2100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Middle Ages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1066-1485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141B6B-D4F1-2D6A-55C9-A2F375ECF6FD}"/>
              </a:ext>
            </a:extLst>
          </p:cNvPr>
          <p:cNvSpPr txBox="1"/>
          <p:nvPr/>
        </p:nvSpPr>
        <p:spPr>
          <a:xfrm>
            <a:off x="2586664" y="3961323"/>
            <a:ext cx="247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Tudors &amp; Elizabethans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1485-1603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3957B3-5133-2AEC-77E4-9EC2FD0ECF5E}"/>
              </a:ext>
            </a:extLst>
          </p:cNvPr>
          <p:cNvSpPr txBox="1"/>
          <p:nvPr/>
        </p:nvSpPr>
        <p:spPr>
          <a:xfrm>
            <a:off x="7404537" y="3954793"/>
            <a:ext cx="196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Century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1900-1999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6F6F3C-294B-9446-1B19-9AABB2058F1C}"/>
              </a:ext>
            </a:extLst>
          </p:cNvPr>
          <p:cNvSpPr txBox="1"/>
          <p:nvPr/>
        </p:nvSpPr>
        <p:spPr>
          <a:xfrm>
            <a:off x="9849570" y="3950888"/>
            <a:ext cx="196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Modern times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C517BA-E17E-120A-E0AB-FCE23E57EC9A}"/>
              </a:ext>
            </a:extLst>
          </p:cNvPr>
          <p:cNvGrpSpPr/>
          <p:nvPr/>
        </p:nvGrpSpPr>
        <p:grpSpPr>
          <a:xfrm>
            <a:off x="7680736" y="2359055"/>
            <a:ext cx="1541994" cy="1544164"/>
            <a:chOff x="8541667" y="1369517"/>
            <a:chExt cx="1541994" cy="154416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80B0077-6024-58F7-E836-79723E25A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1667" y="1386109"/>
              <a:ext cx="1516340" cy="1527572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EADC5BA-F93C-817A-3A0F-A426C74336A4}"/>
                </a:ext>
              </a:extLst>
            </p:cNvPr>
            <p:cNvSpPr/>
            <p:nvPr/>
          </p:nvSpPr>
          <p:spPr>
            <a:xfrm>
              <a:off x="8563471" y="1369517"/>
              <a:ext cx="1520190" cy="1527572"/>
            </a:xfrm>
            <a:prstGeom prst="ellipse">
              <a:avLst/>
            </a:prstGeom>
            <a:noFill/>
            <a:ln w="1619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96145B7-D754-E7AF-759F-76098E4A125C}"/>
              </a:ext>
            </a:extLst>
          </p:cNvPr>
          <p:cNvSpPr txBox="1"/>
          <p:nvPr/>
        </p:nvSpPr>
        <p:spPr>
          <a:xfrm>
            <a:off x="5170356" y="3949433"/>
            <a:ext cx="1963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Georgians &amp; Victorians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1714-1901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6C06169-3BA0-CD08-36E9-AF7294F707C5}"/>
              </a:ext>
            </a:extLst>
          </p:cNvPr>
          <p:cNvGrpSpPr/>
          <p:nvPr/>
        </p:nvGrpSpPr>
        <p:grpSpPr>
          <a:xfrm>
            <a:off x="5379398" y="2380531"/>
            <a:ext cx="1520190" cy="1527572"/>
            <a:chOff x="5342868" y="83437"/>
            <a:chExt cx="1520190" cy="152757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9C62550-8FB7-98FE-6FE7-E34F74FA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2420" y="120034"/>
              <a:ext cx="1473244" cy="1484238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D624589-A20C-398B-1743-02794BA5786E}"/>
                </a:ext>
              </a:extLst>
            </p:cNvPr>
            <p:cNvSpPr/>
            <p:nvPr/>
          </p:nvSpPr>
          <p:spPr>
            <a:xfrm>
              <a:off x="5342868" y="83437"/>
              <a:ext cx="1520190" cy="1527572"/>
            </a:xfrm>
            <a:prstGeom prst="ellipse">
              <a:avLst/>
            </a:prstGeom>
            <a:noFill/>
            <a:ln w="1619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09B473A-3BFB-485C-EE17-3AED7F5D1FB2}"/>
              </a:ext>
            </a:extLst>
          </p:cNvPr>
          <p:cNvGrpSpPr/>
          <p:nvPr/>
        </p:nvGrpSpPr>
        <p:grpSpPr>
          <a:xfrm>
            <a:off x="710156" y="2361354"/>
            <a:ext cx="1556038" cy="1547062"/>
            <a:chOff x="8996105" y="4026475"/>
            <a:chExt cx="1556038" cy="154706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4EDE83C-536D-7A00-8854-766DC2846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6105" y="4026475"/>
              <a:ext cx="1508812" cy="1508812"/>
            </a:xfrm>
            <a:prstGeom prst="rect">
              <a:avLst/>
            </a:prstGeom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9F92F28-36FD-297D-0322-9F41CE6E27DD}"/>
                </a:ext>
              </a:extLst>
            </p:cNvPr>
            <p:cNvSpPr/>
            <p:nvPr/>
          </p:nvSpPr>
          <p:spPr>
            <a:xfrm>
              <a:off x="9031953" y="4045965"/>
              <a:ext cx="1520190" cy="1527572"/>
            </a:xfrm>
            <a:prstGeom prst="ellipse">
              <a:avLst/>
            </a:prstGeom>
            <a:noFill/>
            <a:ln w="1619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2" descr="Free Spaceship Aviation illustration and picture">
            <a:extLst>
              <a:ext uri="{FF2B5EF4-FFF2-40B4-BE49-F238E27FC236}">
                <a16:creationId xmlns:a16="http://schemas.microsoft.com/office/drawing/2014/main" id="{336755D4-9ECD-405B-C724-45CE6BA23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246187">
            <a:off x="10339562" y="1286551"/>
            <a:ext cx="1374734" cy="122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1026">
            <a:extLst>
              <a:ext uri="{FF2B5EF4-FFF2-40B4-BE49-F238E27FC236}">
                <a16:creationId xmlns:a16="http://schemas.microsoft.com/office/drawing/2014/main" id="{2A7A1E61-3ADE-08FD-1512-9E7A1056D2D9}"/>
              </a:ext>
            </a:extLst>
          </p:cNvPr>
          <p:cNvSpPr/>
          <p:nvPr/>
        </p:nvSpPr>
        <p:spPr>
          <a:xfrm>
            <a:off x="7886044" y="5013325"/>
            <a:ext cx="2296788" cy="6745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years ago</a:t>
            </a:r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B8103E92-8C5D-7364-27DF-E9005FD768F8}"/>
              </a:ext>
            </a:extLst>
          </p:cNvPr>
          <p:cNvSpPr/>
          <p:nvPr/>
        </p:nvSpPr>
        <p:spPr>
          <a:xfrm>
            <a:off x="5255994" y="5013325"/>
            <a:ext cx="2630050" cy="674553"/>
          </a:xfrm>
          <a:prstGeom prst="rect">
            <a:avLst/>
          </a:prstGeom>
          <a:solidFill>
            <a:srgbClr val="C00000">
              <a:alpha val="7451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years ago</a:t>
            </a:r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B853CDCB-5278-ED9B-4F65-F76F62D89C38}"/>
              </a:ext>
            </a:extLst>
          </p:cNvPr>
          <p:cNvSpPr/>
          <p:nvPr/>
        </p:nvSpPr>
        <p:spPr>
          <a:xfrm>
            <a:off x="2959206" y="5013325"/>
            <a:ext cx="2296788" cy="674553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 years ago</a:t>
            </a:r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04E1AC3C-847E-C69A-D24D-6CBCD1376550}"/>
              </a:ext>
            </a:extLst>
          </p:cNvPr>
          <p:cNvSpPr/>
          <p:nvPr/>
        </p:nvSpPr>
        <p:spPr>
          <a:xfrm>
            <a:off x="524336" y="5017011"/>
            <a:ext cx="2434870" cy="674553"/>
          </a:xfrm>
          <a:prstGeom prst="rect">
            <a:avLst/>
          </a:prstGeom>
          <a:solidFill>
            <a:srgbClr val="C000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 years ago</a:t>
            </a:r>
          </a:p>
        </p:txBody>
      </p:sp>
    </p:spTree>
    <p:extLst>
      <p:ext uri="{BB962C8B-B14F-4D97-AF65-F5344CB8AC3E}">
        <p14:creationId xmlns:p14="http://schemas.microsoft.com/office/powerpoint/2010/main" val="310123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0.00162 L -0.21029 0.00162 " pathEditMode="relative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29 0.00162 L -0.39987 0.00255 " pathEditMode="relative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87 0.00162 L -0.57487 0.00255 " pathEditMode="relative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279 0.00162 L -0.76576 0.00255 " pathEditMode="relative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  <p:bldP spid="27" grpId="0"/>
      <p:bldP spid="28" grpId="0"/>
      <p:bldP spid="42" grpId="0"/>
      <p:bldP spid="1027" grpId="0" animBg="1"/>
      <p:bldP spid="1028" grpId="0" animBg="1"/>
      <p:bldP spid="1029" grpId="0" animBg="1"/>
      <p:bldP spid="10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the world&#10;&#10;Description automatically generated">
            <a:extLst>
              <a:ext uri="{FF2B5EF4-FFF2-40B4-BE49-F238E27FC236}">
                <a16:creationId xmlns:a16="http://schemas.microsoft.com/office/drawing/2014/main" id="{CFD816B5-97FA-0452-328A-5B32C904BA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115" y="570763"/>
            <a:ext cx="5954091" cy="560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CD7839-86AE-2DF9-7D9F-B77389B2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Eastwards From Britain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F93AB6-B588-CC65-1D6C-CF303C2C9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98" y="1690688"/>
            <a:ext cx="5547102" cy="15174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just looked at the timeline for British history.</a:t>
            </a:r>
          </a:p>
          <a:p>
            <a:pPr marL="0" indent="0">
              <a:buNone/>
            </a:pPr>
            <a:r>
              <a:rPr lang="en-US" dirty="0"/>
              <a:t>Can you identify Britain on this map?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9269EB9-A1B4-BCB8-8300-6CF1BC200A3B}"/>
              </a:ext>
            </a:extLst>
          </p:cNvPr>
          <p:cNvSpPr txBox="1">
            <a:spLocks/>
          </p:cNvSpPr>
          <p:nvPr/>
        </p:nvSpPr>
        <p:spPr>
          <a:xfrm>
            <a:off x="542114" y="3260878"/>
            <a:ext cx="5547102" cy="9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Let’s move eastwards and look at the history of a different culture.</a:t>
            </a:r>
          </a:p>
        </p:txBody>
      </p:sp>
      <p:pic>
        <p:nvPicPr>
          <p:cNvPr id="17" name="Graphic 16" descr="Right pointing backhand index with solid fill">
            <a:extLst>
              <a:ext uri="{FF2B5EF4-FFF2-40B4-BE49-F238E27FC236}">
                <a16:creationId xmlns:a16="http://schemas.microsoft.com/office/drawing/2014/main" id="{45797E6D-0FA3-1AFC-85F6-AE5302CD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008822" y="444589"/>
            <a:ext cx="914400" cy="9144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FA8E4D2-8505-5689-CBB7-AEA8FC902051}"/>
              </a:ext>
            </a:extLst>
          </p:cNvPr>
          <p:cNvSpPr/>
          <p:nvPr/>
        </p:nvSpPr>
        <p:spPr>
          <a:xfrm>
            <a:off x="5871115" y="1027906"/>
            <a:ext cx="1273604" cy="1451278"/>
          </a:xfrm>
          <a:prstGeom prst="ellipse">
            <a:avLst/>
          </a:prstGeom>
          <a:solidFill>
            <a:srgbClr val="C00000">
              <a:alpha val="17647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9486D4-B4AC-8D93-684F-13F2272EF68B}"/>
              </a:ext>
            </a:extLst>
          </p:cNvPr>
          <p:cNvSpPr/>
          <p:nvPr/>
        </p:nvSpPr>
        <p:spPr>
          <a:xfrm rot="18016740">
            <a:off x="8211358" y="2605031"/>
            <a:ext cx="1273604" cy="1451278"/>
          </a:xfrm>
          <a:prstGeom prst="ellipse">
            <a:avLst/>
          </a:prstGeom>
          <a:solidFill>
            <a:srgbClr val="C00000">
              <a:alpha val="18039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A9FEF151-B716-2094-D90C-C0CA2CEC972B}"/>
              </a:ext>
            </a:extLst>
          </p:cNvPr>
          <p:cNvSpPr txBox="1">
            <a:spLocks/>
          </p:cNvSpPr>
          <p:nvPr/>
        </p:nvSpPr>
        <p:spPr>
          <a:xfrm>
            <a:off x="542114" y="4270180"/>
            <a:ext cx="5329001" cy="1723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country that in modern times we now call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Türkiye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(Turkey) was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the Ottoman civilization, an important culture for hundreds of years.</a:t>
            </a:r>
          </a:p>
        </p:txBody>
      </p:sp>
    </p:spTree>
    <p:extLst>
      <p:ext uri="{BB962C8B-B14F-4D97-AF65-F5344CB8AC3E}">
        <p14:creationId xmlns:p14="http://schemas.microsoft.com/office/powerpoint/2010/main" val="390473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625 L 0.18542 0.290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7839-86AE-2DF9-7D9F-B77389B2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Ottoman </a:t>
            </a:r>
            <a:r>
              <a:rPr lang="en-US" dirty="0" err="1"/>
              <a:t>civilisation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900C27-C3E2-7DDD-3B66-9077C903D7BF}"/>
              </a:ext>
            </a:extLst>
          </p:cNvPr>
          <p:cNvSpPr/>
          <p:nvPr/>
        </p:nvSpPr>
        <p:spPr>
          <a:xfrm>
            <a:off x="9159820" y="4331522"/>
            <a:ext cx="2973160" cy="5718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years ago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6FF63A-A32B-F16F-E79F-436702A92B0A}"/>
              </a:ext>
            </a:extLst>
          </p:cNvPr>
          <p:cNvSpPr/>
          <p:nvPr/>
        </p:nvSpPr>
        <p:spPr>
          <a:xfrm>
            <a:off x="6095999" y="4331523"/>
            <a:ext cx="3063819" cy="571883"/>
          </a:xfrm>
          <a:prstGeom prst="rect">
            <a:avLst/>
          </a:prstGeom>
          <a:solidFill>
            <a:srgbClr val="C00000">
              <a:alpha val="7451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years ago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EA49DD-815F-C68E-DD50-E69787A7782D}"/>
              </a:ext>
            </a:extLst>
          </p:cNvPr>
          <p:cNvSpPr/>
          <p:nvPr/>
        </p:nvSpPr>
        <p:spPr>
          <a:xfrm>
            <a:off x="3032180" y="4331524"/>
            <a:ext cx="3063820" cy="571883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 years ago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A2FC1E-E594-8FBC-2EF4-9C4F6BDC943A}"/>
              </a:ext>
            </a:extLst>
          </p:cNvPr>
          <p:cNvSpPr/>
          <p:nvPr/>
        </p:nvSpPr>
        <p:spPr>
          <a:xfrm>
            <a:off x="59020" y="4331525"/>
            <a:ext cx="2973160" cy="571883"/>
          </a:xfrm>
          <a:prstGeom prst="rect">
            <a:avLst/>
          </a:prstGeom>
          <a:solidFill>
            <a:srgbClr val="C000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years ago</a:t>
            </a:r>
          </a:p>
        </p:txBody>
      </p:sp>
      <p:pic>
        <p:nvPicPr>
          <p:cNvPr id="44" name="Picture 43" descr="A map of the world&#10;&#10;Description automatically generated">
            <a:extLst>
              <a:ext uri="{FF2B5EF4-FFF2-40B4-BE49-F238E27FC236}">
                <a16:creationId xmlns:a16="http://schemas.microsoft.com/office/drawing/2014/main" id="{017396FA-305A-77BE-437C-7B5A1D69C4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6" y="1347965"/>
            <a:ext cx="2911169" cy="2741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 descr="A map of europe with green and white continents&#10;&#10;Description automatically generated">
            <a:extLst>
              <a:ext uri="{FF2B5EF4-FFF2-40B4-BE49-F238E27FC236}">
                <a16:creationId xmlns:a16="http://schemas.microsoft.com/office/drawing/2014/main" id="{0E17D4CB-0CC1-B15D-3040-7878B38714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869" y="1347965"/>
            <a:ext cx="2911169" cy="2741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Picture 49" descr="A map of europe with green and white continents&#10;&#10;Description automatically generated">
            <a:extLst>
              <a:ext uri="{FF2B5EF4-FFF2-40B4-BE49-F238E27FC236}">
                <a16:creationId xmlns:a16="http://schemas.microsoft.com/office/drawing/2014/main" id="{58C00EA8-7746-C4DB-734B-9B43489CBD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276" y="1350481"/>
            <a:ext cx="2911169" cy="2741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Picture 51" descr="A map of europe with green outline&#10;&#10;Description automatically generated">
            <a:extLst>
              <a:ext uri="{FF2B5EF4-FFF2-40B4-BE49-F238E27FC236}">
                <a16:creationId xmlns:a16="http://schemas.microsoft.com/office/drawing/2014/main" id="{332F0071-D6F2-948F-D31C-817965DB29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380" y="1350481"/>
            <a:ext cx="2911169" cy="27410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C61783F-CF5F-CC62-7E42-FF48314D4432}"/>
              </a:ext>
            </a:extLst>
          </p:cNvPr>
          <p:cNvSpPr txBox="1"/>
          <p:nvPr/>
        </p:nvSpPr>
        <p:spPr>
          <a:xfrm>
            <a:off x="90015" y="4946446"/>
            <a:ext cx="3063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Ottomans started off by ruling a small area in what is now northern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Türkiye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(Turkey).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8D54E92-D8B0-C42D-ACF6-B592137ED729}"/>
              </a:ext>
            </a:extLst>
          </p:cNvPr>
          <p:cNvSpPr txBox="1"/>
          <p:nvPr/>
        </p:nvSpPr>
        <p:spPr>
          <a:xfrm>
            <a:off x="3266868" y="4946446"/>
            <a:ext cx="2777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lands they controlled grew over time to include Greece, Serbia and Crimea.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310A242-6ED8-570F-6724-100B4BF64C5D}"/>
              </a:ext>
            </a:extLst>
          </p:cNvPr>
          <p:cNvSpPr txBox="1"/>
          <p:nvPr/>
        </p:nvSpPr>
        <p:spPr>
          <a:xfrm>
            <a:off x="5998462" y="4949830"/>
            <a:ext cx="327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their most powerful, the Ottomans controlled a large part of Eastern Europe, North Africa and the Middle East.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A416C8-6592-7C74-5DCF-0EC87963B43D}"/>
              </a:ext>
            </a:extLst>
          </p:cNvPr>
          <p:cNvSpPr txBox="1"/>
          <p:nvPr/>
        </p:nvSpPr>
        <p:spPr>
          <a:xfrm>
            <a:off x="9167086" y="4949830"/>
            <a:ext cx="3024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Their lands eventually decreased in size as events such as wars in the 19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20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centuries unfolded.</a:t>
            </a:r>
          </a:p>
        </p:txBody>
      </p:sp>
    </p:spTree>
    <p:extLst>
      <p:ext uri="{BB962C8B-B14F-4D97-AF65-F5344CB8AC3E}">
        <p14:creationId xmlns:p14="http://schemas.microsoft.com/office/powerpoint/2010/main" val="211030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55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7839-86AE-2DF9-7D9F-B77389B2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53" y="365125"/>
            <a:ext cx="10515600" cy="1325563"/>
          </a:xfrm>
        </p:spPr>
        <p:txBody>
          <a:bodyPr/>
          <a:lstStyle/>
          <a:p>
            <a:r>
              <a:rPr lang="en-US" dirty="0"/>
              <a:t>Ottoman achievements &amp; discoveries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3F8439-7A1C-85D5-6C1D-2CDBC268C694}"/>
              </a:ext>
            </a:extLst>
          </p:cNvPr>
          <p:cNvSpPr txBox="1"/>
          <p:nvPr/>
        </p:nvSpPr>
        <p:spPr>
          <a:xfrm>
            <a:off x="357753" y="1275189"/>
            <a:ext cx="216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</p:txBody>
      </p:sp>
      <p:pic>
        <p:nvPicPr>
          <p:cNvPr id="12" name="Picture 11" descr="A painting of men in turbans&#10;&#10;Description automatically generated">
            <a:extLst>
              <a:ext uri="{FF2B5EF4-FFF2-40B4-BE49-F238E27FC236}">
                <a16:creationId xmlns:a16="http://schemas.microsoft.com/office/drawing/2014/main" id="{18A9D6B9-3118-A2CF-61A2-40615B8E5E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140" y="1027906"/>
            <a:ext cx="3406728" cy="4963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0B423C-05C5-AAAD-87E0-C0B96DA102D4}"/>
              </a:ext>
            </a:extLst>
          </p:cNvPr>
          <p:cNvSpPr txBox="1"/>
          <p:nvPr/>
        </p:nvSpPr>
        <p:spPr>
          <a:xfrm>
            <a:off x="480447" y="2171670"/>
            <a:ext cx="8511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do you think these people in the picture are doing?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2B37B-1628-B743-F4C0-BF0C0FAF70B7}"/>
              </a:ext>
            </a:extLst>
          </p:cNvPr>
          <p:cNvSpPr txBox="1"/>
          <p:nvPr/>
        </p:nvSpPr>
        <p:spPr>
          <a:xfrm>
            <a:off x="1115034" y="5189805"/>
            <a:ext cx="7493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Astronomers at the </a:t>
            </a:r>
            <a:r>
              <a:rPr lang="en-US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Taqi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 Din observatory </a:t>
            </a:r>
          </a:p>
          <a:p>
            <a:pPr algn="r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(place for looking at the stars in the night sky), 1577-1580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385744-7621-964C-5BCB-B5A1341F1618}"/>
              </a:ext>
            </a:extLst>
          </p:cNvPr>
          <p:cNvSpPr txBox="1"/>
          <p:nvPr/>
        </p:nvSpPr>
        <p:spPr>
          <a:xfrm>
            <a:off x="480447" y="3134532"/>
            <a:ext cx="789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objects can you see in the background of the picture? What things can you see in the foreground?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AFDF73-278A-8866-A559-F2D68C96C0E7}"/>
              </a:ext>
            </a:extLst>
          </p:cNvPr>
          <p:cNvSpPr txBox="1"/>
          <p:nvPr/>
        </p:nvSpPr>
        <p:spPr>
          <a:xfrm>
            <a:off x="480447" y="4466820"/>
            <a:ext cx="812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does this tell us about these people shown here?</a:t>
            </a:r>
          </a:p>
        </p:txBody>
      </p:sp>
    </p:spTree>
    <p:extLst>
      <p:ext uri="{BB962C8B-B14F-4D97-AF65-F5344CB8AC3E}">
        <p14:creationId xmlns:p14="http://schemas.microsoft.com/office/powerpoint/2010/main" val="89862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7839-86AE-2DF9-7D9F-B77389B2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6550"/>
          </a:xfrm>
        </p:spPr>
        <p:txBody>
          <a:bodyPr>
            <a:normAutofit/>
          </a:bodyPr>
          <a:lstStyle/>
          <a:p>
            <a:r>
              <a:rPr lang="en-US" dirty="0"/>
              <a:t>Ottoman achievements &amp; discoveries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2E5E0C-3FE5-E5F5-31E6-A17DB6854820}"/>
              </a:ext>
            </a:extLst>
          </p:cNvPr>
          <p:cNvSpPr txBox="1"/>
          <p:nvPr/>
        </p:nvSpPr>
        <p:spPr>
          <a:xfrm>
            <a:off x="848768" y="806341"/>
            <a:ext cx="575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ainting of people sitting on the ground&#10;&#10;Description automatically generated">
            <a:extLst>
              <a:ext uri="{FF2B5EF4-FFF2-40B4-BE49-F238E27FC236}">
                <a16:creationId xmlns:a16="http://schemas.microsoft.com/office/drawing/2014/main" id="{E13754AF-FF83-B3B1-10B0-FD48905290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490" y="1612955"/>
            <a:ext cx="2987216" cy="4056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749900-DB33-46F3-6AC3-67EE47F79B17}"/>
              </a:ext>
            </a:extLst>
          </p:cNvPr>
          <p:cNvSpPr txBox="1"/>
          <p:nvPr/>
        </p:nvSpPr>
        <p:spPr>
          <a:xfrm>
            <a:off x="3725667" y="1498451"/>
            <a:ext cx="7339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Ottoman culture produced great poetry &amp; stories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514F8-5743-C614-8146-E367D164AA7C}"/>
              </a:ext>
            </a:extLst>
          </p:cNvPr>
          <p:cNvSpPr txBox="1"/>
          <p:nvPr/>
        </p:nvSpPr>
        <p:spPr>
          <a:xfrm>
            <a:off x="417748" y="5678529"/>
            <a:ext cx="3227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poet and guest in a garden,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2000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century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4E2D6B-5E7F-359B-B805-5BB16778C90C}"/>
              </a:ext>
            </a:extLst>
          </p:cNvPr>
          <p:cNvSpPr txBox="1"/>
          <p:nvPr/>
        </p:nvSpPr>
        <p:spPr>
          <a:xfrm>
            <a:off x="3725667" y="2161818"/>
            <a:ext cx="3525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Which one of these people do you think is the poet? Why do you think this?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27CADE-C0DA-F26D-E382-E6AF20A0E972}"/>
              </a:ext>
            </a:extLst>
          </p:cNvPr>
          <p:cNvSpPr txBox="1"/>
          <p:nvPr/>
        </p:nvSpPr>
        <p:spPr>
          <a:xfrm>
            <a:off x="7482275" y="2187750"/>
            <a:ext cx="3982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do you think the person holding the bottle is doing?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075241-00E3-9CEF-812D-654EF35619C2}"/>
              </a:ext>
            </a:extLst>
          </p:cNvPr>
          <p:cNvGrpSpPr/>
          <p:nvPr/>
        </p:nvGrpSpPr>
        <p:grpSpPr>
          <a:xfrm>
            <a:off x="3198264" y="3253134"/>
            <a:ext cx="8810828" cy="2779338"/>
            <a:chOff x="3198264" y="3253134"/>
            <a:chExt cx="8810828" cy="2779338"/>
          </a:xfrm>
        </p:grpSpPr>
        <p:pic>
          <p:nvPicPr>
            <p:cNvPr id="6" name="Picture 5" descr="A close-up of a painting&#10;&#10;Description automatically generated">
              <a:extLst>
                <a:ext uri="{FF2B5EF4-FFF2-40B4-BE49-F238E27FC236}">
                  <a16:creationId xmlns:a16="http://schemas.microsoft.com/office/drawing/2014/main" id="{54581C92-95BB-64E1-0AE2-43AA52560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7133" y="3253134"/>
              <a:ext cx="3551324" cy="19977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67FC7D-0A17-6D7C-144E-4D0615454F91}"/>
                </a:ext>
              </a:extLst>
            </p:cNvPr>
            <p:cNvSpPr txBox="1"/>
            <p:nvPr/>
          </p:nvSpPr>
          <p:spPr>
            <a:xfrm>
              <a:off x="3198264" y="3507985"/>
              <a:ext cx="49806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Ottoman writers also practiced calligraphy, the art of making written words decorative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D99F84-4F9A-9176-9116-5A9B7EB72D9D}"/>
                </a:ext>
              </a:extLst>
            </p:cNvPr>
            <p:cNvSpPr txBox="1"/>
            <p:nvPr/>
          </p:nvSpPr>
          <p:spPr>
            <a:xfrm>
              <a:off x="8387133" y="5324586"/>
              <a:ext cx="36219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of a book written by Sheikh </a:t>
              </a:r>
              <a:r>
                <a:rPr lang="en-US" sz="2000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Hamdullah</a:t>
              </a:r>
              <a:r>
                <a:rPr lang="en-US" sz="2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  (1436–1520)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5AB38FC-EDD2-C685-CF80-83B541A6C6D4}"/>
              </a:ext>
            </a:extLst>
          </p:cNvPr>
          <p:cNvSpPr txBox="1"/>
          <p:nvPr/>
        </p:nvSpPr>
        <p:spPr>
          <a:xfrm>
            <a:off x="4221393" y="5171627"/>
            <a:ext cx="3749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you see the letters in Arabic script?</a:t>
            </a:r>
          </a:p>
        </p:txBody>
      </p:sp>
    </p:spTree>
    <p:extLst>
      <p:ext uri="{BB962C8B-B14F-4D97-AF65-F5344CB8AC3E}">
        <p14:creationId xmlns:p14="http://schemas.microsoft.com/office/powerpoint/2010/main" val="32387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7839-86AE-2DF9-7D9F-B77389B2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331"/>
          </a:xfrm>
        </p:spPr>
        <p:txBody>
          <a:bodyPr>
            <a:normAutofit fontScale="90000"/>
          </a:bodyPr>
          <a:lstStyle/>
          <a:p>
            <a:r>
              <a:rPr lang="en-US" dirty="0"/>
              <a:t>Ottoman achievements &amp; discoveries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2E5E0C-3FE5-E5F5-31E6-A17DB6854820}"/>
              </a:ext>
            </a:extLst>
          </p:cNvPr>
          <p:cNvSpPr txBox="1"/>
          <p:nvPr/>
        </p:nvSpPr>
        <p:spPr>
          <a:xfrm>
            <a:off x="3946825" y="874179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Music</a:t>
            </a:r>
          </a:p>
        </p:txBody>
      </p:sp>
      <p:pic>
        <p:nvPicPr>
          <p:cNvPr id="14" name="Picture 13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C7F17B13-24B7-0288-07F4-C387E875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2869" y="1051529"/>
            <a:ext cx="3112555" cy="5099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A group of women and children in a garden&#10;&#10;Description automatically generated">
            <a:extLst>
              <a:ext uri="{FF2B5EF4-FFF2-40B4-BE49-F238E27FC236}">
                <a16:creationId xmlns:a16="http://schemas.microsoft.com/office/drawing/2014/main" id="{4E09B672-1501-59C7-EF19-075AB5F359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762" y="727914"/>
            <a:ext cx="3112557" cy="4847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8721-FCA0-EAF4-0F38-FD14F4E1DA5C}"/>
              </a:ext>
            </a:extLst>
          </p:cNvPr>
          <p:cNvSpPr txBox="1"/>
          <p:nvPr/>
        </p:nvSpPr>
        <p:spPr>
          <a:xfrm>
            <a:off x="3982049" y="3273007"/>
            <a:ext cx="3871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kinds of instruments can you see being played here?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8E317B-D0C4-4BBA-DBD6-E2F6D81FF6D9}"/>
              </a:ext>
            </a:extLst>
          </p:cNvPr>
          <p:cNvSpPr txBox="1"/>
          <p:nvPr/>
        </p:nvSpPr>
        <p:spPr>
          <a:xfrm>
            <a:off x="3946825" y="4546266"/>
            <a:ext cx="3871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Are any of them similar to modern instruments you know?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E4938E-5AA5-312F-C54A-1DC8B9457A3E}"/>
              </a:ext>
            </a:extLst>
          </p:cNvPr>
          <p:cNvSpPr txBox="1"/>
          <p:nvPr/>
        </p:nvSpPr>
        <p:spPr>
          <a:xfrm>
            <a:off x="8591928" y="5614697"/>
            <a:ext cx="328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picture of an outdoor musical gathering, 18</a:t>
            </a:r>
            <a:r>
              <a:rPr lang="en-US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Century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6E9B6-2569-491D-7978-59945164380A}"/>
              </a:ext>
            </a:extLst>
          </p:cNvPr>
          <p:cNvSpPr txBox="1"/>
          <p:nvPr/>
        </p:nvSpPr>
        <p:spPr>
          <a:xfrm>
            <a:off x="257368" y="6224260"/>
            <a:ext cx="454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picture of a band of female musicians, 1720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ED78C-5FBC-38F4-2AB2-726EC1B1FAF0}"/>
              </a:ext>
            </a:extLst>
          </p:cNvPr>
          <p:cNvSpPr txBox="1"/>
          <p:nvPr/>
        </p:nvSpPr>
        <p:spPr>
          <a:xfrm>
            <a:off x="3982049" y="1680658"/>
            <a:ext cx="4442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Playing and listening to music was an important part of Ottoman life </a:t>
            </a:r>
          </a:p>
        </p:txBody>
      </p:sp>
    </p:spTree>
    <p:extLst>
      <p:ext uri="{BB962C8B-B14F-4D97-AF65-F5344CB8AC3E}">
        <p14:creationId xmlns:p14="http://schemas.microsoft.com/office/powerpoint/2010/main" val="19433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7839-86AE-2DF9-7D9F-B77389B2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795"/>
          </a:xfrm>
        </p:spPr>
        <p:txBody>
          <a:bodyPr>
            <a:normAutofit fontScale="90000"/>
          </a:bodyPr>
          <a:lstStyle/>
          <a:p>
            <a:r>
              <a:rPr lang="en-US" dirty="0"/>
              <a:t>Ottoman achievements &amp; discoveries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2E5E0C-3FE5-E5F5-31E6-A17DB6854820}"/>
              </a:ext>
            </a:extLst>
          </p:cNvPr>
          <p:cNvSpPr txBox="1"/>
          <p:nvPr/>
        </p:nvSpPr>
        <p:spPr>
          <a:xfrm>
            <a:off x="872077" y="821172"/>
            <a:ext cx="1899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898C9-94E0-1752-A7C5-D101E5F96E82}"/>
              </a:ext>
            </a:extLst>
          </p:cNvPr>
          <p:cNvSpPr txBox="1"/>
          <p:nvPr/>
        </p:nvSpPr>
        <p:spPr>
          <a:xfrm>
            <a:off x="8313347" y="2223091"/>
            <a:ext cx="395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shapes can you see painted on these pieces of pottery? </a:t>
            </a:r>
          </a:p>
        </p:txBody>
      </p:sp>
      <p:pic>
        <p:nvPicPr>
          <p:cNvPr id="11" name="Picture 10" descr="A close-up of a tile&#10;&#10;Description automatically generated">
            <a:extLst>
              <a:ext uri="{FF2B5EF4-FFF2-40B4-BE49-F238E27FC236}">
                <a16:creationId xmlns:a16="http://schemas.microsoft.com/office/drawing/2014/main" id="{3170D895-2518-29DA-2C30-DF1907571A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07838">
            <a:off x="1390230" y="2377159"/>
            <a:ext cx="431800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3711DF-F988-76B3-C21A-41F3ABB57B6E}"/>
              </a:ext>
            </a:extLst>
          </p:cNvPr>
          <p:cNvSpPr txBox="1"/>
          <p:nvPr/>
        </p:nvSpPr>
        <p:spPr>
          <a:xfrm>
            <a:off x="270587" y="5325972"/>
            <a:ext cx="1655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Iznik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mosque lamp, 16</a:t>
            </a:r>
            <a:r>
              <a:rPr lang="en-US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Century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61B0F-D04C-F7BE-21B2-E84094E181BE}"/>
              </a:ext>
            </a:extLst>
          </p:cNvPr>
          <p:cNvSpPr txBox="1"/>
          <p:nvPr/>
        </p:nvSpPr>
        <p:spPr>
          <a:xfrm>
            <a:off x="5172124" y="5578717"/>
            <a:ext cx="3144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Iznik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tiles, 16</a:t>
            </a:r>
            <a:r>
              <a:rPr lang="en-US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Century (above),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n-US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Century (left)</a:t>
            </a:r>
          </a:p>
        </p:txBody>
      </p:sp>
      <p:pic>
        <p:nvPicPr>
          <p:cNvPr id="6" name="Picture 5" descr="A blue and white vase&#10;&#10;Description automatically generated">
            <a:extLst>
              <a:ext uri="{FF2B5EF4-FFF2-40B4-BE49-F238E27FC236}">
                <a16:creationId xmlns:a16="http://schemas.microsoft.com/office/drawing/2014/main" id="{C334D697-3E85-A490-0725-6287F6072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8502">
            <a:off x="270587" y="1968931"/>
            <a:ext cx="228600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2DDFF2-EAE6-6234-C138-750380559F61}"/>
              </a:ext>
            </a:extLst>
          </p:cNvPr>
          <p:cNvSpPr txBox="1"/>
          <p:nvPr/>
        </p:nvSpPr>
        <p:spPr>
          <a:xfrm>
            <a:off x="8313347" y="3529359"/>
            <a:ext cx="36324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colours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have the artists used to decorate their works? What main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colour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is used?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0DF54A-6EC5-EA28-4517-79CE840AF9FD}"/>
              </a:ext>
            </a:extLst>
          </p:cNvPr>
          <p:cNvSpPr txBox="1"/>
          <p:nvPr/>
        </p:nvSpPr>
        <p:spPr>
          <a:xfrm>
            <a:off x="4815840" y="956117"/>
            <a:ext cx="7362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famous style of ceramic decoration, known as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iznik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originated from the time of the Ottomans.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9F5C81-BD09-D2DF-E4AD-0EAFD3A11B5C}"/>
              </a:ext>
            </a:extLst>
          </p:cNvPr>
          <p:cNvSpPr txBox="1"/>
          <p:nvPr/>
        </p:nvSpPr>
        <p:spPr>
          <a:xfrm>
            <a:off x="8328656" y="4793886"/>
            <a:ext cx="36811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iznik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style often makes use of symmetry. Can you spot any symmetrical decorations?</a:t>
            </a:r>
          </a:p>
        </p:txBody>
      </p:sp>
      <p:pic>
        <p:nvPicPr>
          <p:cNvPr id="8" name="Picture 7" descr="A blue and white tile with red and blue design&#10;&#10;Description automatically generated">
            <a:extLst>
              <a:ext uri="{FF2B5EF4-FFF2-40B4-BE49-F238E27FC236}">
                <a16:creationId xmlns:a16="http://schemas.microsoft.com/office/drawing/2014/main" id="{64CE7F63-FE2D-A1C7-0FA4-50E2897F95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7393">
            <a:off x="4960144" y="2380409"/>
            <a:ext cx="3013555" cy="3081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511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7839-86AE-2DF9-7D9F-B77389B2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221"/>
          </a:xfrm>
        </p:spPr>
        <p:txBody>
          <a:bodyPr>
            <a:normAutofit fontScale="90000"/>
          </a:bodyPr>
          <a:lstStyle/>
          <a:p>
            <a:r>
              <a:rPr lang="en-US" dirty="0"/>
              <a:t>Task instructions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8DB5E-5FE5-9365-A90C-3AFCD44F7A59}"/>
              </a:ext>
            </a:extLst>
          </p:cNvPr>
          <p:cNvSpPr txBox="1"/>
          <p:nvPr/>
        </p:nvSpPr>
        <p:spPr>
          <a:xfrm>
            <a:off x="838200" y="888346"/>
            <a:ext cx="7780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Your task is to design a symmetrical, square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iznik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04E3EB-F09A-1362-8E0D-29BB1D874A6F}"/>
              </a:ext>
            </a:extLst>
          </p:cNvPr>
          <p:cNvSpPr txBox="1"/>
          <p:nvPr/>
        </p:nvSpPr>
        <p:spPr>
          <a:xfrm>
            <a:off x="7356792" y="5212880"/>
            <a:ext cx="399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Colour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 paint your design. Remember that blue and white are very important!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CE69E1-50AC-533A-E41A-F2EE27D11948}"/>
              </a:ext>
            </a:extLst>
          </p:cNvPr>
          <p:cNvGrpSpPr/>
          <p:nvPr/>
        </p:nvGrpSpPr>
        <p:grpSpPr>
          <a:xfrm>
            <a:off x="191263" y="1498891"/>
            <a:ext cx="6399108" cy="4637320"/>
            <a:chOff x="191263" y="1498891"/>
            <a:chExt cx="6399108" cy="46373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BDFB24-E14E-1659-A7CB-DF1B9FA8370F}"/>
                </a:ext>
              </a:extLst>
            </p:cNvPr>
            <p:cNvSpPr txBox="1"/>
            <p:nvPr/>
          </p:nvSpPr>
          <p:spPr>
            <a:xfrm>
              <a:off x="191263" y="4935882"/>
              <a:ext cx="63991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Start by creating a pattern in the left-hand side of your worksheet. There are some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iznik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-inspired shapes to inspire you – copy or trace them onto your worksheet. Use the grid and the central line of symmetry to reflect what is in the left hand design.</a:t>
              </a:r>
            </a:p>
          </p:txBody>
        </p:sp>
        <p:pic>
          <p:nvPicPr>
            <p:cNvPr id="11" name="Picture 10" descr="A pencil on a paper&#10;&#10;Description automatically generated">
              <a:extLst>
                <a:ext uri="{FF2B5EF4-FFF2-40B4-BE49-F238E27FC236}">
                  <a16:creationId xmlns:a16="http://schemas.microsoft.com/office/drawing/2014/main" id="{723AB6BE-AA69-9983-CF3C-6B031BA47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90817" y="984296"/>
              <a:ext cx="3349665" cy="43788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5" name="Picture 14" descr="A drawing on a graph paper with markers&#10;&#10;Description automatically generated">
            <a:extLst>
              <a:ext uri="{FF2B5EF4-FFF2-40B4-BE49-F238E27FC236}">
                <a16:creationId xmlns:a16="http://schemas.microsoft.com/office/drawing/2014/main" id="{E31DB6E6-A2EB-A4FE-11BE-3B3422B067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86462">
            <a:off x="5865624" y="1594175"/>
            <a:ext cx="2589402" cy="3300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A drawing on a graph paper&#10;&#10;Description automatically generated">
            <a:extLst>
              <a:ext uri="{FF2B5EF4-FFF2-40B4-BE49-F238E27FC236}">
                <a16:creationId xmlns:a16="http://schemas.microsoft.com/office/drawing/2014/main" id="{8257AAAD-7495-C1CD-CE81-9C1130719D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9389">
            <a:off x="8741327" y="888346"/>
            <a:ext cx="3155892" cy="3980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10150</TotalTime>
  <Words>631</Words>
  <Application>Microsoft Macintosh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Office Theme</vt:lpstr>
      <vt:lpstr>PowerPoint Presentation</vt:lpstr>
      <vt:lpstr>Time travel through British history</vt:lpstr>
      <vt:lpstr>Eastwards From Britain </vt:lpstr>
      <vt:lpstr>Ottoman civilisation</vt:lpstr>
      <vt:lpstr>Ottoman achievements &amp; discoveries</vt:lpstr>
      <vt:lpstr>Ottoman achievements &amp; discoveries</vt:lpstr>
      <vt:lpstr>Ottoman achievements &amp; discoveries</vt:lpstr>
      <vt:lpstr>Ottoman achievements &amp; discoveries</vt:lpstr>
      <vt:lpstr>Task instructions</vt:lpstr>
      <vt:lpstr>Plenary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Beating the Drum</dc:title>
  <dc:creator>Charlie Andrew</dc:creator>
  <cp:lastModifiedBy>Charlie Andrew</cp:lastModifiedBy>
  <cp:revision>161</cp:revision>
  <dcterms:created xsi:type="dcterms:W3CDTF">2023-05-15T13:51:00Z</dcterms:created>
  <dcterms:modified xsi:type="dcterms:W3CDTF">2023-10-23T14:34:11Z</dcterms:modified>
</cp:coreProperties>
</file>