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07" r:id="rId2"/>
    <p:sldId id="282" r:id="rId3"/>
    <p:sldId id="312" r:id="rId4"/>
    <p:sldId id="313" r:id="rId5"/>
    <p:sldId id="314" r:id="rId6"/>
    <p:sldId id="304" r:id="rId7"/>
    <p:sldId id="315" r:id="rId8"/>
    <p:sldId id="309" r:id="rId9"/>
    <p:sldId id="316" r:id="rId10"/>
    <p:sldId id="317" r:id="rId11"/>
    <p:sldId id="310" r:id="rId12"/>
    <p:sldId id="311" r:id="rId13"/>
    <p:sldId id="318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356"/>
    <a:srgbClr val="8EAA4D"/>
    <a:srgbClr val="942093"/>
    <a:srgbClr val="9452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7"/>
    <p:restoredTop sz="94592"/>
  </p:normalViewPr>
  <p:slideViewPr>
    <p:cSldViewPr snapToGrid="0" snapToObjects="1">
      <p:cViewPr>
        <p:scale>
          <a:sx n="95" d="100"/>
          <a:sy n="95" d="100"/>
        </p:scale>
        <p:origin x="-4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1043929" y="6585212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2023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9A101-EA60-2A46-A1EF-260395098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3486" y="718953"/>
            <a:ext cx="3702293" cy="55103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3838" y="3369000"/>
            <a:ext cx="2164140" cy="571232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Corbel" panose="020B0503020204020204" pitchFamily="34" charset="0"/>
              </a:rPr>
              <a:t>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3254189" y="5359994"/>
            <a:ext cx="85852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C00000"/>
                </a:solidFill>
              </a:rPr>
              <a:t>LO: To discover how the Romans measured and described time, and to see how we have inherited some features of this in modern times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716" y="163776"/>
            <a:ext cx="11791667" cy="6405403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4238724" y="858209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1DC31-925D-954B-BFC2-8188660049C6}"/>
              </a:ext>
            </a:extLst>
          </p:cNvPr>
          <p:cNvSpPr txBox="1"/>
          <p:nvPr/>
        </p:nvSpPr>
        <p:spPr>
          <a:xfrm>
            <a:off x="4238724" y="1498006"/>
            <a:ext cx="620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CADEMY ENGRAVED LET PLAIN:1.0" panose="02000000000000000000" pitchFamily="2" charset="0"/>
              </a:rPr>
              <a:t>THE 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54725" y="6757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Days of the week: Roman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324A3-F78C-3DB2-F2B8-70E65F737731}"/>
              </a:ext>
            </a:extLst>
          </p:cNvPr>
          <p:cNvSpPr txBox="1"/>
          <p:nvPr/>
        </p:nvSpPr>
        <p:spPr>
          <a:xfrm>
            <a:off x="337553" y="1159086"/>
            <a:ext cx="11539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amazingly preserved Roman painting above a shop doorway in Pompeii shows which days the shop was open by depicting the gods associated with those days.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2F751F-55E4-30E0-8D2A-5D5530478F78}"/>
              </a:ext>
            </a:extLst>
          </p:cNvPr>
          <p:cNvGrpSpPr/>
          <p:nvPr/>
        </p:nvGrpSpPr>
        <p:grpSpPr>
          <a:xfrm rot="21444237">
            <a:off x="2470975" y="2799573"/>
            <a:ext cx="6949798" cy="3599202"/>
            <a:chOff x="2456056" y="2289601"/>
            <a:chExt cx="6949798" cy="35992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5B0BF1-8CBC-50CA-EEDE-630888A8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09609">
              <a:off x="2786146" y="2289601"/>
              <a:ext cx="6619708" cy="35992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F7130B-980A-374E-0966-871A9D320A57}"/>
                </a:ext>
              </a:extLst>
            </p:cNvPr>
            <p:cNvSpPr txBox="1"/>
            <p:nvPr/>
          </p:nvSpPr>
          <p:spPr>
            <a:xfrm rot="16588930">
              <a:off x="1743621" y="4632944"/>
              <a:ext cx="164031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75000"/>
                    </a:schemeClr>
                  </a:solidFill>
                </a:rPr>
                <a:t>photo: Alison Powell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CD5B95-AABF-AF79-B10F-FF05A894684E}"/>
              </a:ext>
            </a:extLst>
          </p:cNvPr>
          <p:cNvGrpSpPr/>
          <p:nvPr/>
        </p:nvGrpSpPr>
        <p:grpSpPr>
          <a:xfrm>
            <a:off x="337553" y="3242036"/>
            <a:ext cx="3441967" cy="1392728"/>
            <a:chOff x="337553" y="3242036"/>
            <a:chExt cx="3441967" cy="13927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53B32B-3502-74DE-66F3-EBFCD67F12E4}"/>
                </a:ext>
              </a:extLst>
            </p:cNvPr>
            <p:cNvSpPr txBox="1"/>
            <p:nvPr/>
          </p:nvSpPr>
          <p:spPr>
            <a:xfrm>
              <a:off x="337553" y="3242036"/>
              <a:ext cx="2448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sun rays around head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6E2B941F-F095-C0C1-5C10-624B11CA8E46}"/>
                </a:ext>
              </a:extLst>
            </p:cNvPr>
            <p:cNvCxnSpPr>
              <a:stCxn id="7" idx="2"/>
            </p:cNvCxnSpPr>
            <p:nvPr/>
          </p:nvCxnSpPr>
          <p:spPr>
            <a:xfrm rot="16200000" flipH="1">
              <a:off x="2158865" y="3014109"/>
              <a:ext cx="1023396" cy="2217914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82EFF4-E698-1C7C-D7F5-6C4881313D9A}"/>
              </a:ext>
            </a:extLst>
          </p:cNvPr>
          <p:cNvGrpSpPr/>
          <p:nvPr/>
        </p:nvGrpSpPr>
        <p:grpSpPr>
          <a:xfrm>
            <a:off x="531086" y="4859773"/>
            <a:ext cx="4848633" cy="910720"/>
            <a:chOff x="531086" y="4859773"/>
            <a:chExt cx="4848633" cy="9107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7E246C-4616-79FB-704C-B470D07FAA57}"/>
                </a:ext>
              </a:extLst>
            </p:cNvPr>
            <p:cNvSpPr txBox="1"/>
            <p:nvPr/>
          </p:nvSpPr>
          <p:spPr>
            <a:xfrm>
              <a:off x="531086" y="5401161"/>
              <a:ext cx="1917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carrying a spear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84234BBF-8FD7-B7D2-7DD4-FF000A8A399D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rot="5400000" flipH="1" flipV="1">
              <a:off x="3164087" y="3185529"/>
              <a:ext cx="541388" cy="3889876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33AEAA-FF0C-B2D2-5A30-497B92C392C3}"/>
              </a:ext>
            </a:extLst>
          </p:cNvPr>
          <p:cNvGrpSpPr/>
          <p:nvPr/>
        </p:nvGrpSpPr>
        <p:grpSpPr>
          <a:xfrm>
            <a:off x="7086069" y="2800058"/>
            <a:ext cx="4620913" cy="1650038"/>
            <a:chOff x="7086069" y="2800058"/>
            <a:chExt cx="4620913" cy="16500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5D5A76-0449-D9B2-4DD7-81AA8492EBD5}"/>
                </a:ext>
              </a:extLst>
            </p:cNvPr>
            <p:cNvSpPr txBox="1"/>
            <p:nvPr/>
          </p:nvSpPr>
          <p:spPr>
            <a:xfrm>
              <a:off x="9612805" y="2800058"/>
              <a:ext cx="209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winged helmet and staff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2DD34FDE-9D2C-A8A4-0121-38F5DD332FD0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rot="10800000" flipV="1">
              <a:off x="7086069" y="3123224"/>
              <a:ext cx="2526737" cy="1326872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7BC0A6-EA74-20E4-6BE2-343417BCF44E}"/>
              </a:ext>
            </a:extLst>
          </p:cNvPr>
          <p:cNvGrpSpPr/>
          <p:nvPr/>
        </p:nvGrpSpPr>
        <p:grpSpPr>
          <a:xfrm>
            <a:off x="8521806" y="4548235"/>
            <a:ext cx="3416746" cy="991938"/>
            <a:chOff x="8521806" y="4548235"/>
            <a:chExt cx="3416746" cy="991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2EC6DF-3354-42F0-5387-BEF982AED5A1}"/>
                </a:ext>
              </a:extLst>
            </p:cNvPr>
            <p:cNvSpPr txBox="1"/>
            <p:nvPr/>
          </p:nvSpPr>
          <p:spPr>
            <a:xfrm>
              <a:off x="9519452" y="4893842"/>
              <a:ext cx="2419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crescent moon behind head</a:t>
              </a:r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41F61422-3141-D0B0-C0B1-4E58B69F4E0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444576" y="3625465"/>
              <a:ext cx="361656" cy="2207196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F1E284-4D4A-C2E6-0525-0348284A4065}"/>
              </a:ext>
            </a:extLst>
          </p:cNvPr>
          <p:cNvGrpSpPr/>
          <p:nvPr/>
        </p:nvGrpSpPr>
        <p:grpSpPr>
          <a:xfrm>
            <a:off x="379706" y="3572609"/>
            <a:ext cx="1552028" cy="849099"/>
            <a:chOff x="379706" y="3572609"/>
            <a:chExt cx="1552028" cy="84909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CC3AEC-0EC3-18F2-6430-7F6E8A239A0E}"/>
                </a:ext>
              </a:extLst>
            </p:cNvPr>
            <p:cNvSpPr txBox="1"/>
            <p:nvPr/>
          </p:nvSpPr>
          <p:spPr>
            <a:xfrm>
              <a:off x="647751" y="4021598"/>
              <a:ext cx="9413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Sunday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CE7865-4709-8D01-3F9C-A92CEB239360}"/>
                </a:ext>
              </a:extLst>
            </p:cNvPr>
            <p:cNvSpPr txBox="1"/>
            <p:nvPr/>
          </p:nvSpPr>
          <p:spPr>
            <a:xfrm>
              <a:off x="379706" y="3572609"/>
              <a:ext cx="15520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Solis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7EEF48-3F4B-85CE-3CD6-04B53DCFE24A}"/>
              </a:ext>
            </a:extLst>
          </p:cNvPr>
          <p:cNvGrpSpPr/>
          <p:nvPr/>
        </p:nvGrpSpPr>
        <p:grpSpPr>
          <a:xfrm>
            <a:off x="520309" y="5726478"/>
            <a:ext cx="1846980" cy="851248"/>
            <a:chOff x="163857" y="3570460"/>
            <a:chExt cx="1846980" cy="85124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EFD075-2533-2586-3F3A-178AE0C408F5}"/>
                </a:ext>
              </a:extLst>
            </p:cNvPr>
            <p:cNvSpPr txBox="1"/>
            <p:nvPr/>
          </p:nvSpPr>
          <p:spPr>
            <a:xfrm>
              <a:off x="647751" y="4021598"/>
              <a:ext cx="10264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Tuesday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625B1F-EC72-A8A4-4362-A725E22E7E3B}"/>
                </a:ext>
              </a:extLst>
            </p:cNvPr>
            <p:cNvSpPr txBox="1"/>
            <p:nvPr/>
          </p:nvSpPr>
          <p:spPr>
            <a:xfrm>
              <a:off x="163857" y="3570460"/>
              <a:ext cx="18469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Martis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9E307C-A4D5-4E32-C15A-AEC236264BFE}"/>
              </a:ext>
            </a:extLst>
          </p:cNvPr>
          <p:cNvGrpSpPr/>
          <p:nvPr/>
        </p:nvGrpSpPr>
        <p:grpSpPr>
          <a:xfrm>
            <a:off x="9570115" y="3393834"/>
            <a:ext cx="2136867" cy="849099"/>
            <a:chOff x="379706" y="3572609"/>
            <a:chExt cx="2136867" cy="84909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8C93A9-1620-0D68-917F-C436431AEF5B}"/>
                </a:ext>
              </a:extLst>
            </p:cNvPr>
            <p:cNvSpPr txBox="1"/>
            <p:nvPr/>
          </p:nvSpPr>
          <p:spPr>
            <a:xfrm>
              <a:off x="647751" y="4021598"/>
              <a:ext cx="13984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Wednesday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12EA06-2A7D-A0D9-FDF7-D0912A9E96FB}"/>
                </a:ext>
              </a:extLst>
            </p:cNvPr>
            <p:cNvSpPr txBox="1"/>
            <p:nvPr/>
          </p:nvSpPr>
          <p:spPr>
            <a:xfrm>
              <a:off x="379706" y="3572609"/>
              <a:ext cx="213686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Mercurii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81A2FF-9781-B621-DFD0-68E047D77047}"/>
              </a:ext>
            </a:extLst>
          </p:cNvPr>
          <p:cNvGrpSpPr/>
          <p:nvPr/>
        </p:nvGrpSpPr>
        <p:grpSpPr>
          <a:xfrm>
            <a:off x="9854211" y="5464868"/>
            <a:ext cx="1766830" cy="846386"/>
            <a:chOff x="573349" y="3527428"/>
            <a:chExt cx="1766830" cy="84638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ED530D-A899-13F2-7273-BD1E2E83AD2C}"/>
                </a:ext>
              </a:extLst>
            </p:cNvPr>
            <p:cNvSpPr txBox="1"/>
            <p:nvPr/>
          </p:nvSpPr>
          <p:spPr>
            <a:xfrm>
              <a:off x="1049859" y="3973704"/>
              <a:ext cx="10423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Monday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48DF22-1273-C858-891F-2032738C9217}"/>
                </a:ext>
              </a:extLst>
            </p:cNvPr>
            <p:cNvSpPr txBox="1"/>
            <p:nvPr/>
          </p:nvSpPr>
          <p:spPr>
            <a:xfrm>
              <a:off x="573349" y="3527428"/>
              <a:ext cx="17668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Lunae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1382EF8-B311-6C92-39E0-21C4AD16632D}"/>
              </a:ext>
            </a:extLst>
          </p:cNvPr>
          <p:cNvGrpSpPr/>
          <p:nvPr/>
        </p:nvGrpSpPr>
        <p:grpSpPr>
          <a:xfrm>
            <a:off x="1710009" y="1904540"/>
            <a:ext cx="9267954" cy="628200"/>
            <a:chOff x="1710009" y="1904540"/>
            <a:chExt cx="9267954" cy="6282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99FE9F-68A9-5A7F-DFF2-89DBDAB11168}"/>
                </a:ext>
              </a:extLst>
            </p:cNvPr>
            <p:cNvSpPr txBox="1"/>
            <p:nvPr/>
          </p:nvSpPr>
          <p:spPr>
            <a:xfrm>
              <a:off x="1931734" y="1981413"/>
              <a:ext cx="9046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Can you work out which days the shop was open?</a:t>
              </a:r>
            </a:p>
          </p:txBody>
        </p:sp>
        <p:pic>
          <p:nvPicPr>
            <p:cNvPr id="62" name="Picture 6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8F14DA2-4A97-79B9-C21A-46AF0302A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009" y="1904540"/>
              <a:ext cx="901651" cy="62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2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Months of the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7F58C-90F2-DD79-C95E-34959969F110}"/>
              </a:ext>
            </a:extLst>
          </p:cNvPr>
          <p:cNvSpPr txBox="1"/>
          <p:nvPr/>
        </p:nvSpPr>
        <p:spPr>
          <a:xfrm>
            <a:off x="3073020" y="1081271"/>
            <a:ext cx="6217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Roman year originally contained ten months: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50A23E-458F-420D-0244-14DF1D5F0151}"/>
              </a:ext>
            </a:extLst>
          </p:cNvPr>
          <p:cNvGrpSpPr/>
          <p:nvPr/>
        </p:nvGrpSpPr>
        <p:grpSpPr>
          <a:xfrm>
            <a:off x="3064159" y="1628719"/>
            <a:ext cx="8626702" cy="404209"/>
            <a:chOff x="3064159" y="1628719"/>
            <a:chExt cx="8626702" cy="4042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738B70-09E2-9921-117F-F26FB5F8A95E}"/>
                </a:ext>
              </a:extLst>
            </p:cNvPr>
            <p:cNvSpPr txBox="1"/>
            <p:nvPr/>
          </p:nvSpPr>
          <p:spPr>
            <a:xfrm>
              <a:off x="3064159" y="16578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D207EC-03E0-5F55-14F1-83D61A207BB5}"/>
                </a:ext>
              </a:extLst>
            </p:cNvPr>
            <p:cNvSpPr txBox="1"/>
            <p:nvPr/>
          </p:nvSpPr>
          <p:spPr>
            <a:xfrm>
              <a:off x="3994631" y="16578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5EB09F-7CF4-72B5-96A3-18BBA2C0901D}"/>
                </a:ext>
              </a:extLst>
            </p:cNvPr>
            <p:cNvSpPr txBox="1"/>
            <p:nvPr/>
          </p:nvSpPr>
          <p:spPr>
            <a:xfrm>
              <a:off x="4796246" y="1663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F2B24-C82A-013F-195A-DD652295B0E8}"/>
                </a:ext>
              </a:extLst>
            </p:cNvPr>
            <p:cNvSpPr txBox="1"/>
            <p:nvPr/>
          </p:nvSpPr>
          <p:spPr>
            <a:xfrm>
              <a:off x="5589558" y="1663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A7A054-6A71-EE74-8763-812DFC990F15}"/>
                </a:ext>
              </a:extLst>
            </p:cNvPr>
            <p:cNvSpPr txBox="1"/>
            <p:nvPr/>
          </p:nvSpPr>
          <p:spPr>
            <a:xfrm>
              <a:off x="6381198" y="16520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142E48-BBBE-C699-C604-2C672FE06972}"/>
                </a:ext>
              </a:extLst>
            </p:cNvPr>
            <p:cNvSpPr txBox="1"/>
            <p:nvPr/>
          </p:nvSpPr>
          <p:spPr>
            <a:xfrm>
              <a:off x="7235470" y="16520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7D9E7B-03E4-E907-ABE3-78A459B7E3EE}"/>
                </a:ext>
              </a:extLst>
            </p:cNvPr>
            <p:cNvSpPr txBox="1"/>
            <p:nvPr/>
          </p:nvSpPr>
          <p:spPr>
            <a:xfrm>
              <a:off x="8250740" y="1663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359EC6-35C5-1EB0-9D60-D787858381CA}"/>
                </a:ext>
              </a:extLst>
            </p:cNvPr>
            <p:cNvSpPr txBox="1"/>
            <p:nvPr/>
          </p:nvSpPr>
          <p:spPr>
            <a:xfrm>
              <a:off x="9196064" y="16520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6DD3C7-E937-F4EE-C69C-06C099A0BD15}"/>
                </a:ext>
              </a:extLst>
            </p:cNvPr>
            <p:cNvSpPr txBox="1"/>
            <p:nvPr/>
          </p:nvSpPr>
          <p:spPr>
            <a:xfrm>
              <a:off x="10265449" y="16287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FD2D09-5AC8-FD58-16C8-CD383546C8E4}"/>
                </a:ext>
              </a:extLst>
            </p:cNvPr>
            <p:cNvSpPr txBox="1"/>
            <p:nvPr/>
          </p:nvSpPr>
          <p:spPr>
            <a:xfrm>
              <a:off x="11272157" y="162871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10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B3C8E4-DB8D-729A-2BEA-44DF16966712}"/>
              </a:ext>
            </a:extLst>
          </p:cNvPr>
          <p:cNvGrpSpPr/>
          <p:nvPr/>
        </p:nvGrpSpPr>
        <p:grpSpPr>
          <a:xfrm>
            <a:off x="2699755" y="1873261"/>
            <a:ext cx="1232166" cy="769441"/>
            <a:chOff x="1892035" y="1873261"/>
            <a:chExt cx="1232166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3762C4-F5DC-7E4C-6135-34DAAEFBD8E3}"/>
                </a:ext>
              </a:extLst>
            </p:cNvPr>
            <p:cNvSpPr txBox="1"/>
            <p:nvPr/>
          </p:nvSpPr>
          <p:spPr>
            <a:xfrm>
              <a:off x="1892035" y="1873261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Martius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429E8F-7245-EAF3-5C66-B9DDF5C3E2E2}"/>
                </a:ext>
              </a:extLst>
            </p:cNvPr>
            <p:cNvSpPr txBox="1"/>
            <p:nvPr/>
          </p:nvSpPr>
          <p:spPr>
            <a:xfrm>
              <a:off x="2178925" y="2273370"/>
              <a:ext cx="65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6D45931-73A3-2CDA-06B5-5B86A9B57D6A}"/>
              </a:ext>
            </a:extLst>
          </p:cNvPr>
          <p:cNvSpPr txBox="1"/>
          <p:nvPr/>
        </p:nvSpPr>
        <p:spPr>
          <a:xfrm>
            <a:off x="235508" y="2245201"/>
            <a:ext cx="162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named after/</a:t>
            </a:r>
          </a:p>
          <a:p>
            <a:pPr algn="r"/>
            <a:r>
              <a:rPr lang="en-US" dirty="0"/>
              <a:t>meaning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0BC2C8-8402-D10F-06D6-BC9D77BE544D}"/>
              </a:ext>
            </a:extLst>
          </p:cNvPr>
          <p:cNvGrpSpPr/>
          <p:nvPr/>
        </p:nvGrpSpPr>
        <p:grpSpPr>
          <a:xfrm>
            <a:off x="3522715" y="1873261"/>
            <a:ext cx="1232166" cy="987494"/>
            <a:chOff x="2806435" y="1873261"/>
            <a:chExt cx="1232166" cy="9874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A4F73F-FA4F-1605-859E-D98F4FBA0740}"/>
                </a:ext>
              </a:extLst>
            </p:cNvPr>
            <p:cNvSpPr txBox="1"/>
            <p:nvPr/>
          </p:nvSpPr>
          <p:spPr>
            <a:xfrm>
              <a:off x="2806435" y="1873261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Aprilis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E57E57-4894-3827-5B11-4C476D9651EA}"/>
                </a:ext>
              </a:extLst>
            </p:cNvPr>
            <p:cNvSpPr txBox="1"/>
            <p:nvPr/>
          </p:nvSpPr>
          <p:spPr>
            <a:xfrm>
              <a:off x="2980730" y="2275980"/>
              <a:ext cx="883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Venus</a:t>
              </a:r>
            </a:p>
            <a:p>
              <a:pPr algn="ctr"/>
              <a:r>
                <a:rPr lang="en-US" sz="1400" i="1" dirty="0"/>
                <a:t>(possibly)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6C3B6F-4955-68CA-35EC-AA698CB80007}"/>
              </a:ext>
            </a:extLst>
          </p:cNvPr>
          <p:cNvGrpSpPr/>
          <p:nvPr/>
        </p:nvGrpSpPr>
        <p:grpSpPr>
          <a:xfrm>
            <a:off x="4315195" y="1873261"/>
            <a:ext cx="1232166" cy="804317"/>
            <a:chOff x="3675115" y="1873261"/>
            <a:chExt cx="1232166" cy="8043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E64DFF-B313-CA49-55AA-73D0BF3E5DC8}"/>
                </a:ext>
              </a:extLst>
            </p:cNvPr>
            <p:cNvSpPr txBox="1"/>
            <p:nvPr/>
          </p:nvSpPr>
          <p:spPr>
            <a:xfrm>
              <a:off x="3675115" y="1873261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Maius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90C054-5535-27E2-BE3D-A6DDF6726945}"/>
                </a:ext>
              </a:extLst>
            </p:cNvPr>
            <p:cNvSpPr txBox="1"/>
            <p:nvPr/>
          </p:nvSpPr>
          <p:spPr>
            <a:xfrm>
              <a:off x="4007725" y="2308246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8E77EC-C855-9656-0FB9-32784B3E6205}"/>
              </a:ext>
            </a:extLst>
          </p:cNvPr>
          <p:cNvGrpSpPr/>
          <p:nvPr/>
        </p:nvGrpSpPr>
        <p:grpSpPr>
          <a:xfrm>
            <a:off x="5066504" y="1873261"/>
            <a:ext cx="1232166" cy="802935"/>
            <a:chOff x="4502624" y="1873261"/>
            <a:chExt cx="1232166" cy="8029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4779F7-CF76-6004-D70A-B6B12F32E49B}"/>
                </a:ext>
              </a:extLst>
            </p:cNvPr>
            <p:cNvSpPr txBox="1"/>
            <p:nvPr/>
          </p:nvSpPr>
          <p:spPr>
            <a:xfrm>
              <a:off x="4502624" y="1873261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Iunius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0A5929-7799-DBCF-D1C0-939A335115C9}"/>
                </a:ext>
              </a:extLst>
            </p:cNvPr>
            <p:cNvSpPr txBox="1"/>
            <p:nvPr/>
          </p:nvSpPr>
          <p:spPr>
            <a:xfrm>
              <a:off x="4790732" y="2306864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Juno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0E3D48-D5B5-E37D-C9E6-6E8136D74F83}"/>
              </a:ext>
            </a:extLst>
          </p:cNvPr>
          <p:cNvGrpSpPr/>
          <p:nvPr/>
        </p:nvGrpSpPr>
        <p:grpSpPr>
          <a:xfrm>
            <a:off x="5822362" y="1873260"/>
            <a:ext cx="1473050" cy="802936"/>
            <a:chOff x="5319442" y="1873260"/>
            <a:chExt cx="1473050" cy="8029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E77C1-FF05-71B0-505A-62589DAD4820}"/>
                </a:ext>
              </a:extLst>
            </p:cNvPr>
            <p:cNvSpPr txBox="1"/>
            <p:nvPr/>
          </p:nvSpPr>
          <p:spPr>
            <a:xfrm>
              <a:off x="5319442" y="1873260"/>
              <a:ext cx="1473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Quintilis</a:t>
              </a:r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36898A-2CDE-CDA4-849C-DD91AFBFF576}"/>
                </a:ext>
              </a:extLst>
            </p:cNvPr>
            <p:cNvSpPr txBox="1"/>
            <p:nvPr/>
          </p:nvSpPr>
          <p:spPr>
            <a:xfrm>
              <a:off x="5734790" y="2306864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fifth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17D1EF-7009-1985-7162-F712F71875B8}"/>
              </a:ext>
            </a:extLst>
          </p:cNvPr>
          <p:cNvGrpSpPr/>
          <p:nvPr/>
        </p:nvGrpSpPr>
        <p:grpSpPr>
          <a:xfrm>
            <a:off x="6802953" y="1873259"/>
            <a:ext cx="1232166" cy="805547"/>
            <a:chOff x="6437193" y="1873259"/>
            <a:chExt cx="1232166" cy="805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F9BAFE-AAA6-7224-5772-C4D51EF656C5}"/>
                </a:ext>
              </a:extLst>
            </p:cNvPr>
            <p:cNvSpPr txBox="1"/>
            <p:nvPr/>
          </p:nvSpPr>
          <p:spPr>
            <a:xfrm>
              <a:off x="6437193" y="1873259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Sextilis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33884D-4E2B-4607-C3A0-58E0B32D9690}"/>
                </a:ext>
              </a:extLst>
            </p:cNvPr>
            <p:cNvSpPr txBox="1"/>
            <p:nvPr/>
          </p:nvSpPr>
          <p:spPr>
            <a:xfrm>
              <a:off x="6718566" y="2309474"/>
              <a:ext cx="62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sixth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452B09-6512-A071-D592-FA3BA8BBAF7E}"/>
              </a:ext>
            </a:extLst>
          </p:cNvPr>
          <p:cNvGrpSpPr/>
          <p:nvPr/>
        </p:nvGrpSpPr>
        <p:grpSpPr>
          <a:xfrm>
            <a:off x="7622701" y="1873259"/>
            <a:ext cx="1677515" cy="802937"/>
            <a:chOff x="7394101" y="1873259"/>
            <a:chExt cx="1677515" cy="802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A140D-1837-51ED-A9FF-5886BC037343}"/>
                </a:ext>
              </a:extLst>
            </p:cNvPr>
            <p:cNvSpPr txBox="1"/>
            <p:nvPr/>
          </p:nvSpPr>
          <p:spPr>
            <a:xfrm>
              <a:off x="7394101" y="1873259"/>
              <a:ext cx="16775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September</a:t>
              </a:r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67ADF1-521D-DF2A-927F-1BD8C06BB7F0}"/>
                </a:ext>
              </a:extLst>
            </p:cNvPr>
            <p:cNvSpPr txBox="1"/>
            <p:nvPr/>
          </p:nvSpPr>
          <p:spPr>
            <a:xfrm>
              <a:off x="7716847" y="2306864"/>
              <a:ext cx="92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seventh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AB483E-3DEF-8504-D558-F3326F4DF162}"/>
              </a:ext>
            </a:extLst>
          </p:cNvPr>
          <p:cNvGrpSpPr/>
          <p:nvPr/>
        </p:nvGrpSpPr>
        <p:grpSpPr>
          <a:xfrm>
            <a:off x="8598795" y="1873259"/>
            <a:ext cx="1677515" cy="802937"/>
            <a:chOff x="8431155" y="1873259"/>
            <a:chExt cx="1677515" cy="8029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9B4F31-769E-B4C0-4FFE-F68C28057FB6}"/>
                </a:ext>
              </a:extLst>
            </p:cNvPr>
            <p:cNvSpPr txBox="1"/>
            <p:nvPr/>
          </p:nvSpPr>
          <p:spPr>
            <a:xfrm>
              <a:off x="8431155" y="1873259"/>
              <a:ext cx="16775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October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D95247-3308-D122-22F5-12EBA7DD0567}"/>
                </a:ext>
              </a:extLst>
            </p:cNvPr>
            <p:cNvSpPr txBox="1"/>
            <p:nvPr/>
          </p:nvSpPr>
          <p:spPr>
            <a:xfrm>
              <a:off x="8841654" y="2306864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eighth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DA8D0D-17A4-13CB-968C-92EF88813876}"/>
              </a:ext>
            </a:extLst>
          </p:cNvPr>
          <p:cNvGrpSpPr/>
          <p:nvPr/>
        </p:nvGrpSpPr>
        <p:grpSpPr>
          <a:xfrm>
            <a:off x="9644167" y="1873259"/>
            <a:ext cx="1677515" cy="802937"/>
            <a:chOff x="9507007" y="1873259"/>
            <a:chExt cx="1677515" cy="8029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28C509-8248-B1FF-45B6-664AE2FC0EBC}"/>
                </a:ext>
              </a:extLst>
            </p:cNvPr>
            <p:cNvSpPr txBox="1"/>
            <p:nvPr/>
          </p:nvSpPr>
          <p:spPr>
            <a:xfrm>
              <a:off x="9507007" y="1873259"/>
              <a:ext cx="16775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November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97F8E2-FBA7-E8BE-43CF-2B75E385DBBC}"/>
                </a:ext>
              </a:extLst>
            </p:cNvPr>
            <p:cNvSpPr txBox="1"/>
            <p:nvPr/>
          </p:nvSpPr>
          <p:spPr>
            <a:xfrm>
              <a:off x="9973039" y="2306864"/>
              <a:ext cx="677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ninth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B340681-AE10-4E1C-BCDD-A2BC0A64A478}"/>
              </a:ext>
            </a:extLst>
          </p:cNvPr>
          <p:cNvGrpSpPr/>
          <p:nvPr/>
        </p:nvGrpSpPr>
        <p:grpSpPr>
          <a:xfrm>
            <a:off x="10749432" y="1873259"/>
            <a:ext cx="1677515" cy="802937"/>
            <a:chOff x="10642752" y="1873259"/>
            <a:chExt cx="1677515" cy="802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F9F7B3-2BAF-8ECB-5FAE-ACE02BF97A16}"/>
                </a:ext>
              </a:extLst>
            </p:cNvPr>
            <p:cNvSpPr txBox="1"/>
            <p:nvPr/>
          </p:nvSpPr>
          <p:spPr>
            <a:xfrm>
              <a:off x="10642752" y="1873259"/>
              <a:ext cx="16775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December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848357-FD05-0EEE-6553-998B8F550D05}"/>
                </a:ext>
              </a:extLst>
            </p:cNvPr>
            <p:cNvSpPr txBox="1"/>
            <p:nvPr/>
          </p:nvSpPr>
          <p:spPr>
            <a:xfrm>
              <a:off x="11142570" y="2306864"/>
              <a:ext cx="69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tenth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196446F-CFE6-E010-E618-F33FBE64C8D9}"/>
              </a:ext>
            </a:extLst>
          </p:cNvPr>
          <p:cNvSpPr txBox="1"/>
          <p:nvPr/>
        </p:nvSpPr>
        <p:spPr>
          <a:xfrm>
            <a:off x="2295039" y="3006357"/>
            <a:ext cx="7970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Two more months were then added to the beginning of the year: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C6DA9B-EB4C-CC37-B4C5-5768DEA908A3}"/>
              </a:ext>
            </a:extLst>
          </p:cNvPr>
          <p:cNvGrpSpPr/>
          <p:nvPr/>
        </p:nvGrpSpPr>
        <p:grpSpPr>
          <a:xfrm>
            <a:off x="4030697" y="3582846"/>
            <a:ext cx="1288745" cy="1109057"/>
            <a:chOff x="3209525" y="3918037"/>
            <a:chExt cx="1288745" cy="11090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295C29-B19D-0279-8A60-C3D1C3CD9470}"/>
                </a:ext>
              </a:extLst>
            </p:cNvPr>
            <p:cNvSpPr txBox="1"/>
            <p:nvPr/>
          </p:nvSpPr>
          <p:spPr>
            <a:xfrm>
              <a:off x="3209525" y="4226875"/>
              <a:ext cx="128874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Ianus</a:t>
              </a:r>
              <a:endParaRPr lang="en-US" dirty="0"/>
            </a:p>
            <a:p>
              <a:pPr algn="ctr"/>
              <a:r>
                <a:rPr lang="en-US" sz="1400" dirty="0"/>
                <a:t>god of doorways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B61993-E5FC-B1BA-E72A-3AF07255C3AA}"/>
                </a:ext>
              </a:extLst>
            </p:cNvPr>
            <p:cNvSpPr txBox="1"/>
            <p:nvPr/>
          </p:nvSpPr>
          <p:spPr>
            <a:xfrm>
              <a:off x="3237814" y="3918037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Ianuarius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EB6CAB-4C51-6B24-B67D-1CE03F0C9E5F}"/>
              </a:ext>
            </a:extLst>
          </p:cNvPr>
          <p:cNvGrpSpPr/>
          <p:nvPr/>
        </p:nvGrpSpPr>
        <p:grpSpPr>
          <a:xfrm>
            <a:off x="6309348" y="3599694"/>
            <a:ext cx="1288745" cy="1109058"/>
            <a:chOff x="4870170" y="3918037"/>
            <a:chExt cx="1288745" cy="11090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5E74E-09F8-726A-37E3-D5AD8A7F6865}"/>
                </a:ext>
              </a:extLst>
            </p:cNvPr>
            <p:cNvSpPr txBox="1"/>
            <p:nvPr/>
          </p:nvSpPr>
          <p:spPr>
            <a:xfrm>
              <a:off x="4907281" y="3918037"/>
              <a:ext cx="12321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Februarius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37287D-3D46-7F65-57B2-345CE76A7E31}"/>
                </a:ext>
              </a:extLst>
            </p:cNvPr>
            <p:cNvSpPr txBox="1"/>
            <p:nvPr/>
          </p:nvSpPr>
          <p:spPr>
            <a:xfrm>
              <a:off x="4870170" y="4226876"/>
              <a:ext cx="128874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Februa</a:t>
              </a:r>
            </a:p>
            <a:p>
              <a:pPr algn="ctr"/>
              <a:r>
                <a:rPr lang="en-US" sz="1400" dirty="0"/>
                <a:t>festival of purification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E02D7D7-72BF-7B55-2E01-4DD489A557CB}"/>
              </a:ext>
            </a:extLst>
          </p:cNvPr>
          <p:cNvSpPr txBox="1"/>
          <p:nvPr/>
        </p:nvSpPr>
        <p:spPr>
          <a:xfrm>
            <a:off x="650958" y="2998607"/>
            <a:ext cx="1146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Later on, two of the months were renamed in </a:t>
            </a:r>
            <a:r>
              <a:rPr lang="en-US" sz="2200" dirty="0" err="1"/>
              <a:t>honour</a:t>
            </a:r>
            <a:r>
              <a:rPr lang="en-US" sz="2200" dirty="0"/>
              <a:t> of Julius Caesar and the Emperor Augustus: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4293789-B01D-07B2-ED2A-2E90E24E7870}"/>
              </a:ext>
            </a:extLst>
          </p:cNvPr>
          <p:cNvGrpSpPr/>
          <p:nvPr/>
        </p:nvGrpSpPr>
        <p:grpSpPr>
          <a:xfrm>
            <a:off x="6034219" y="1908204"/>
            <a:ext cx="950423" cy="955170"/>
            <a:chOff x="4870170" y="3918037"/>
            <a:chExt cx="1289963" cy="9551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0C3CACE-FAB2-8C1A-5039-9EB178E94DC8}"/>
                </a:ext>
              </a:extLst>
            </p:cNvPr>
            <p:cNvSpPr txBox="1"/>
            <p:nvPr/>
          </p:nvSpPr>
          <p:spPr>
            <a:xfrm>
              <a:off x="4871387" y="3918037"/>
              <a:ext cx="1288746" cy="323165"/>
            </a:xfrm>
            <a:prstGeom prst="rect">
              <a:avLst/>
            </a:prstGeom>
            <a:grpFill/>
          </p:spPr>
          <p:txBody>
            <a:bodyPr wrap="square" tIns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Iulius</a:t>
              </a:r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A6303CB-D783-175B-B8CE-AA9CAE5F3823}"/>
                </a:ext>
              </a:extLst>
            </p:cNvPr>
            <p:cNvSpPr txBox="1"/>
            <p:nvPr/>
          </p:nvSpPr>
          <p:spPr>
            <a:xfrm>
              <a:off x="4870170" y="4226876"/>
              <a:ext cx="128874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Iulius</a:t>
              </a:r>
              <a:r>
                <a:rPr lang="en-US" dirty="0"/>
                <a:t> Caesar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62A98F-9533-4B51-1C49-C02E4434AFB5}"/>
              </a:ext>
            </a:extLst>
          </p:cNvPr>
          <p:cNvGrpSpPr/>
          <p:nvPr/>
        </p:nvGrpSpPr>
        <p:grpSpPr>
          <a:xfrm>
            <a:off x="6878865" y="1916982"/>
            <a:ext cx="1056167" cy="693434"/>
            <a:chOff x="4870170" y="3918037"/>
            <a:chExt cx="1433484" cy="6934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61496F0-8043-9CAF-715A-21BBC1122D60}"/>
                </a:ext>
              </a:extLst>
            </p:cNvPr>
            <p:cNvSpPr txBox="1"/>
            <p:nvPr/>
          </p:nvSpPr>
          <p:spPr>
            <a:xfrm>
              <a:off x="4871386" y="3918037"/>
              <a:ext cx="1432268" cy="2769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Augustus</a:t>
              </a:r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0A80740-316F-C195-0318-C9EAECC9530D}"/>
                </a:ext>
              </a:extLst>
            </p:cNvPr>
            <p:cNvSpPr txBox="1"/>
            <p:nvPr/>
          </p:nvSpPr>
          <p:spPr>
            <a:xfrm>
              <a:off x="4870170" y="4179251"/>
              <a:ext cx="1432267" cy="432220"/>
            </a:xfrm>
            <a:prstGeom prst="rect">
              <a:avLst/>
            </a:prstGeom>
            <a:grpFill/>
          </p:spPr>
          <p:txBody>
            <a:bodyPr wrap="square" tIns="108000" rtlCol="0">
              <a:spAutoFit/>
            </a:bodyPr>
            <a:lstStyle/>
            <a:p>
              <a:pPr algn="ctr"/>
              <a:r>
                <a:rPr lang="en-US" dirty="0"/>
                <a:t>Augustus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0E970AC-8AC5-BF8D-60D5-3D1A20FF8725}"/>
              </a:ext>
            </a:extLst>
          </p:cNvPr>
          <p:cNvGrpSpPr/>
          <p:nvPr/>
        </p:nvGrpSpPr>
        <p:grpSpPr>
          <a:xfrm>
            <a:off x="7316287" y="3564727"/>
            <a:ext cx="2217108" cy="2596984"/>
            <a:chOff x="3594326" y="3684470"/>
            <a:chExt cx="2217108" cy="2596984"/>
          </a:xfrm>
        </p:grpSpPr>
        <p:pic>
          <p:nvPicPr>
            <p:cNvPr id="8194" name="Picture 2" descr="Free Julius Caesar photo and picture">
              <a:extLst>
                <a:ext uri="{FF2B5EF4-FFF2-40B4-BE49-F238E27FC236}">
                  <a16:creationId xmlns:a16="http://schemas.microsoft.com/office/drawing/2014/main" id="{1F87F699-02BC-BC11-10B7-EC41E8C24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40736">
              <a:off x="3716125" y="3684470"/>
              <a:ext cx="1728918" cy="2596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04B2394-B901-06A3-217F-F3FC759D711E}"/>
                </a:ext>
              </a:extLst>
            </p:cNvPr>
            <p:cNvSpPr txBox="1"/>
            <p:nvPr/>
          </p:nvSpPr>
          <p:spPr>
            <a:xfrm rot="21335063">
              <a:off x="3594326" y="5873245"/>
              <a:ext cx="2217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Julius Caesar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3146CF-6FE5-EE02-7805-E161BF38422B}"/>
              </a:ext>
            </a:extLst>
          </p:cNvPr>
          <p:cNvGrpSpPr/>
          <p:nvPr/>
        </p:nvGrpSpPr>
        <p:grpSpPr>
          <a:xfrm>
            <a:off x="9574406" y="3564727"/>
            <a:ext cx="2217108" cy="2930943"/>
            <a:chOff x="7592851" y="3722787"/>
            <a:chExt cx="2217108" cy="2930943"/>
          </a:xfrm>
        </p:grpSpPr>
        <p:pic>
          <p:nvPicPr>
            <p:cNvPr id="8196" name="Picture 4" descr="Statue of Augustus">
              <a:extLst>
                <a:ext uri="{FF2B5EF4-FFF2-40B4-BE49-F238E27FC236}">
                  <a16:creationId xmlns:a16="http://schemas.microsoft.com/office/drawing/2014/main" id="{272313E0-BEDF-A22D-CEE4-917C188F7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0876">
              <a:off x="7929448" y="3722787"/>
              <a:ext cx="1640004" cy="2624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D19D93-77C8-8A3A-6D8D-7E6A81BA80F1}"/>
                </a:ext>
              </a:extLst>
            </p:cNvPr>
            <p:cNvSpPr txBox="1"/>
            <p:nvPr/>
          </p:nvSpPr>
          <p:spPr>
            <a:xfrm rot="16663743" flipV="1">
              <a:off x="8967898" y="5930700"/>
              <a:ext cx="12306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75000"/>
                    </a:schemeClr>
                  </a:solidFill>
                </a:rPr>
                <a:t>Wikimedia Commons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80AA6D2-9C48-49EC-C0FE-635679C0BB89}"/>
                </a:ext>
              </a:extLst>
            </p:cNvPr>
            <p:cNvSpPr txBox="1"/>
            <p:nvPr/>
          </p:nvSpPr>
          <p:spPr>
            <a:xfrm rot="418812">
              <a:off x="7592851" y="5880299"/>
              <a:ext cx="2217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Augustus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7408925-3F59-5EEF-B996-CA22EA858ABC}"/>
              </a:ext>
            </a:extLst>
          </p:cNvPr>
          <p:cNvSpPr txBox="1"/>
          <p:nvPr/>
        </p:nvSpPr>
        <p:spPr>
          <a:xfrm>
            <a:off x="725456" y="4344060"/>
            <a:ext cx="6501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 use the same names for our months in the modern calendar, even if the spellings of a few of them have changed a little (e.g., Martius has changed to March.)</a:t>
            </a:r>
          </a:p>
        </p:txBody>
      </p:sp>
    </p:spTree>
    <p:extLst>
      <p:ext uri="{BB962C8B-B14F-4D97-AF65-F5344CB8AC3E}">
        <p14:creationId xmlns:p14="http://schemas.microsoft.com/office/powerpoint/2010/main" val="5349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7.40741E-7 L -0.28333 -0.249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24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134 L -0.38203 -0.2520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5" grpId="0"/>
      <p:bldP spid="45" grpId="1"/>
      <p:bldP spid="67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Years: modern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58991-2E4C-2C96-4CCF-04285FF4DFF2}"/>
              </a:ext>
            </a:extLst>
          </p:cNvPr>
          <p:cNvSpPr txBox="1"/>
          <p:nvPr/>
        </p:nvSpPr>
        <p:spPr>
          <a:xfrm>
            <a:off x="3439607" y="1142827"/>
            <a:ext cx="574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do we define the year we’re 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282E3-1F97-2344-2FFD-0E146046C572}"/>
              </a:ext>
            </a:extLst>
          </p:cNvPr>
          <p:cNvSpPr txBox="1"/>
          <p:nvPr/>
        </p:nvSpPr>
        <p:spPr>
          <a:xfrm>
            <a:off x="3440024" y="1647386"/>
            <a:ext cx="829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are probably used to the </a:t>
            </a:r>
            <a:r>
              <a:rPr lang="en-US" sz="2400" b="1" dirty="0"/>
              <a:t>Gregorian</a:t>
            </a:r>
            <a:r>
              <a:rPr lang="en-US" sz="2400" dirty="0"/>
              <a:t> system, introduced by the Christian leader Pope Gregory in 1582.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61011-4535-CD01-D2F5-E9443C710E99}"/>
              </a:ext>
            </a:extLst>
          </p:cNvPr>
          <p:cNvSpPr txBox="1"/>
          <p:nvPr/>
        </p:nvSpPr>
        <p:spPr>
          <a:xfrm>
            <a:off x="3439606" y="2597069"/>
            <a:ext cx="829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dates the year from the birth of Jesus, which is set at 0.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4B5A1-2206-6828-FC92-E5620972FD09}"/>
              </a:ext>
            </a:extLst>
          </p:cNvPr>
          <p:cNvSpPr txBox="1"/>
          <p:nvPr/>
        </p:nvSpPr>
        <p:spPr>
          <a:xfrm>
            <a:off x="5307294" y="3836125"/>
            <a:ext cx="228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new naming convention can also be used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66A09A-7443-5C77-C408-D6B36E6AEC51}"/>
              </a:ext>
            </a:extLst>
          </p:cNvPr>
          <p:cNvGrpSpPr/>
          <p:nvPr/>
        </p:nvGrpSpPr>
        <p:grpSpPr>
          <a:xfrm>
            <a:off x="7278201" y="3134986"/>
            <a:ext cx="4672947" cy="1954046"/>
            <a:chOff x="7278201" y="3134986"/>
            <a:chExt cx="4672947" cy="19540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2F39F3-63C1-A2A7-02AA-75AA5D1EB7CD}"/>
                </a:ext>
              </a:extLst>
            </p:cNvPr>
            <p:cNvSpPr txBox="1"/>
            <p:nvPr/>
          </p:nvSpPr>
          <p:spPr>
            <a:xfrm>
              <a:off x="7278201" y="3134986"/>
              <a:ext cx="4672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Each year after the birth of Jesus is counted up and is labelled: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D11468-EACE-D7EC-5C3D-B1DDB0DCE0C1}"/>
                </a:ext>
              </a:extLst>
            </p:cNvPr>
            <p:cNvSpPr txBox="1"/>
            <p:nvPr/>
          </p:nvSpPr>
          <p:spPr>
            <a:xfrm>
              <a:off x="8579741" y="3839864"/>
              <a:ext cx="1250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A.D.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06151E-4F6E-34EB-523E-27C921C499B8}"/>
                </a:ext>
              </a:extLst>
            </p:cNvPr>
            <p:cNvSpPr txBox="1"/>
            <p:nvPr/>
          </p:nvSpPr>
          <p:spPr>
            <a:xfrm>
              <a:off x="7452771" y="4442701"/>
              <a:ext cx="2674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Anno Domini (Latin) = in the year of our Lord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88443D-4E29-8C0E-288C-D2DA1742CDA6}"/>
              </a:ext>
            </a:extLst>
          </p:cNvPr>
          <p:cNvGrpSpPr/>
          <p:nvPr/>
        </p:nvGrpSpPr>
        <p:grpSpPr>
          <a:xfrm>
            <a:off x="10380757" y="3816581"/>
            <a:ext cx="1733025" cy="1006475"/>
            <a:chOff x="10380757" y="3816581"/>
            <a:chExt cx="1733025" cy="10064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E0A262-026A-93FD-C88A-857C7C8F0827}"/>
                </a:ext>
              </a:extLst>
            </p:cNvPr>
            <p:cNvSpPr txBox="1"/>
            <p:nvPr/>
          </p:nvSpPr>
          <p:spPr>
            <a:xfrm>
              <a:off x="10625652" y="3816581"/>
              <a:ext cx="1250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C.E.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0E733E-3E78-7D31-43CF-66FD6464A72F}"/>
                </a:ext>
              </a:extLst>
            </p:cNvPr>
            <p:cNvSpPr txBox="1"/>
            <p:nvPr/>
          </p:nvSpPr>
          <p:spPr>
            <a:xfrm>
              <a:off x="10380757" y="4453724"/>
              <a:ext cx="1733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Christian Era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EE0BC4-0602-B55B-38AD-65509B0FA154}"/>
              </a:ext>
            </a:extLst>
          </p:cNvPr>
          <p:cNvGrpSpPr/>
          <p:nvPr/>
        </p:nvGrpSpPr>
        <p:grpSpPr>
          <a:xfrm>
            <a:off x="754431" y="3155748"/>
            <a:ext cx="5050801" cy="2032973"/>
            <a:chOff x="754431" y="3155748"/>
            <a:chExt cx="5050801" cy="20329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08AABF-48DA-AC59-0FD9-BEFFC0680C63}"/>
                </a:ext>
              </a:extLst>
            </p:cNvPr>
            <p:cNvSpPr txBox="1"/>
            <p:nvPr/>
          </p:nvSpPr>
          <p:spPr>
            <a:xfrm>
              <a:off x="754431" y="3155748"/>
              <a:ext cx="5050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Each year before the birth of Jesus is counted down and is labelled: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74535-AE2A-3F5C-7155-E8BA4529B558}"/>
                </a:ext>
              </a:extLst>
            </p:cNvPr>
            <p:cNvSpPr txBox="1"/>
            <p:nvPr/>
          </p:nvSpPr>
          <p:spPr>
            <a:xfrm>
              <a:off x="3377965" y="3860546"/>
              <a:ext cx="1250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B.C.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68A20E-94F4-F900-E3F0-05778AE90F1A}"/>
                </a:ext>
              </a:extLst>
            </p:cNvPr>
            <p:cNvSpPr txBox="1"/>
            <p:nvPr/>
          </p:nvSpPr>
          <p:spPr>
            <a:xfrm>
              <a:off x="3196864" y="4542390"/>
              <a:ext cx="1396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Before Christ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632A32-581A-24E4-9466-842C0D80E1A6}"/>
              </a:ext>
            </a:extLst>
          </p:cNvPr>
          <p:cNvGrpSpPr/>
          <p:nvPr/>
        </p:nvGrpSpPr>
        <p:grpSpPr>
          <a:xfrm>
            <a:off x="1342002" y="3873387"/>
            <a:ext cx="1733025" cy="1304133"/>
            <a:chOff x="1342002" y="3873387"/>
            <a:chExt cx="1733025" cy="1304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6B2ACE-B7D4-4326-915C-3F2A8D9F6979}"/>
                </a:ext>
              </a:extLst>
            </p:cNvPr>
            <p:cNvSpPr txBox="1"/>
            <p:nvPr/>
          </p:nvSpPr>
          <p:spPr>
            <a:xfrm>
              <a:off x="1661436" y="3873387"/>
              <a:ext cx="1396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B.C.E.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ECCDB-DA89-5B2A-EE67-AC9E0EDDD49F}"/>
                </a:ext>
              </a:extLst>
            </p:cNvPr>
            <p:cNvSpPr txBox="1"/>
            <p:nvPr/>
          </p:nvSpPr>
          <p:spPr>
            <a:xfrm>
              <a:off x="1342002" y="4531189"/>
              <a:ext cx="1733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Before the Christian Era</a:t>
              </a:r>
            </a:p>
          </p:txBody>
        </p:sp>
      </p:grpSp>
      <p:pic>
        <p:nvPicPr>
          <p:cNvPr id="25" name="Picture 24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570F54F-85AC-4070-29B9-91C6641C2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93" y="303591"/>
            <a:ext cx="2809209" cy="276991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F0E9E02-42EB-477C-F09D-FEEBB89E0866}"/>
              </a:ext>
            </a:extLst>
          </p:cNvPr>
          <p:cNvGrpSpPr/>
          <p:nvPr/>
        </p:nvGrpSpPr>
        <p:grpSpPr>
          <a:xfrm>
            <a:off x="377687" y="5253508"/>
            <a:ext cx="11628783" cy="1382374"/>
            <a:chOff x="377687" y="5253508"/>
            <a:chExt cx="11628783" cy="13823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8DB0E0-E9B0-A532-B213-9BF6A7027214}"/>
                </a:ext>
              </a:extLst>
            </p:cNvPr>
            <p:cNvSpPr txBox="1"/>
            <p:nvPr/>
          </p:nvSpPr>
          <p:spPr>
            <a:xfrm>
              <a:off x="377687" y="5253508"/>
              <a:ext cx="11628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Gregorian calendar is not the only modern calendar. Different countries and cultures calculate the year very differently.</a:t>
              </a:r>
            </a:p>
          </p:txBody>
        </p:sp>
        <p:pic>
          <p:nvPicPr>
            <p:cNvPr id="28" name="Picture 27" descr="A red flag with a yellow star&#10;&#10;Description automatically generated">
              <a:extLst>
                <a:ext uri="{FF2B5EF4-FFF2-40B4-BE49-F238E27FC236}">
                  <a16:creationId xmlns:a16="http://schemas.microsoft.com/office/drawing/2014/main" id="{AC96F56D-8E20-1ED2-509A-BD286434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6414" y="5677522"/>
              <a:ext cx="1284203" cy="958360"/>
            </a:xfrm>
            <a:prstGeom prst="rect">
              <a:avLst/>
            </a:prstGeom>
          </p:spPr>
        </p:pic>
        <p:pic>
          <p:nvPicPr>
            <p:cNvPr id="30" name="Picture 29" descr="A flag with a red circle and blue circle&#10;&#10;Description automatically generated">
              <a:extLst>
                <a:ext uri="{FF2B5EF4-FFF2-40B4-BE49-F238E27FC236}">
                  <a16:creationId xmlns:a16="http://schemas.microsoft.com/office/drawing/2014/main" id="{27DB7113-EE0C-FB6F-AB4F-5AF2D78C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031" y="5597903"/>
              <a:ext cx="1556969" cy="1037979"/>
            </a:xfrm>
            <a:prstGeom prst="rect">
              <a:avLst/>
            </a:prstGeom>
          </p:spPr>
        </p:pic>
        <p:pic>
          <p:nvPicPr>
            <p:cNvPr id="34" name="Picture 33" descr="A purple square with a white crescent and a star&#10;&#10;Description automatically generated">
              <a:extLst>
                <a:ext uri="{FF2B5EF4-FFF2-40B4-BE49-F238E27FC236}">
                  <a16:creationId xmlns:a16="http://schemas.microsoft.com/office/drawing/2014/main" id="{932720A1-DF19-4FE4-C617-9E99C00EC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0124" y="5805634"/>
              <a:ext cx="838200" cy="787400"/>
            </a:xfrm>
            <a:prstGeom prst="rect">
              <a:avLst/>
            </a:prstGeom>
          </p:spPr>
        </p:pic>
        <p:pic>
          <p:nvPicPr>
            <p:cNvPr id="36" name="Picture 35" descr="A purple square with white star&#10;&#10;Description automatically generated">
              <a:extLst>
                <a:ext uri="{FF2B5EF4-FFF2-40B4-BE49-F238E27FC236}">
                  <a16:creationId xmlns:a16="http://schemas.microsoft.com/office/drawing/2014/main" id="{0C9ADE21-E920-BADA-48CF-0F0002688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9137" y="5807679"/>
              <a:ext cx="901700" cy="736600"/>
            </a:xfrm>
            <a:prstGeom prst="rect">
              <a:avLst/>
            </a:prstGeom>
          </p:spPr>
        </p:pic>
        <p:pic>
          <p:nvPicPr>
            <p:cNvPr id="39" name="Picture 38" descr="A green and red flag&#10;&#10;Description automatically generated">
              <a:extLst>
                <a:ext uri="{FF2B5EF4-FFF2-40B4-BE49-F238E27FC236}">
                  <a16:creationId xmlns:a16="http://schemas.microsoft.com/office/drawing/2014/main" id="{0512B1B0-0B33-586A-7516-23FC88595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9111" y="5678561"/>
              <a:ext cx="1162922" cy="87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5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Years: Roman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282E3-1F97-2344-2FFD-0E146046C572}"/>
              </a:ext>
            </a:extLst>
          </p:cNvPr>
          <p:cNvSpPr txBox="1"/>
          <p:nvPr/>
        </p:nvSpPr>
        <p:spPr>
          <a:xfrm>
            <a:off x="2822713" y="1254903"/>
            <a:ext cx="653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Romans defined their years in two main ways: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4F0CB8-9C21-68E6-B07C-33DC9164CF00}"/>
              </a:ext>
            </a:extLst>
          </p:cNvPr>
          <p:cNvGrpSpPr/>
          <p:nvPr/>
        </p:nvGrpSpPr>
        <p:grpSpPr>
          <a:xfrm>
            <a:off x="200166" y="2018643"/>
            <a:ext cx="6007198" cy="4449226"/>
            <a:chOff x="200166" y="2018643"/>
            <a:chExt cx="6007198" cy="44492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5E85A9-7EC5-4EFB-BFFB-2A602FCFEECF}"/>
                </a:ext>
              </a:extLst>
            </p:cNvPr>
            <p:cNvSpPr txBox="1"/>
            <p:nvPr/>
          </p:nvSpPr>
          <p:spPr>
            <a:xfrm>
              <a:off x="200166" y="2018643"/>
              <a:ext cx="54519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By referring to the name of the people who at the time were consuls (highest ranking Roman officials) or the emperor: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5C5ED8-10A0-F350-2F36-CDF6BD6C9B3D}"/>
                </a:ext>
              </a:extLst>
            </p:cNvPr>
            <p:cNvGrpSpPr/>
            <p:nvPr/>
          </p:nvGrpSpPr>
          <p:grpSpPr>
            <a:xfrm rot="21381942">
              <a:off x="1123668" y="3302869"/>
              <a:ext cx="2110058" cy="3165000"/>
              <a:chOff x="2064377" y="1775244"/>
              <a:chExt cx="3175000" cy="4597400"/>
            </a:xfrm>
          </p:grpSpPr>
          <p:pic>
            <p:nvPicPr>
              <p:cNvPr id="10244" name="Picture 4" descr="White bust">
                <a:extLst>
                  <a:ext uri="{FF2B5EF4-FFF2-40B4-BE49-F238E27FC236}">
                    <a16:creationId xmlns:a16="http://schemas.microsoft.com/office/drawing/2014/main" id="{8026E938-07BF-A038-DD6A-577B81FA9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377" y="1775244"/>
                <a:ext cx="3175000" cy="45974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583159-6610-B221-9654-D7D1BEFBB7CE}"/>
                  </a:ext>
                </a:extLst>
              </p:cNvPr>
              <p:cNvSpPr txBox="1"/>
              <p:nvPr/>
            </p:nvSpPr>
            <p:spPr>
              <a:xfrm>
                <a:off x="2332002" y="4906775"/>
                <a:ext cx="2814450" cy="64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 err="1">
                    <a:solidFill>
                      <a:schemeClr val="bg1"/>
                    </a:solidFill>
                  </a:rPr>
                  <a:t>Gnaeus</a:t>
                </a:r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Pompeius</a:t>
                </a:r>
                <a:r>
                  <a:rPr lang="en-US" i="1" dirty="0">
                    <a:solidFill>
                      <a:schemeClr val="bg1"/>
                    </a:solidFill>
                  </a:rPr>
                  <a:t> Magnus, Roman consul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E0C3D8-966B-4354-F760-79E2C0D14EEF}"/>
                </a:ext>
              </a:extLst>
            </p:cNvPr>
            <p:cNvGrpSpPr/>
            <p:nvPr/>
          </p:nvGrpSpPr>
          <p:grpSpPr>
            <a:xfrm>
              <a:off x="3828460" y="3448733"/>
              <a:ext cx="2378904" cy="2998726"/>
              <a:chOff x="3828460" y="3448733"/>
              <a:chExt cx="2378904" cy="2998726"/>
            </a:xfrm>
          </p:grpSpPr>
          <p:pic>
            <p:nvPicPr>
              <p:cNvPr id="10246" name="Picture 6" descr="Front view of a bust. He is balding and wears a Roman tunic.">
                <a:extLst>
                  <a:ext uri="{FF2B5EF4-FFF2-40B4-BE49-F238E27FC236}">
                    <a16:creationId xmlns:a16="http://schemas.microsoft.com/office/drawing/2014/main" id="{47436E84-78A2-2DCA-E286-4298FC6A5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5349">
                <a:off x="3851222" y="3448733"/>
                <a:ext cx="2356142" cy="29987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C9B77C-8402-F26A-A455-E698218E7FCA}"/>
                  </a:ext>
                </a:extLst>
              </p:cNvPr>
              <p:cNvSpPr txBox="1"/>
              <p:nvPr/>
            </p:nvSpPr>
            <p:spPr>
              <a:xfrm rot="444462">
                <a:off x="3828460" y="5957601"/>
                <a:ext cx="20347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bg1"/>
                    </a:solidFill>
                  </a:rPr>
                  <a:t>Emperor Vespasian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FA4CE0-1D1F-EF60-03A8-F3C86C48A14D}"/>
              </a:ext>
            </a:extLst>
          </p:cNvPr>
          <p:cNvGrpSpPr/>
          <p:nvPr/>
        </p:nvGrpSpPr>
        <p:grpSpPr>
          <a:xfrm>
            <a:off x="6661616" y="1954348"/>
            <a:ext cx="5451991" cy="4434126"/>
            <a:chOff x="6661616" y="1954348"/>
            <a:chExt cx="5451991" cy="44341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F85AED-B93A-5B76-07A9-3A1A39894327}"/>
                </a:ext>
              </a:extLst>
            </p:cNvPr>
            <p:cNvSpPr txBox="1"/>
            <p:nvPr/>
          </p:nvSpPr>
          <p:spPr>
            <a:xfrm>
              <a:off x="6661616" y="1954348"/>
              <a:ext cx="54519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By dating forward from the founding of Rome in 753 B.C.E. This is known as ‘ab </a:t>
              </a:r>
              <a:r>
                <a:rPr lang="en-US" sz="2400" dirty="0" err="1"/>
                <a:t>urbe</a:t>
              </a:r>
              <a:r>
                <a:rPr lang="en-US" sz="2400" dirty="0"/>
                <a:t> condita’ (‘from the founding of the city’) or AUC</a:t>
              </a:r>
            </a:p>
          </p:txBody>
        </p:sp>
        <p:pic>
          <p:nvPicPr>
            <p:cNvPr id="10248" name="Picture 8" descr="Free Colosseum Rome photo and picture">
              <a:extLst>
                <a:ext uri="{FF2B5EF4-FFF2-40B4-BE49-F238E27FC236}">
                  <a16:creationId xmlns:a16="http://schemas.microsoft.com/office/drawing/2014/main" id="{A70218E4-4737-902C-29A2-D5E39BFF9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02468">
              <a:off x="7418555" y="3754297"/>
              <a:ext cx="3948182" cy="26341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CC0441-6E5E-B2EC-3C31-D74D0239BAE6}"/>
              </a:ext>
            </a:extLst>
          </p:cNvPr>
          <p:cNvSpPr txBox="1"/>
          <p:nvPr/>
        </p:nvSpPr>
        <p:spPr>
          <a:xfrm rot="21018510">
            <a:off x="10323345" y="5710187"/>
            <a:ext cx="1101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Rome</a:t>
            </a:r>
          </a:p>
        </p:txBody>
      </p:sp>
      <p:pic>
        <p:nvPicPr>
          <p:cNvPr id="19" name="Picture 18" descr="A pencil on a piece of paper&#10;&#10;Description automatically generated">
            <a:extLst>
              <a:ext uri="{FF2B5EF4-FFF2-40B4-BE49-F238E27FC236}">
                <a16:creationId xmlns:a16="http://schemas.microsoft.com/office/drawing/2014/main" id="{63B09299-52CB-721E-6555-80A8AE25C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327" y="222528"/>
            <a:ext cx="991655" cy="10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1" y="3480789"/>
            <a:ext cx="7858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2400" dirty="0">
                <a:cs typeface="Papyrus"/>
              </a:rPr>
              <a:t>What does p.m. stand for and what does it mean?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3" y="4935759"/>
            <a:ext cx="7329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2400" dirty="0">
                <a:cs typeface="Papyrus"/>
              </a:rPr>
              <a:t>Name one famous Roman who had a month named in their </a:t>
            </a:r>
            <a:r>
              <a:rPr lang="en-US" sz="2400" dirty="0" err="1">
                <a:cs typeface="Papyrus"/>
              </a:rPr>
              <a:t>honour</a:t>
            </a:r>
            <a:r>
              <a:rPr lang="en-US" sz="2400" dirty="0">
                <a:cs typeface="Papyrus"/>
              </a:rPr>
              <a:t>.</a:t>
            </a:r>
            <a:endParaRPr lang="en-US" sz="24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2" y="1873646"/>
            <a:ext cx="741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Which Roman god gave their name to the month we now call January? What was he the god of?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pic>
        <p:nvPicPr>
          <p:cNvPr id="4" name="Picture 3" descr="A person in a garment holding a sword&#10;&#10;Description automatically generated with low confidence">
            <a:extLst>
              <a:ext uri="{FF2B5EF4-FFF2-40B4-BE49-F238E27FC236}">
                <a16:creationId xmlns:a16="http://schemas.microsoft.com/office/drawing/2014/main" id="{E7453563-D25C-3642-BA86-658E05F96A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43" y="899999"/>
            <a:ext cx="3602520" cy="56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536EEC-3082-561C-0065-4293FA64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23" y="315703"/>
            <a:ext cx="901651" cy="62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7FAC52-6C42-BFA1-AD5A-DBAB16D6001A}"/>
              </a:ext>
            </a:extLst>
          </p:cNvPr>
          <p:cNvSpPr txBox="1"/>
          <p:nvPr/>
        </p:nvSpPr>
        <p:spPr>
          <a:xfrm>
            <a:off x="6334583" y="5596116"/>
            <a:ext cx="1062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hora</a:t>
            </a:r>
            <a:endParaRPr lang="en-US" sz="2000" i="1" dirty="0"/>
          </a:p>
          <a:p>
            <a:pPr algn="ctr"/>
            <a:r>
              <a:rPr lang="en-US" sz="2000" dirty="0"/>
              <a:t>hour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AE1BC-F6B1-B720-A26E-8F73CF18E72F}"/>
              </a:ext>
            </a:extLst>
          </p:cNvPr>
          <p:cNvSpPr txBox="1"/>
          <p:nvPr/>
        </p:nvSpPr>
        <p:spPr>
          <a:xfrm>
            <a:off x="9959226" y="646119"/>
            <a:ext cx="1973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secundus</a:t>
            </a:r>
            <a:endParaRPr lang="en-US" sz="2000" i="1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following 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F9DED-01C3-BDCD-0077-81D10B50DE24}"/>
              </a:ext>
            </a:extLst>
          </p:cNvPr>
          <p:cNvSpPr txBox="1"/>
          <p:nvPr/>
        </p:nvSpPr>
        <p:spPr>
          <a:xfrm>
            <a:off x="0" y="3259840"/>
            <a:ext cx="2527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centum</a:t>
            </a:r>
            <a:endParaRPr lang="en-US" sz="2000" b="1" dirty="0"/>
          </a:p>
          <a:p>
            <a:pPr algn="ctr"/>
            <a:r>
              <a:rPr lang="en-US" sz="2000" dirty="0"/>
              <a:t>hundred</a:t>
            </a:r>
            <a:endParaRPr lang="en-US" sz="20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D5512-ADA5-586A-C675-58FF22ED5614}"/>
              </a:ext>
            </a:extLst>
          </p:cNvPr>
          <p:cNvSpPr txBox="1"/>
          <p:nvPr/>
        </p:nvSpPr>
        <p:spPr>
          <a:xfrm>
            <a:off x="206234" y="4939015"/>
            <a:ext cx="2465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Ianus</a:t>
            </a:r>
            <a:r>
              <a:rPr lang="en-US" sz="3600" b="1" dirty="0"/>
              <a:t>/Janus</a:t>
            </a:r>
            <a:endParaRPr lang="en-US" sz="2000" i="1" dirty="0"/>
          </a:p>
          <a:p>
            <a:pPr algn="ctr"/>
            <a:r>
              <a:rPr lang="en-US" sz="2000" dirty="0"/>
              <a:t>God of doorways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FCCA3-B59E-56D9-9BB3-368499AD4AC2}"/>
              </a:ext>
            </a:extLst>
          </p:cNvPr>
          <p:cNvSpPr txBox="1"/>
          <p:nvPr/>
        </p:nvSpPr>
        <p:spPr>
          <a:xfrm>
            <a:off x="3237932" y="5596116"/>
            <a:ext cx="1342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annus</a:t>
            </a:r>
            <a:endParaRPr lang="en-US" sz="2000" i="1" dirty="0"/>
          </a:p>
          <a:p>
            <a:pPr algn="ctr"/>
            <a:r>
              <a:rPr lang="en-US" sz="2000" dirty="0"/>
              <a:t>year</a:t>
            </a:r>
            <a:endParaRPr lang="en-US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AF91E-466D-9FBA-8954-63B15D633468}"/>
              </a:ext>
            </a:extLst>
          </p:cNvPr>
          <p:cNvSpPr txBox="1"/>
          <p:nvPr/>
        </p:nvSpPr>
        <p:spPr>
          <a:xfrm>
            <a:off x="2103656" y="889884"/>
            <a:ext cx="758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you match the time-related word to its Latin ancestor?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8C966-6184-A8BB-0D87-ADCB4A9BD911}"/>
              </a:ext>
            </a:extLst>
          </p:cNvPr>
          <p:cNvSpPr txBox="1"/>
          <p:nvPr/>
        </p:nvSpPr>
        <p:spPr>
          <a:xfrm>
            <a:off x="9866762" y="2171477"/>
            <a:ext cx="22441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Kalends</a:t>
            </a:r>
            <a:endParaRPr lang="en-US" sz="2000" i="1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the first day of 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each Roman month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725BA-F3D9-6DE5-0829-3115DEE78C68}"/>
              </a:ext>
            </a:extLst>
          </p:cNvPr>
          <p:cNvSpPr txBox="1"/>
          <p:nvPr/>
        </p:nvSpPr>
        <p:spPr>
          <a:xfrm>
            <a:off x="919030" y="1337272"/>
            <a:ext cx="963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dies</a:t>
            </a:r>
            <a:endParaRPr lang="en-US" sz="2000" i="1" dirty="0"/>
          </a:p>
          <a:p>
            <a:pPr algn="ctr"/>
            <a:r>
              <a:rPr lang="en-US" sz="2000" dirty="0"/>
              <a:t>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C5DBF-CC5F-05B5-86D8-D2476FF55B57}"/>
              </a:ext>
            </a:extLst>
          </p:cNvPr>
          <p:cNvSpPr txBox="1"/>
          <p:nvPr/>
        </p:nvSpPr>
        <p:spPr>
          <a:xfrm>
            <a:off x="10767428" y="4098600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mille</a:t>
            </a:r>
            <a:endParaRPr lang="en-US" sz="2000" i="1" dirty="0"/>
          </a:p>
          <a:p>
            <a:pPr algn="ctr"/>
            <a:r>
              <a:rPr lang="en-US" sz="2000" dirty="0"/>
              <a:t>thousand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300A7-6BC8-BE11-0674-E9B4EF5C5118}"/>
              </a:ext>
            </a:extLst>
          </p:cNvPr>
          <p:cNvSpPr txBox="1"/>
          <p:nvPr/>
        </p:nvSpPr>
        <p:spPr>
          <a:xfrm>
            <a:off x="8399694" y="5513314"/>
            <a:ext cx="1467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decem</a:t>
            </a:r>
            <a:endParaRPr lang="en-US" sz="2000" i="1" dirty="0"/>
          </a:p>
          <a:p>
            <a:pPr algn="ctr"/>
            <a:r>
              <a:rPr lang="en-US" sz="2000" dirty="0"/>
              <a:t>ten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328A1-E3A0-524D-B547-6FA93B4DBBB5}"/>
              </a:ext>
            </a:extLst>
          </p:cNvPr>
          <p:cNvSpPr txBox="1"/>
          <p:nvPr/>
        </p:nvSpPr>
        <p:spPr>
          <a:xfrm>
            <a:off x="5346235" y="3114133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8AD8"/>
                </a:solidFill>
              </a:rPr>
              <a:t>hourly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0ECCC-71C4-318E-82EB-1F05911DFEDE}"/>
              </a:ext>
            </a:extLst>
          </p:cNvPr>
          <p:cNvSpPr txBox="1"/>
          <p:nvPr/>
        </p:nvSpPr>
        <p:spPr>
          <a:xfrm>
            <a:off x="5346119" y="3107173"/>
            <a:ext cx="149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annual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835D00-C862-A920-9352-DA0B032BE9F7}"/>
              </a:ext>
            </a:extLst>
          </p:cNvPr>
          <p:cNvSpPr txBox="1"/>
          <p:nvPr/>
        </p:nvSpPr>
        <p:spPr>
          <a:xfrm>
            <a:off x="5005701" y="3093854"/>
            <a:ext cx="20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second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406C0C-D7A0-8E6C-B716-2DA5624D3E14}"/>
              </a:ext>
            </a:extLst>
          </p:cNvPr>
          <p:cNvSpPr txBox="1"/>
          <p:nvPr/>
        </p:nvSpPr>
        <p:spPr>
          <a:xfrm>
            <a:off x="4565623" y="3073955"/>
            <a:ext cx="29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945200"/>
                </a:solidFill>
              </a:rPr>
              <a:t>millenium</a:t>
            </a:r>
            <a:r>
              <a:rPr lang="en-US" sz="3600" b="1" dirty="0">
                <a:solidFill>
                  <a:srgbClr val="945200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4F26F7-B419-EB58-376D-2C0E7C9ADFAC}"/>
              </a:ext>
            </a:extLst>
          </p:cNvPr>
          <p:cNvSpPr txBox="1"/>
          <p:nvPr/>
        </p:nvSpPr>
        <p:spPr>
          <a:xfrm>
            <a:off x="5258623" y="3070385"/>
            <a:ext cx="1565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decade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C0999-C4BA-1B49-618C-17347057ADFC}"/>
              </a:ext>
            </a:extLst>
          </p:cNvPr>
          <p:cNvSpPr txBox="1"/>
          <p:nvPr/>
        </p:nvSpPr>
        <p:spPr>
          <a:xfrm>
            <a:off x="5212647" y="3075628"/>
            <a:ext cx="1647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century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E219D8-808A-3AA7-5615-C956F7605E82}"/>
              </a:ext>
            </a:extLst>
          </p:cNvPr>
          <p:cNvSpPr txBox="1"/>
          <p:nvPr/>
        </p:nvSpPr>
        <p:spPr>
          <a:xfrm>
            <a:off x="5152421" y="3045474"/>
            <a:ext cx="194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calendar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014A2-9302-3B35-2A80-4E40379D7A5D}"/>
              </a:ext>
            </a:extLst>
          </p:cNvPr>
          <p:cNvSpPr txBox="1"/>
          <p:nvPr/>
        </p:nvSpPr>
        <p:spPr>
          <a:xfrm>
            <a:off x="5123770" y="3073575"/>
            <a:ext cx="167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January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1B5A4-DFFA-B785-3217-1DFD55EB5394}"/>
              </a:ext>
            </a:extLst>
          </p:cNvPr>
          <p:cNvSpPr txBox="1"/>
          <p:nvPr/>
        </p:nvSpPr>
        <p:spPr>
          <a:xfrm>
            <a:off x="4747840" y="3058983"/>
            <a:ext cx="2577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diurnal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(happening during the daytime, 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the opposite of nocturnal)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16F8614-DE3F-696B-58DA-0C9CFFF0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38" y="236249"/>
            <a:ext cx="7111840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Words Roots Challenge</a:t>
            </a:r>
          </a:p>
        </p:txBody>
      </p:sp>
    </p:spTree>
    <p:extLst>
      <p:ext uri="{BB962C8B-B14F-4D97-AF65-F5344CB8AC3E}">
        <p14:creationId xmlns:p14="http://schemas.microsoft.com/office/powerpoint/2010/main" val="23574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L 0.0582 0.2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69 L -0.15885 0.29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0339 -0.4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93 L 0.40352 0.25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34948 0.4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38346 -0.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0.38099 0.060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3 L -0.24166 0.2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7 L -0.29492 -0.210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8" grpId="0"/>
      <p:bldP spid="28" grpId="1"/>
      <p:bldP spid="31" grpId="0"/>
      <p:bldP spid="31" grpId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7C186AE-E360-289D-B82C-5FC14E0BBF79}"/>
              </a:ext>
            </a:extLst>
          </p:cNvPr>
          <p:cNvGrpSpPr/>
          <p:nvPr/>
        </p:nvGrpSpPr>
        <p:grpSpPr>
          <a:xfrm>
            <a:off x="208548" y="2628750"/>
            <a:ext cx="4347410" cy="3899729"/>
            <a:chOff x="208548" y="2628750"/>
            <a:chExt cx="4347410" cy="3899729"/>
          </a:xfrm>
        </p:grpSpPr>
        <p:pic>
          <p:nvPicPr>
            <p:cNvPr id="37" name="Picture 36" descr="A picture containing colorfulness, child art, circle, astronomy&#10;&#10;Description automatically generated">
              <a:extLst>
                <a:ext uri="{FF2B5EF4-FFF2-40B4-BE49-F238E27FC236}">
                  <a16:creationId xmlns:a16="http://schemas.microsoft.com/office/drawing/2014/main" id="{4FD96C3C-C266-C89D-2D9D-B4CD6B19A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548" y="2628750"/>
              <a:ext cx="4347410" cy="310854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CD19D7-FBEB-0BBB-656E-97EE47FCF038}"/>
                </a:ext>
              </a:extLst>
            </p:cNvPr>
            <p:cNvSpPr txBox="1"/>
            <p:nvPr/>
          </p:nvSpPr>
          <p:spPr>
            <a:xfrm>
              <a:off x="3330000" y="6066814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clue!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02F8C6-61E5-A460-38C2-50B6119E235F}"/>
                </a:ext>
              </a:extLst>
            </p:cNvPr>
            <p:cNvCxnSpPr/>
            <p:nvPr/>
          </p:nvCxnSpPr>
          <p:spPr>
            <a:xfrm flipH="1" flipV="1">
              <a:off x="3073020" y="5486400"/>
              <a:ext cx="464649" cy="679506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6" y="406068"/>
            <a:ext cx="7645434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up quiz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EAF2D-6EE2-EF03-2A7E-2D9DADAC6ED1}"/>
              </a:ext>
            </a:extLst>
          </p:cNvPr>
          <p:cNvSpPr txBox="1"/>
          <p:nvPr/>
        </p:nvSpPr>
        <p:spPr>
          <a:xfrm>
            <a:off x="1228636" y="1594636"/>
            <a:ext cx="7416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Why is a year the length it is?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83810-B119-2D0F-9623-EC00267B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786" y="537291"/>
            <a:ext cx="901651" cy="62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4CBC8C-BB13-7934-257B-759E47AD3974}"/>
              </a:ext>
            </a:extLst>
          </p:cNvPr>
          <p:cNvSpPr txBox="1"/>
          <p:nvPr/>
        </p:nvSpPr>
        <p:spPr>
          <a:xfrm>
            <a:off x="1228636" y="1165491"/>
            <a:ext cx="217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43779-8A4A-42CC-830F-A3FB78F8C714}"/>
              </a:ext>
            </a:extLst>
          </p:cNvPr>
          <p:cNvSpPr txBox="1"/>
          <p:nvPr/>
        </p:nvSpPr>
        <p:spPr>
          <a:xfrm>
            <a:off x="4065302" y="2600443"/>
            <a:ext cx="7918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40C28"/>
                </a:solidFill>
                <a:effectLst/>
              </a:rPr>
              <a:t>It takes (roughly) 365 and a quarter days for Earth to go around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02124"/>
                </a:solidFill>
                <a:effectLst/>
              </a:rPr>
              <a:t>We round down the days in a calendar year to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02124"/>
                </a:solidFill>
                <a:effectLst/>
              </a:rPr>
              <a:t>To make up for the missing quarter day every year, we add one day to our calendar in February every four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02124"/>
                </a:solidFill>
                <a:effectLst/>
              </a:rPr>
              <a:t>This is known as a leap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13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6" y="406068"/>
            <a:ext cx="7645434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up quiz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43779-8A4A-42CC-830F-A3FB78F8C714}"/>
              </a:ext>
            </a:extLst>
          </p:cNvPr>
          <p:cNvSpPr txBox="1"/>
          <p:nvPr/>
        </p:nvSpPr>
        <p:spPr>
          <a:xfrm>
            <a:off x="4450281" y="2585708"/>
            <a:ext cx="6934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40C28"/>
                </a:solidFill>
                <a:effectLst/>
              </a:rPr>
              <a:t>A day is the length of tim</a:t>
            </a:r>
            <a:r>
              <a:rPr lang="en-GB" sz="2800" dirty="0">
                <a:solidFill>
                  <a:srgbClr val="040C28"/>
                </a:solidFill>
              </a:rPr>
              <a:t>e it takes for the Earth to rotate 360° on its axis</a:t>
            </a:r>
            <a:endParaRPr lang="en-GB" sz="2800" b="0" i="0" dirty="0">
              <a:solidFill>
                <a:srgbClr val="040C28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40C28"/>
                </a:solidFill>
                <a:effectLst/>
              </a:rPr>
              <a:t>There is no natural reason for </a:t>
            </a:r>
            <a:r>
              <a:rPr lang="en-GB" sz="2800" dirty="0">
                <a:solidFill>
                  <a:srgbClr val="040C28"/>
                </a:solidFill>
              </a:rPr>
              <a:t>a day</a:t>
            </a:r>
            <a:r>
              <a:rPr lang="en-GB" sz="2800" b="0" i="0" dirty="0">
                <a:solidFill>
                  <a:srgbClr val="040C28"/>
                </a:solidFill>
                <a:effectLst/>
              </a:rPr>
              <a:t> to be divided into 24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02124"/>
                </a:solidFill>
                <a:effectLst/>
              </a:rPr>
              <a:t>This is a timekeeping convention first used by the Ancient Egyptians and Babylonians to help regulate time keeping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EAF2D-6EE2-EF03-2A7E-2D9DADAC6ED1}"/>
              </a:ext>
            </a:extLst>
          </p:cNvPr>
          <p:cNvSpPr txBox="1"/>
          <p:nvPr/>
        </p:nvSpPr>
        <p:spPr>
          <a:xfrm>
            <a:off x="1228636" y="1594636"/>
            <a:ext cx="7416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Why is a day the length it is?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83810-B119-2D0F-9623-EC00267B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86" y="537291"/>
            <a:ext cx="901651" cy="628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7477D38-60A9-3C7E-C980-B806A51BFFE1}"/>
              </a:ext>
            </a:extLst>
          </p:cNvPr>
          <p:cNvGrpSpPr/>
          <p:nvPr/>
        </p:nvGrpSpPr>
        <p:grpSpPr>
          <a:xfrm>
            <a:off x="806786" y="2302522"/>
            <a:ext cx="3466656" cy="4225957"/>
            <a:chOff x="806786" y="2302522"/>
            <a:chExt cx="3466656" cy="42259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8FB0E2-B4E4-4FA0-3DBD-BE369508B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6786" y="2302522"/>
              <a:ext cx="3466656" cy="38035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6B296A-F566-B597-FBA4-55DC692E4181}"/>
                </a:ext>
              </a:extLst>
            </p:cNvPr>
            <p:cNvSpPr txBox="1"/>
            <p:nvPr/>
          </p:nvSpPr>
          <p:spPr>
            <a:xfrm>
              <a:off x="3330000" y="6066814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clue!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4EAD807-AEBE-F6FA-5E01-5B4F8582B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6490" y="5931083"/>
              <a:ext cx="131179" cy="234823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5ECCF-21D6-4570-DB90-F50C837EB13E}"/>
              </a:ext>
            </a:extLst>
          </p:cNvPr>
          <p:cNvGrpSpPr/>
          <p:nvPr/>
        </p:nvGrpSpPr>
        <p:grpSpPr>
          <a:xfrm>
            <a:off x="2208876" y="2548743"/>
            <a:ext cx="1421017" cy="461665"/>
            <a:chOff x="2208876" y="2548743"/>
            <a:chExt cx="1421017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931BD3-80D5-334F-00E7-78589B42AE95}"/>
                </a:ext>
              </a:extLst>
            </p:cNvPr>
            <p:cNvSpPr txBox="1"/>
            <p:nvPr/>
          </p:nvSpPr>
          <p:spPr>
            <a:xfrm>
              <a:off x="2871352" y="2548743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axis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F38CAE-632C-BE57-6B62-C37EF0B94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8876" y="2813506"/>
              <a:ext cx="662476" cy="75147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705E45-CE8F-D5CB-7F84-8881D5CC046C}"/>
              </a:ext>
            </a:extLst>
          </p:cNvPr>
          <p:cNvSpPr txBox="1"/>
          <p:nvPr/>
        </p:nvSpPr>
        <p:spPr>
          <a:xfrm>
            <a:off x="1228636" y="1165491"/>
            <a:ext cx="217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8444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6" y="406068"/>
            <a:ext cx="7645434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up quiz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EAF2D-6EE2-EF03-2A7E-2D9DADAC6ED1}"/>
              </a:ext>
            </a:extLst>
          </p:cNvPr>
          <p:cNvSpPr txBox="1"/>
          <p:nvPr/>
        </p:nvSpPr>
        <p:spPr>
          <a:xfrm>
            <a:off x="1228636" y="1594636"/>
            <a:ext cx="9311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How do we measure time in a day?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83810-B119-2D0F-9623-EC00267B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86" y="537291"/>
            <a:ext cx="901651" cy="628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705E45-CE8F-D5CB-7F84-8881D5CC046C}"/>
              </a:ext>
            </a:extLst>
          </p:cNvPr>
          <p:cNvSpPr txBox="1"/>
          <p:nvPr/>
        </p:nvSpPr>
        <p:spPr>
          <a:xfrm>
            <a:off x="1228636" y="1165491"/>
            <a:ext cx="217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0941D-F733-643C-8D9C-AEF5A70AAD57}"/>
              </a:ext>
            </a:extLst>
          </p:cNvPr>
          <p:cNvSpPr txBox="1"/>
          <p:nvPr/>
        </p:nvSpPr>
        <p:spPr>
          <a:xfrm>
            <a:off x="1228636" y="2374861"/>
            <a:ext cx="105302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40C28"/>
                </a:solidFill>
              </a:rPr>
              <a:t>The length of hours and minutes only became standard once clock- and watch-making technology was established from 14</a:t>
            </a:r>
            <a:r>
              <a:rPr lang="en-GB" sz="2600" baseline="30000" dirty="0">
                <a:solidFill>
                  <a:srgbClr val="040C28"/>
                </a:solidFill>
              </a:rPr>
              <a:t>th</a:t>
            </a:r>
            <a:r>
              <a:rPr lang="en-GB" sz="2600" dirty="0">
                <a:solidFill>
                  <a:srgbClr val="040C28"/>
                </a:solidFill>
              </a:rPr>
              <a:t> Century CE</a:t>
            </a:r>
            <a:endParaRPr lang="en-GB" sz="2600" b="0" i="0" dirty="0">
              <a:solidFill>
                <a:srgbClr val="202124"/>
              </a:solidFill>
              <a:effectLst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97FBB2-0C76-F42B-744D-B155E7F4F6DC}"/>
              </a:ext>
            </a:extLst>
          </p:cNvPr>
          <p:cNvGrpSpPr/>
          <p:nvPr/>
        </p:nvGrpSpPr>
        <p:grpSpPr>
          <a:xfrm>
            <a:off x="440301" y="3309899"/>
            <a:ext cx="11551533" cy="2714322"/>
            <a:chOff x="440301" y="3309899"/>
            <a:chExt cx="11551533" cy="27143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ADB71-9F43-F34F-30D2-093D5D57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301" y="3309899"/>
              <a:ext cx="1836409" cy="27143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40D038-BA11-B67F-1A72-BA71BA1059F9}"/>
                </a:ext>
              </a:extLst>
            </p:cNvPr>
            <p:cNvSpPr txBox="1"/>
            <p:nvPr/>
          </p:nvSpPr>
          <p:spPr>
            <a:xfrm>
              <a:off x="2124774" y="3401307"/>
              <a:ext cx="98670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600" b="0" i="0" dirty="0">
                  <a:solidFill>
                    <a:srgbClr val="040C28"/>
                  </a:solidFill>
                  <a:effectLst/>
                </a:rPr>
                <a:t>time measured </a:t>
              </a:r>
              <a:r>
                <a:rPr lang="en-GB" sz="2600" dirty="0">
                  <a:solidFill>
                    <a:srgbClr val="040C28"/>
                  </a:solidFill>
                </a:rPr>
                <a:t>from 00:00 to 23:59 in the 24 hour clock system </a:t>
              </a:r>
              <a:endParaRPr lang="en-GB" sz="2600" b="0" i="0" dirty="0">
                <a:solidFill>
                  <a:srgbClr val="040C28"/>
                </a:solidFill>
                <a:effectLst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88E671-9DBF-CB44-AE15-7372FB38C1BA}"/>
              </a:ext>
            </a:extLst>
          </p:cNvPr>
          <p:cNvGrpSpPr/>
          <p:nvPr/>
        </p:nvGrpSpPr>
        <p:grpSpPr>
          <a:xfrm>
            <a:off x="2124774" y="3721332"/>
            <a:ext cx="9867059" cy="2771543"/>
            <a:chOff x="2124774" y="3721332"/>
            <a:chExt cx="9867059" cy="27715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35C3D7-A507-27D4-DC7C-58C8D7CE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0290" y="3721332"/>
              <a:ext cx="2771543" cy="27715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C38C9C-F993-63C4-0ED1-613D522008CC}"/>
                </a:ext>
              </a:extLst>
            </p:cNvPr>
            <p:cNvSpPr txBox="1"/>
            <p:nvPr/>
          </p:nvSpPr>
          <p:spPr>
            <a:xfrm>
              <a:off x="2124774" y="4008420"/>
              <a:ext cx="71074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GB" sz="2600" b="0" i="0" dirty="0">
                  <a:solidFill>
                    <a:srgbClr val="040C28"/>
                  </a:solidFill>
                  <a:effectLst/>
                </a:rPr>
                <a:t>measured </a:t>
              </a:r>
              <a:r>
                <a:rPr lang="en-GB" sz="2600" dirty="0">
                  <a:solidFill>
                    <a:srgbClr val="040C28"/>
                  </a:solidFill>
                </a:rPr>
                <a:t>from 1-12 twice in the 12 hour clock system </a:t>
              </a:r>
              <a:endParaRPr lang="en-GB" sz="2600" b="0" i="0" dirty="0">
                <a:solidFill>
                  <a:srgbClr val="040C28"/>
                </a:solidFill>
                <a:effectLst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FE99C7C-92AF-CD79-8C19-9032A0371FE4}"/>
              </a:ext>
            </a:extLst>
          </p:cNvPr>
          <p:cNvSpPr txBox="1"/>
          <p:nvPr/>
        </p:nvSpPr>
        <p:spPr>
          <a:xfrm>
            <a:off x="1748588" y="4953628"/>
            <a:ext cx="7556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040C28"/>
                </a:solidFill>
                <a:effectLst/>
              </a:rPr>
              <a:t>a.m. for the first twelve hours, p.m. for the second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4007E3-070A-9BF9-BB0B-4CB81AB7C804}"/>
              </a:ext>
            </a:extLst>
          </p:cNvPr>
          <p:cNvGrpSpPr/>
          <p:nvPr/>
        </p:nvGrpSpPr>
        <p:grpSpPr>
          <a:xfrm>
            <a:off x="2124774" y="5342105"/>
            <a:ext cx="3259226" cy="1221745"/>
            <a:chOff x="2124774" y="5342105"/>
            <a:chExt cx="3259226" cy="12217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7F158F-1B81-53F7-1B80-9337EA02F8E7}"/>
                </a:ext>
              </a:extLst>
            </p:cNvPr>
            <p:cNvSpPr txBox="1"/>
            <p:nvPr/>
          </p:nvSpPr>
          <p:spPr>
            <a:xfrm>
              <a:off x="2124774" y="5732853"/>
              <a:ext cx="3259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ante meridiem (Latin)</a:t>
              </a: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before midday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AAAC28-80A4-61CF-FC9F-AA29C40C7C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2973" y="5342105"/>
              <a:ext cx="207669" cy="39074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AB2970-CEAC-5938-64CE-E15CB01D2073}"/>
              </a:ext>
            </a:extLst>
          </p:cNvPr>
          <p:cNvGrpSpPr/>
          <p:nvPr/>
        </p:nvGrpSpPr>
        <p:grpSpPr>
          <a:xfrm>
            <a:off x="5875516" y="5374189"/>
            <a:ext cx="3248005" cy="1202596"/>
            <a:chOff x="2130384" y="5361254"/>
            <a:chExt cx="3248005" cy="12025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15485F-9104-E07C-02DD-9E15F4B91D64}"/>
                </a:ext>
              </a:extLst>
            </p:cNvPr>
            <p:cNvSpPr txBox="1"/>
            <p:nvPr/>
          </p:nvSpPr>
          <p:spPr>
            <a:xfrm>
              <a:off x="2130384" y="5732853"/>
              <a:ext cx="32480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post meridiem (Latin)</a:t>
              </a: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after midday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FFF3000-5FB8-F185-49FD-FF0A780A0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642" y="5361254"/>
              <a:ext cx="146289" cy="371599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8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the Romans measured time of day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67ACA-AD76-F0EB-36BC-8E67F4B68DC8}"/>
              </a:ext>
            </a:extLst>
          </p:cNvPr>
          <p:cNvSpPr txBox="1"/>
          <p:nvPr/>
        </p:nvSpPr>
        <p:spPr>
          <a:xfrm>
            <a:off x="10747084" y="374984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 dials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DAF98-A810-F972-2939-E06A0396585B}"/>
              </a:ext>
            </a:extLst>
          </p:cNvPr>
          <p:cNvSpPr txBox="1"/>
          <p:nvPr/>
        </p:nvSpPr>
        <p:spPr>
          <a:xfrm>
            <a:off x="4703287" y="3529705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daylight hours split into 12</a:t>
            </a:r>
          </a:p>
        </p:txBody>
      </p:sp>
      <p:pic>
        <p:nvPicPr>
          <p:cNvPr id="26" name="Picture 25" descr="A picture containing building, moon&#10;&#10;Description automatically generated">
            <a:extLst>
              <a:ext uri="{FF2B5EF4-FFF2-40B4-BE49-F238E27FC236}">
                <a16:creationId xmlns:a16="http://schemas.microsoft.com/office/drawing/2014/main" id="{281BD599-2F2E-6038-027C-CF19C6F1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195" y="2083874"/>
            <a:ext cx="1636295" cy="1459832"/>
          </a:xfrm>
          <a:prstGeom prst="rect">
            <a:avLst/>
          </a:prstGeom>
        </p:spPr>
      </p:pic>
      <p:pic>
        <p:nvPicPr>
          <p:cNvPr id="27" name="Picture 26" descr="A picture containing building, moon&#10;&#10;Description automatically generated">
            <a:extLst>
              <a:ext uri="{FF2B5EF4-FFF2-40B4-BE49-F238E27FC236}">
                <a16:creationId xmlns:a16="http://schemas.microsoft.com/office/drawing/2014/main" id="{BC1EA742-2695-65A9-5AF0-D7139FAC8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75" y="2083874"/>
            <a:ext cx="1636295" cy="1459832"/>
          </a:xfrm>
          <a:prstGeom prst="rect">
            <a:avLst/>
          </a:prstGeom>
        </p:spPr>
      </p:pic>
      <p:pic>
        <p:nvPicPr>
          <p:cNvPr id="29" name="Picture 28" descr="A picture containing building, moon&#10;&#10;Description automatically generated">
            <a:extLst>
              <a:ext uri="{FF2B5EF4-FFF2-40B4-BE49-F238E27FC236}">
                <a16:creationId xmlns:a16="http://schemas.microsoft.com/office/drawing/2014/main" id="{931D4849-B1C4-755B-16AE-F70E5B0FDC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364" y="2083874"/>
            <a:ext cx="1684954" cy="1459832"/>
          </a:xfrm>
          <a:prstGeom prst="rect">
            <a:avLst/>
          </a:prstGeom>
        </p:spPr>
      </p:pic>
      <p:pic>
        <p:nvPicPr>
          <p:cNvPr id="30" name="Picture 29" descr="A picture containing building, moon&#10;&#10;Description automatically generated">
            <a:extLst>
              <a:ext uri="{FF2B5EF4-FFF2-40B4-BE49-F238E27FC236}">
                <a16:creationId xmlns:a16="http://schemas.microsoft.com/office/drawing/2014/main" id="{3DBDC519-4250-131C-FAF7-219AF38B0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8457" y="2083874"/>
            <a:ext cx="1638458" cy="1443790"/>
          </a:xfrm>
          <a:prstGeom prst="rect">
            <a:avLst/>
          </a:prstGeom>
        </p:spPr>
      </p:pic>
      <p:pic>
        <p:nvPicPr>
          <p:cNvPr id="31" name="Picture 30" descr="A picture containing building, moon&#10;&#10;Description automatically generated">
            <a:extLst>
              <a:ext uri="{FF2B5EF4-FFF2-40B4-BE49-F238E27FC236}">
                <a16:creationId xmlns:a16="http://schemas.microsoft.com/office/drawing/2014/main" id="{0EDD2E9C-4A84-DC12-33F3-B8FA5611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740" y="2096290"/>
            <a:ext cx="1636295" cy="14598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ECDB69-C725-4D94-C0F2-8DFABA25581A}"/>
              </a:ext>
            </a:extLst>
          </p:cNvPr>
          <p:cNvSpPr txBox="1"/>
          <p:nvPr/>
        </p:nvSpPr>
        <p:spPr>
          <a:xfrm>
            <a:off x="271560" y="1672256"/>
            <a:ext cx="161281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nighttime (</a:t>
            </a:r>
            <a:r>
              <a:rPr lang="en-US" i="1" dirty="0" err="1">
                <a:solidFill>
                  <a:schemeClr val="bg1"/>
                </a:solidFill>
              </a:rPr>
              <a:t>nox</a:t>
            </a:r>
            <a:r>
              <a:rPr lang="en-US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41882F-49E0-0FCD-C7DD-41073F263E64}"/>
              </a:ext>
            </a:extLst>
          </p:cNvPr>
          <p:cNvSpPr txBox="1"/>
          <p:nvPr/>
        </p:nvSpPr>
        <p:spPr>
          <a:xfrm>
            <a:off x="10238712" y="1666048"/>
            <a:ext cx="161281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nighttime (</a:t>
            </a:r>
            <a:r>
              <a:rPr lang="en-US" i="1" dirty="0" err="1">
                <a:solidFill>
                  <a:schemeClr val="bg1"/>
                </a:solidFill>
              </a:rPr>
              <a:t>nox</a:t>
            </a:r>
            <a:r>
              <a:rPr lang="en-US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990BB7-F6DC-70EE-67C3-5B9087346FEE}"/>
              </a:ext>
            </a:extLst>
          </p:cNvPr>
          <p:cNvSpPr txBox="1"/>
          <p:nvPr/>
        </p:nvSpPr>
        <p:spPr>
          <a:xfrm>
            <a:off x="2021304" y="1668086"/>
            <a:ext cx="81012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daylight hours (dies)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9708C959-AE64-C685-5B76-AD5C2629086C}"/>
              </a:ext>
            </a:extLst>
          </p:cNvPr>
          <p:cNvSpPr/>
          <p:nvPr/>
        </p:nvSpPr>
        <p:spPr>
          <a:xfrm rot="5400000">
            <a:off x="5736510" y="35027"/>
            <a:ext cx="751061" cy="7732295"/>
          </a:xfrm>
          <a:prstGeom prst="rightBrace">
            <a:avLst>
              <a:gd name="adj1" fmla="val 12605"/>
              <a:gd name="adj2" fmla="val 4908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466C6D9-E84A-F260-0511-762970F9840A}"/>
              </a:ext>
            </a:extLst>
          </p:cNvPr>
          <p:cNvGrpSpPr/>
          <p:nvPr/>
        </p:nvGrpSpPr>
        <p:grpSpPr>
          <a:xfrm>
            <a:off x="818154" y="4240900"/>
            <a:ext cx="10619865" cy="1175754"/>
            <a:chOff x="818154" y="4240900"/>
            <a:chExt cx="10619865" cy="11757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7B4092-DA33-D79A-36AF-85BCF46B9B6E}"/>
                </a:ext>
              </a:extLst>
            </p:cNvPr>
            <p:cNvSpPr txBox="1"/>
            <p:nvPr/>
          </p:nvSpPr>
          <p:spPr>
            <a:xfrm>
              <a:off x="826174" y="4240900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prima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06FD07-830C-C0F5-EA01-467C80665EB0}"/>
                </a:ext>
              </a:extLst>
            </p:cNvPr>
            <p:cNvSpPr txBox="1"/>
            <p:nvPr/>
          </p:nvSpPr>
          <p:spPr>
            <a:xfrm>
              <a:off x="1566612" y="4240900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secunda</a:t>
              </a:r>
              <a:endParaRPr lang="en-US" sz="16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CCB18C-0244-19BA-370E-EE6A4F7B5F47}"/>
                </a:ext>
              </a:extLst>
            </p:cNvPr>
            <p:cNvSpPr txBox="1"/>
            <p:nvPr/>
          </p:nvSpPr>
          <p:spPr>
            <a:xfrm>
              <a:off x="2442454" y="4240900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tertia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6CF099-FFE4-0830-A216-6866DE2076FC}"/>
                </a:ext>
              </a:extLst>
            </p:cNvPr>
            <p:cNvSpPr txBox="1"/>
            <p:nvPr/>
          </p:nvSpPr>
          <p:spPr>
            <a:xfrm>
              <a:off x="3182892" y="4240900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quarta</a:t>
              </a:r>
              <a:endParaRPr lang="en-US" sz="160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892D0-CBA9-7CA6-DC19-277112CAF8A1}"/>
                </a:ext>
              </a:extLst>
            </p:cNvPr>
            <p:cNvSpPr txBox="1"/>
            <p:nvPr/>
          </p:nvSpPr>
          <p:spPr>
            <a:xfrm>
              <a:off x="4080772" y="4240900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quinta</a:t>
              </a:r>
              <a:endParaRPr lang="en-US" sz="16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F919F0-9F0B-E05B-346D-00E5A2E4A693}"/>
                </a:ext>
              </a:extLst>
            </p:cNvPr>
            <p:cNvSpPr txBox="1"/>
            <p:nvPr/>
          </p:nvSpPr>
          <p:spPr>
            <a:xfrm>
              <a:off x="5726708" y="4246345"/>
              <a:ext cx="103762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septima</a:t>
              </a:r>
              <a:endParaRPr lang="en-US" sz="16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C75EE3-351B-3DBA-1CCA-341DD9BF5E9D}"/>
                </a:ext>
              </a:extLst>
            </p:cNvPr>
            <p:cNvSpPr txBox="1"/>
            <p:nvPr/>
          </p:nvSpPr>
          <p:spPr>
            <a:xfrm>
              <a:off x="6643608" y="4246345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octava</a:t>
              </a:r>
              <a:endParaRPr lang="en-US" sz="16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21E1C-2473-660E-5992-1276528ED51E}"/>
                </a:ext>
              </a:extLst>
            </p:cNvPr>
            <p:cNvSpPr txBox="1"/>
            <p:nvPr/>
          </p:nvSpPr>
          <p:spPr>
            <a:xfrm>
              <a:off x="7519450" y="4246345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nona</a:t>
              </a:r>
              <a:endParaRPr lang="en-US" sz="1600" b="1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31474C-9C97-F9E4-EEF2-EF58A7CFBA30}"/>
                </a:ext>
              </a:extLst>
            </p:cNvPr>
            <p:cNvSpPr txBox="1"/>
            <p:nvPr/>
          </p:nvSpPr>
          <p:spPr>
            <a:xfrm>
              <a:off x="8259888" y="4246345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decima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1631F2-50CA-BDA4-0E94-A39218E6AAA8}"/>
                </a:ext>
              </a:extLst>
            </p:cNvPr>
            <p:cNvSpPr txBox="1"/>
            <p:nvPr/>
          </p:nvSpPr>
          <p:spPr>
            <a:xfrm>
              <a:off x="9141726" y="4246345"/>
              <a:ext cx="1186889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undecima</a:t>
              </a:r>
              <a:endParaRPr lang="en-US" sz="16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D7E099B-B4C0-4565-B1A8-00CDE101F28C}"/>
                </a:ext>
              </a:extLst>
            </p:cNvPr>
            <p:cNvSpPr txBox="1"/>
            <p:nvPr/>
          </p:nvSpPr>
          <p:spPr>
            <a:xfrm>
              <a:off x="10251130" y="4246345"/>
              <a:ext cx="1186889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duodecima</a:t>
              </a:r>
              <a:endParaRPr lang="en-US" sz="16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442ACB-4F42-3996-3A0E-0CE37C56968F}"/>
                </a:ext>
              </a:extLst>
            </p:cNvPr>
            <p:cNvSpPr txBox="1"/>
            <p:nvPr/>
          </p:nvSpPr>
          <p:spPr>
            <a:xfrm>
              <a:off x="818154" y="4826434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first hour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0C1B25-924D-E83F-B32E-0D485042D822}"/>
                </a:ext>
              </a:extLst>
            </p:cNvPr>
            <p:cNvSpPr txBox="1"/>
            <p:nvPr/>
          </p:nvSpPr>
          <p:spPr>
            <a:xfrm>
              <a:off x="1558592" y="4826434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second hour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6D9664-C8E2-D7B5-A5E4-0D9B8994724D}"/>
                </a:ext>
              </a:extLst>
            </p:cNvPr>
            <p:cNvSpPr txBox="1"/>
            <p:nvPr/>
          </p:nvSpPr>
          <p:spPr>
            <a:xfrm>
              <a:off x="2434434" y="4826434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third hour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1D0A54-299B-2BB9-DD2C-B1CEBA0B4C9B}"/>
                </a:ext>
              </a:extLst>
            </p:cNvPr>
            <p:cNvSpPr txBox="1"/>
            <p:nvPr/>
          </p:nvSpPr>
          <p:spPr>
            <a:xfrm>
              <a:off x="3174872" y="4826434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fourth hour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6CBF3-CC2C-67D2-42A2-5C86E28DA18E}"/>
                </a:ext>
              </a:extLst>
            </p:cNvPr>
            <p:cNvSpPr txBox="1"/>
            <p:nvPr/>
          </p:nvSpPr>
          <p:spPr>
            <a:xfrm>
              <a:off x="4072752" y="4826434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fifth hour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381168-085E-8FAA-9FA1-929038151AC4}"/>
                </a:ext>
              </a:extLst>
            </p:cNvPr>
            <p:cNvSpPr txBox="1"/>
            <p:nvPr/>
          </p:nvSpPr>
          <p:spPr>
            <a:xfrm>
              <a:off x="4861316" y="4826434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sixth hour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359819-45FC-204B-A7E8-15BA00BDF377}"/>
                </a:ext>
              </a:extLst>
            </p:cNvPr>
            <p:cNvSpPr txBox="1"/>
            <p:nvPr/>
          </p:nvSpPr>
          <p:spPr>
            <a:xfrm>
              <a:off x="5798898" y="4831879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seventh hour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B76600-5085-FCCF-255C-F518228E56C8}"/>
                </a:ext>
              </a:extLst>
            </p:cNvPr>
            <p:cNvSpPr txBox="1"/>
            <p:nvPr/>
          </p:nvSpPr>
          <p:spPr>
            <a:xfrm>
              <a:off x="6635588" y="4831879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eighth hour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838DF0-8172-E463-F02B-6F1BC604F6C1}"/>
                </a:ext>
              </a:extLst>
            </p:cNvPr>
            <p:cNvSpPr txBox="1"/>
            <p:nvPr/>
          </p:nvSpPr>
          <p:spPr>
            <a:xfrm>
              <a:off x="7511430" y="4831879"/>
              <a:ext cx="85023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ninth hour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0D51CE-C36C-0328-5CC6-336806716070}"/>
                </a:ext>
              </a:extLst>
            </p:cNvPr>
            <p:cNvSpPr txBox="1"/>
            <p:nvPr/>
          </p:nvSpPr>
          <p:spPr>
            <a:xfrm>
              <a:off x="8251868" y="4831879"/>
              <a:ext cx="993655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tenth hour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EF2689-D6CE-FAC9-AB8C-9F391AA0691F}"/>
                </a:ext>
              </a:extLst>
            </p:cNvPr>
            <p:cNvSpPr txBox="1"/>
            <p:nvPr/>
          </p:nvSpPr>
          <p:spPr>
            <a:xfrm>
              <a:off x="9133706" y="4831879"/>
              <a:ext cx="1186889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eleventh hour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0B618C-E158-34EA-1AF5-B4F13C416F74}"/>
                </a:ext>
              </a:extLst>
            </p:cNvPr>
            <p:cNvSpPr txBox="1"/>
            <p:nvPr/>
          </p:nvSpPr>
          <p:spPr>
            <a:xfrm>
              <a:off x="10243110" y="4831879"/>
              <a:ext cx="1186889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twelfth hour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0205A3-7127-1BCD-4FAF-B9789C0ED7DE}"/>
                </a:ext>
              </a:extLst>
            </p:cNvPr>
            <p:cNvSpPr txBox="1"/>
            <p:nvPr/>
          </p:nvSpPr>
          <p:spPr>
            <a:xfrm>
              <a:off x="4869337" y="4240900"/>
              <a:ext cx="923968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hora </a:t>
              </a:r>
              <a:r>
                <a:rPr lang="en-US" sz="1600" b="1" dirty="0" err="1"/>
                <a:t>sexta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70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the Romans measured time of day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7CC74-2024-A59D-3A6F-DFD9E728BD67}"/>
              </a:ext>
            </a:extLst>
          </p:cNvPr>
          <p:cNvSpPr txBox="1"/>
          <p:nvPr/>
        </p:nvSpPr>
        <p:spPr>
          <a:xfrm>
            <a:off x="1397253" y="5641520"/>
            <a:ext cx="10788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40C28"/>
                </a:solidFill>
              </a:rPr>
              <a:t>This did mean that when the days were longer in summer, a hour was longer and when days were shorter in winter, an hour was shorter.</a:t>
            </a:r>
            <a:endParaRPr lang="en-GB" sz="2600" b="0" i="0" dirty="0">
              <a:solidFill>
                <a:srgbClr val="202124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E9DD21-DE36-4945-FE88-0AC326C1AF04}"/>
              </a:ext>
            </a:extLst>
          </p:cNvPr>
          <p:cNvGrpSpPr/>
          <p:nvPr/>
        </p:nvGrpSpPr>
        <p:grpSpPr>
          <a:xfrm rot="21335063">
            <a:off x="217347" y="1392138"/>
            <a:ext cx="3864151" cy="4550543"/>
            <a:chOff x="311720" y="1475874"/>
            <a:chExt cx="3458175" cy="41174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453701-B4C3-D42A-A4BF-A1CB7C731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350" y="1475874"/>
              <a:ext cx="3217545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45B7DF-5F97-25C1-876C-E463D1EB5FEA}"/>
                </a:ext>
              </a:extLst>
            </p:cNvPr>
            <p:cNvGrpSpPr/>
            <p:nvPr/>
          </p:nvGrpSpPr>
          <p:grpSpPr>
            <a:xfrm>
              <a:off x="311720" y="3403237"/>
              <a:ext cx="3229023" cy="2190071"/>
              <a:chOff x="311720" y="3403237"/>
              <a:chExt cx="3229023" cy="219007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8C415-B69F-0F6C-FBF9-306F9DF14CF5}"/>
                  </a:ext>
                </a:extLst>
              </p:cNvPr>
              <p:cNvSpPr txBox="1"/>
              <p:nvPr/>
            </p:nvSpPr>
            <p:spPr>
              <a:xfrm rot="16200000">
                <a:off x="-675594" y="4390551"/>
                <a:ext cx="2190071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2">
                        <a:lumMod val="75000"/>
                      </a:schemeClr>
                    </a:solidFill>
                  </a:rPr>
                  <a:t>Wikimedia Commons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4BE3EA-D44D-FAB6-9C00-D0D3F60C5DEE}"/>
                  </a:ext>
                </a:extLst>
              </p:cNvPr>
              <p:cNvSpPr txBox="1"/>
              <p:nvPr/>
            </p:nvSpPr>
            <p:spPr>
              <a:xfrm>
                <a:off x="781501" y="4258543"/>
                <a:ext cx="275924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bg1"/>
                    </a:solidFill>
                  </a:rPr>
                  <a:t>A Roman sundial from Pompeii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F5E6C3-7BE6-5F03-7F5D-5DDA46E0DF4F}"/>
              </a:ext>
            </a:extLst>
          </p:cNvPr>
          <p:cNvSpPr txBox="1"/>
          <p:nvPr/>
        </p:nvSpPr>
        <p:spPr>
          <a:xfrm>
            <a:off x="4088930" y="1250139"/>
            <a:ext cx="7804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40C28"/>
                </a:solidFill>
              </a:rPr>
              <a:t>The Romans divided daylight hours into twelve equal parts by using a sun dial</a:t>
            </a:r>
            <a:endParaRPr lang="en-GB" sz="2600" b="0" i="0" dirty="0">
              <a:solidFill>
                <a:srgbClr val="202124"/>
              </a:solidFill>
              <a:effectLst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9C0F28-01BE-61DB-610F-E97052BA7E2D}"/>
              </a:ext>
            </a:extLst>
          </p:cNvPr>
          <p:cNvGrpSpPr/>
          <p:nvPr/>
        </p:nvGrpSpPr>
        <p:grpSpPr>
          <a:xfrm>
            <a:off x="4896209" y="2090814"/>
            <a:ext cx="7035334" cy="2827407"/>
            <a:chOff x="4968383" y="2015296"/>
            <a:chExt cx="7035334" cy="2827407"/>
          </a:xfrm>
        </p:grpSpPr>
        <p:pic>
          <p:nvPicPr>
            <p:cNvPr id="18" name="Picture 17" descr="A picture containing design&#10;&#10;Description automatically generated with low confidence">
              <a:extLst>
                <a:ext uri="{FF2B5EF4-FFF2-40B4-BE49-F238E27FC236}">
                  <a16:creationId xmlns:a16="http://schemas.microsoft.com/office/drawing/2014/main" id="{F6496CF4-A339-3BFC-D1BD-378294D6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7468" y="2015296"/>
              <a:ext cx="3496249" cy="28274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8DE04C-2F84-BDAD-1BB8-B279EF05FF29}"/>
                </a:ext>
              </a:extLst>
            </p:cNvPr>
            <p:cNvSpPr txBox="1"/>
            <p:nvPr/>
          </p:nvSpPr>
          <p:spPr>
            <a:xfrm>
              <a:off x="4968383" y="2839428"/>
              <a:ext cx="27639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sun’s light causes the gnomon (the stick) to cast a shadow. Early on in the day, the sun is low in the sky and casts its light from the east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A07E4B-7C2C-5576-1ED6-3216E7A35E47}"/>
              </a:ext>
            </a:extLst>
          </p:cNvPr>
          <p:cNvGrpSpPr/>
          <p:nvPr/>
        </p:nvGrpSpPr>
        <p:grpSpPr>
          <a:xfrm>
            <a:off x="4849481" y="1755381"/>
            <a:ext cx="7074438" cy="3293770"/>
            <a:chOff x="4896209" y="210747"/>
            <a:chExt cx="7074438" cy="32937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55100E-ED7F-36E7-00D4-C11EEC4B0CBA}"/>
                </a:ext>
              </a:extLst>
            </p:cNvPr>
            <p:cNvSpPr txBox="1"/>
            <p:nvPr/>
          </p:nvSpPr>
          <p:spPr>
            <a:xfrm>
              <a:off x="4896209" y="1681876"/>
              <a:ext cx="27639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As the sun moves, so does the shadow. At midday, the sun is high in the sky.</a:t>
              </a:r>
            </a:p>
          </p:txBody>
        </p:sp>
        <p:pic>
          <p:nvPicPr>
            <p:cNvPr id="20" name="Picture 19" descr="A picture containing design&#10;&#10;Description automatically generated with low confidence">
              <a:extLst>
                <a:ext uri="{FF2B5EF4-FFF2-40B4-BE49-F238E27FC236}">
                  <a16:creationId xmlns:a16="http://schemas.microsoft.com/office/drawing/2014/main" id="{B12B982C-4679-3253-6870-2915B53B5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1281" y="210747"/>
              <a:ext cx="3609366" cy="329377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BECF32-2C75-90B9-5BEE-45A7751D57B3}"/>
              </a:ext>
            </a:extLst>
          </p:cNvPr>
          <p:cNvGrpSpPr/>
          <p:nvPr/>
        </p:nvGrpSpPr>
        <p:grpSpPr>
          <a:xfrm>
            <a:off x="4623802" y="1691945"/>
            <a:ext cx="7349822" cy="3293769"/>
            <a:chOff x="4851359" y="-1686984"/>
            <a:chExt cx="7080184" cy="3098450"/>
          </a:xfrm>
        </p:grpSpPr>
        <p:pic>
          <p:nvPicPr>
            <p:cNvPr id="22" name="Picture 21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AF6558A4-4841-8934-4EA9-C90FB3B0A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2177" y="-1686984"/>
              <a:ext cx="3609366" cy="309845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D64CA5-0524-7726-7D12-AC04DE5D95DD}"/>
                </a:ext>
              </a:extLst>
            </p:cNvPr>
            <p:cNvSpPr txBox="1"/>
            <p:nvPr/>
          </p:nvSpPr>
          <p:spPr>
            <a:xfrm>
              <a:off x="4851359" y="-890332"/>
              <a:ext cx="27639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sun continues to move westwards throughout the day, and so the shadow on the sundial constantly changes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6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Days of the week: modern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324A3-F78C-3DB2-F2B8-70E65F737731}"/>
              </a:ext>
            </a:extLst>
          </p:cNvPr>
          <p:cNvSpPr txBox="1"/>
          <p:nvPr/>
        </p:nvSpPr>
        <p:spPr>
          <a:xfrm>
            <a:off x="442208" y="1379764"/>
            <a:ext cx="11539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Modern English names for the days of the week have most of  their roots in the Norse tradition: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9E908-46C7-B06B-0592-ABC2FE4499C8}"/>
              </a:ext>
            </a:extLst>
          </p:cNvPr>
          <p:cNvSpPr txBox="1"/>
          <p:nvPr/>
        </p:nvSpPr>
        <p:spPr>
          <a:xfrm>
            <a:off x="2725773" y="2261661"/>
            <a:ext cx="1417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9D198-FE24-8E74-63BB-7E3EC408E041}"/>
              </a:ext>
            </a:extLst>
          </p:cNvPr>
          <p:cNvSpPr txBox="1"/>
          <p:nvPr/>
        </p:nvSpPr>
        <p:spPr>
          <a:xfrm>
            <a:off x="6943073" y="2384392"/>
            <a:ext cx="139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DDFD4-A80E-B590-74DA-5BEFFF73DED7}"/>
              </a:ext>
            </a:extLst>
          </p:cNvPr>
          <p:cNvSpPr txBox="1"/>
          <p:nvPr/>
        </p:nvSpPr>
        <p:spPr>
          <a:xfrm>
            <a:off x="783131" y="3852341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7D85BA-473E-0117-4B82-DE65FF8BFFF0}"/>
              </a:ext>
            </a:extLst>
          </p:cNvPr>
          <p:cNvSpPr txBox="1"/>
          <p:nvPr/>
        </p:nvSpPr>
        <p:spPr>
          <a:xfrm>
            <a:off x="146717" y="4287576"/>
            <a:ext cx="306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day of the god </a:t>
            </a:r>
            <a:r>
              <a:rPr lang="en-US" sz="2400" dirty="0" err="1"/>
              <a:t>Woden</a:t>
            </a:r>
            <a:r>
              <a:rPr lang="en-US" sz="2400" dirty="0"/>
              <a:t> or Odin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9002A-AFD6-CE7F-CE12-677AF626DEDF}"/>
              </a:ext>
            </a:extLst>
          </p:cNvPr>
          <p:cNvSpPr txBox="1"/>
          <p:nvPr/>
        </p:nvSpPr>
        <p:spPr>
          <a:xfrm>
            <a:off x="4816069" y="3902877"/>
            <a:ext cx="154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94577-2311-8D52-C37F-9A0A45596FB6}"/>
              </a:ext>
            </a:extLst>
          </p:cNvPr>
          <p:cNvSpPr txBox="1"/>
          <p:nvPr/>
        </p:nvSpPr>
        <p:spPr>
          <a:xfrm>
            <a:off x="9525517" y="3706665"/>
            <a:ext cx="109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5E35E-572B-9C60-9A88-DA7DF013DE16}"/>
              </a:ext>
            </a:extLst>
          </p:cNvPr>
          <p:cNvSpPr txBox="1"/>
          <p:nvPr/>
        </p:nvSpPr>
        <p:spPr>
          <a:xfrm>
            <a:off x="3691992" y="5328681"/>
            <a:ext cx="150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Saturday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F9E61-41B0-1184-5CDF-B6CC7D1B1C9F}"/>
              </a:ext>
            </a:extLst>
          </p:cNvPr>
          <p:cNvSpPr txBox="1"/>
          <p:nvPr/>
        </p:nvSpPr>
        <p:spPr>
          <a:xfrm>
            <a:off x="1945105" y="5800377"/>
            <a:ext cx="499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comes from somewhere else, which we’ll see in a moment!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CFA7D9-3B72-ECA0-2091-C4E6707BBA7B}"/>
              </a:ext>
            </a:extLst>
          </p:cNvPr>
          <p:cNvSpPr txBox="1"/>
          <p:nvPr/>
        </p:nvSpPr>
        <p:spPr>
          <a:xfrm>
            <a:off x="8863571" y="5328681"/>
            <a:ext cx="127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Sunday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3E00F3-8D8C-6044-9E8E-B84ED18BC4A3}"/>
              </a:ext>
            </a:extLst>
          </p:cNvPr>
          <p:cNvGrpSpPr/>
          <p:nvPr/>
        </p:nvGrpSpPr>
        <p:grpSpPr>
          <a:xfrm>
            <a:off x="1141628" y="2282347"/>
            <a:ext cx="3585654" cy="914400"/>
            <a:chOff x="1141628" y="2282347"/>
            <a:chExt cx="3585654" cy="914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59EB60-43CF-F6C3-9B81-DBD42FA74DC9}"/>
                </a:ext>
              </a:extLst>
            </p:cNvPr>
            <p:cNvSpPr txBox="1"/>
            <p:nvPr/>
          </p:nvSpPr>
          <p:spPr>
            <a:xfrm>
              <a:off x="2141574" y="2651248"/>
              <a:ext cx="2585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day of the moon</a:t>
              </a:r>
            </a:p>
          </p:txBody>
        </p:sp>
        <p:pic>
          <p:nvPicPr>
            <p:cNvPr id="25" name="Picture 24" descr="A yellow crescent moon on a white background&#10;&#10;Description automatically generated">
              <a:extLst>
                <a:ext uri="{FF2B5EF4-FFF2-40B4-BE49-F238E27FC236}">
                  <a16:creationId xmlns:a16="http://schemas.microsoft.com/office/drawing/2014/main" id="{AA12275C-F337-3B52-28DD-A29C17D2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628" y="2282347"/>
              <a:ext cx="9525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831551-126D-53BB-8874-9DE59BE41B40}"/>
              </a:ext>
            </a:extLst>
          </p:cNvPr>
          <p:cNvGrpSpPr/>
          <p:nvPr/>
        </p:nvGrpSpPr>
        <p:grpSpPr>
          <a:xfrm>
            <a:off x="8374752" y="5396060"/>
            <a:ext cx="3187755" cy="979061"/>
            <a:chOff x="8374752" y="5396060"/>
            <a:chExt cx="3187755" cy="979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36A42D-B4B0-5996-2AD3-4E260D8C650E}"/>
                </a:ext>
              </a:extLst>
            </p:cNvPr>
            <p:cNvSpPr txBox="1"/>
            <p:nvPr/>
          </p:nvSpPr>
          <p:spPr>
            <a:xfrm>
              <a:off x="8374752" y="5851901"/>
              <a:ext cx="2250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day of the sun</a:t>
              </a:r>
            </a:p>
          </p:txBody>
        </p:sp>
        <p:pic>
          <p:nvPicPr>
            <p:cNvPr id="26" name="Picture 25" descr="A yellow sun with many rays&#10;&#10;Description automatically generated">
              <a:extLst>
                <a:ext uri="{FF2B5EF4-FFF2-40B4-BE49-F238E27FC236}">
                  <a16:creationId xmlns:a16="http://schemas.microsoft.com/office/drawing/2014/main" id="{33C87187-8697-356D-A166-9B6086F61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36072" y="5396060"/>
              <a:ext cx="1026435" cy="97906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88D9C7-ECFA-331C-EC94-C8B874CA17DF}"/>
              </a:ext>
            </a:extLst>
          </p:cNvPr>
          <p:cNvGrpSpPr/>
          <p:nvPr/>
        </p:nvGrpSpPr>
        <p:grpSpPr>
          <a:xfrm>
            <a:off x="4276754" y="3569765"/>
            <a:ext cx="2626423" cy="1244980"/>
            <a:chOff x="4276754" y="3569765"/>
            <a:chExt cx="2626423" cy="12449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BC684A-293B-8EF8-B908-F9112394FAC1}"/>
                </a:ext>
              </a:extLst>
            </p:cNvPr>
            <p:cNvSpPr txBox="1"/>
            <p:nvPr/>
          </p:nvSpPr>
          <p:spPr>
            <a:xfrm>
              <a:off x="4276754" y="4353080"/>
              <a:ext cx="2626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day of the god Thor</a:t>
              </a:r>
            </a:p>
          </p:txBody>
        </p:sp>
        <p:pic>
          <p:nvPicPr>
            <p:cNvPr id="27" name="Picture 26" descr="A yellow lightning bolt symbol&#10;&#10;Description automatically generated">
              <a:extLst>
                <a:ext uri="{FF2B5EF4-FFF2-40B4-BE49-F238E27FC236}">
                  <a16:creationId xmlns:a16="http://schemas.microsoft.com/office/drawing/2014/main" id="{1175C667-02DB-DC48-20A1-B058CC64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977" y="3569765"/>
              <a:ext cx="584200" cy="8763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FB819B-F601-0149-B9B6-C30DD3BD6168}"/>
              </a:ext>
            </a:extLst>
          </p:cNvPr>
          <p:cNvGrpSpPr/>
          <p:nvPr/>
        </p:nvGrpSpPr>
        <p:grpSpPr>
          <a:xfrm>
            <a:off x="8032402" y="3989245"/>
            <a:ext cx="3803087" cy="983639"/>
            <a:chOff x="8032402" y="3989245"/>
            <a:chExt cx="3803087" cy="9836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0FA09F-7B8E-0D3B-4195-72845A14DF5B}"/>
                </a:ext>
              </a:extLst>
            </p:cNvPr>
            <p:cNvSpPr txBox="1"/>
            <p:nvPr/>
          </p:nvSpPr>
          <p:spPr>
            <a:xfrm>
              <a:off x="8677851" y="4141887"/>
              <a:ext cx="31576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day of Freya or Frigg, goddess of marriage </a:t>
              </a:r>
            </a:p>
          </p:txBody>
        </p:sp>
        <p:pic>
          <p:nvPicPr>
            <p:cNvPr id="29" name="Picture 28" descr="A red heart with white background&#10;&#10;Description automatically generated">
              <a:extLst>
                <a:ext uri="{FF2B5EF4-FFF2-40B4-BE49-F238E27FC236}">
                  <a16:creationId xmlns:a16="http://schemas.microsoft.com/office/drawing/2014/main" id="{D29C6305-A5CC-75EF-4425-4A42D32BD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2402" y="3989245"/>
              <a:ext cx="736600" cy="8255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E77D2-75C1-F03A-3D62-2FE2C7DD05BB}"/>
              </a:ext>
            </a:extLst>
          </p:cNvPr>
          <p:cNvGrpSpPr/>
          <p:nvPr/>
        </p:nvGrpSpPr>
        <p:grpSpPr>
          <a:xfrm>
            <a:off x="5945874" y="1784138"/>
            <a:ext cx="3414717" cy="1530256"/>
            <a:chOff x="5945874" y="1784138"/>
            <a:chExt cx="3414717" cy="1530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DBD93-18EA-3662-3DEB-47DAB3AAB7A9}"/>
                </a:ext>
              </a:extLst>
            </p:cNvPr>
            <p:cNvSpPr txBox="1"/>
            <p:nvPr/>
          </p:nvSpPr>
          <p:spPr>
            <a:xfrm>
              <a:off x="5945874" y="2852729"/>
              <a:ext cx="3414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day of the warrior god Tyr</a:t>
              </a:r>
            </a:p>
          </p:txBody>
        </p:sp>
        <p:pic>
          <p:nvPicPr>
            <p:cNvPr id="30" name="Picture 2" descr="Free spear lance weapons illustration">
              <a:extLst>
                <a:ext uri="{FF2B5EF4-FFF2-40B4-BE49-F238E27FC236}">
                  <a16:creationId xmlns:a16="http://schemas.microsoft.com/office/drawing/2014/main" id="{596649A7-07F8-BD47-88AB-34F3E8EC0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98433" y="1784138"/>
              <a:ext cx="644772" cy="119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2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Days of the week: Roman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324A3-F78C-3DB2-F2B8-70E65F737731}"/>
              </a:ext>
            </a:extLst>
          </p:cNvPr>
          <p:cNvSpPr txBox="1"/>
          <p:nvPr/>
        </p:nvSpPr>
        <p:spPr>
          <a:xfrm>
            <a:off x="337553" y="1283501"/>
            <a:ext cx="11539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Norse tradition of naming the days of the week was based on the Roman tradition of naming days after gods or objects in the sky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C2E477-376F-46AF-9640-DBCF191D3224}"/>
              </a:ext>
            </a:extLst>
          </p:cNvPr>
          <p:cNvGrpSpPr/>
          <p:nvPr/>
        </p:nvGrpSpPr>
        <p:grpSpPr>
          <a:xfrm>
            <a:off x="1945105" y="5145867"/>
            <a:ext cx="4997968" cy="1393174"/>
            <a:chOff x="1945105" y="5145867"/>
            <a:chExt cx="4997968" cy="13931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0F9E61-41B0-1184-5CDF-B6CC7D1B1C9F}"/>
                </a:ext>
              </a:extLst>
            </p:cNvPr>
            <p:cNvSpPr txBox="1"/>
            <p:nvPr/>
          </p:nvSpPr>
          <p:spPr>
            <a:xfrm>
              <a:off x="1945105" y="5800377"/>
              <a:ext cx="4997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day of the god Saturn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(which is where we get our modern word Saturday)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6DD8D6-B87F-5CC2-910F-14A8FCDFAD4F}"/>
                </a:ext>
              </a:extLst>
            </p:cNvPr>
            <p:cNvSpPr txBox="1"/>
            <p:nvPr/>
          </p:nvSpPr>
          <p:spPr>
            <a:xfrm>
              <a:off x="3806080" y="5515593"/>
              <a:ext cx="1100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Saturday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A114BA-BD4D-3B4A-C28A-6E49748D585C}"/>
                </a:ext>
              </a:extLst>
            </p:cNvPr>
            <p:cNvSpPr txBox="1"/>
            <p:nvPr/>
          </p:nvSpPr>
          <p:spPr>
            <a:xfrm>
              <a:off x="3500740" y="5145867"/>
              <a:ext cx="1941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Saturni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CF17CD-5CDA-BD7F-1BFE-A3B60F55C955}"/>
              </a:ext>
            </a:extLst>
          </p:cNvPr>
          <p:cNvGrpSpPr/>
          <p:nvPr/>
        </p:nvGrpSpPr>
        <p:grpSpPr>
          <a:xfrm>
            <a:off x="1700830" y="1905323"/>
            <a:ext cx="3092764" cy="1297998"/>
            <a:chOff x="1700830" y="1905323"/>
            <a:chExt cx="3092764" cy="1297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59EB60-43CF-F6C3-9B81-DBD42FA74DC9}"/>
                </a:ext>
              </a:extLst>
            </p:cNvPr>
            <p:cNvSpPr txBox="1"/>
            <p:nvPr/>
          </p:nvSpPr>
          <p:spPr>
            <a:xfrm>
              <a:off x="2207886" y="2680101"/>
              <a:ext cx="2585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day of the moon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7012D3-7315-2578-D34A-A7F80A110A19}"/>
                </a:ext>
              </a:extLst>
            </p:cNvPr>
            <p:cNvSpPr txBox="1"/>
            <p:nvPr/>
          </p:nvSpPr>
          <p:spPr>
            <a:xfrm>
              <a:off x="3030066" y="2418429"/>
              <a:ext cx="1042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Monday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128D4C-C597-F261-03C5-2E5DB13330B8}"/>
                </a:ext>
              </a:extLst>
            </p:cNvPr>
            <p:cNvSpPr txBox="1"/>
            <p:nvPr/>
          </p:nvSpPr>
          <p:spPr>
            <a:xfrm>
              <a:off x="2724726" y="2048703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Lunae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33" name="Picture 32" descr="A yellow crescent moon on a white background&#10;&#10;Description automatically generated">
              <a:extLst>
                <a:ext uri="{FF2B5EF4-FFF2-40B4-BE49-F238E27FC236}">
                  <a16:creationId xmlns:a16="http://schemas.microsoft.com/office/drawing/2014/main" id="{42FB6C18-B437-1C1F-2DD2-41A1FFDB2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0830" y="1905323"/>
              <a:ext cx="952500" cy="9144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D6678E-D138-97BF-0258-5B190BA3BFE2}"/>
              </a:ext>
            </a:extLst>
          </p:cNvPr>
          <p:cNvGrpSpPr/>
          <p:nvPr/>
        </p:nvGrpSpPr>
        <p:grpSpPr>
          <a:xfrm>
            <a:off x="7598023" y="5278659"/>
            <a:ext cx="3151360" cy="1140491"/>
            <a:chOff x="8374752" y="5234630"/>
            <a:chExt cx="3151360" cy="1140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CFA7D9-3B72-ECA0-2091-C4E6707BBA7B}"/>
                </a:ext>
              </a:extLst>
            </p:cNvPr>
            <p:cNvSpPr txBox="1"/>
            <p:nvPr/>
          </p:nvSpPr>
          <p:spPr>
            <a:xfrm>
              <a:off x="9054843" y="5604356"/>
              <a:ext cx="941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Sunday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36A42D-B4B0-5996-2AD3-4E260D8C650E}"/>
                </a:ext>
              </a:extLst>
            </p:cNvPr>
            <p:cNvSpPr txBox="1"/>
            <p:nvPr/>
          </p:nvSpPr>
          <p:spPr>
            <a:xfrm>
              <a:off x="8374752" y="5851901"/>
              <a:ext cx="2250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day of the sun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DFCC96-B7AD-DC46-39C0-6DEE09984453}"/>
                </a:ext>
              </a:extLst>
            </p:cNvPr>
            <p:cNvSpPr txBox="1"/>
            <p:nvPr/>
          </p:nvSpPr>
          <p:spPr>
            <a:xfrm>
              <a:off x="8749503" y="523463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Solis</a:t>
              </a:r>
            </a:p>
          </p:txBody>
        </p:sp>
        <p:pic>
          <p:nvPicPr>
            <p:cNvPr id="35" name="Picture 34" descr="A yellow sun with many rays&#10;&#10;Description automatically generated">
              <a:extLst>
                <a:ext uri="{FF2B5EF4-FFF2-40B4-BE49-F238E27FC236}">
                  <a16:creationId xmlns:a16="http://schemas.microsoft.com/office/drawing/2014/main" id="{A41B09B9-9012-4E98-469B-44B0CF24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9677" y="5292505"/>
              <a:ext cx="1026435" cy="97906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027D7B-A604-EAA6-3F79-134490F92C45}"/>
              </a:ext>
            </a:extLst>
          </p:cNvPr>
          <p:cNvGrpSpPr/>
          <p:nvPr/>
        </p:nvGrpSpPr>
        <p:grpSpPr>
          <a:xfrm>
            <a:off x="4276754" y="3378743"/>
            <a:ext cx="2897012" cy="1436002"/>
            <a:chOff x="4276754" y="3378743"/>
            <a:chExt cx="2897012" cy="1436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BC684A-293B-8EF8-B908-F9112394FAC1}"/>
                </a:ext>
              </a:extLst>
            </p:cNvPr>
            <p:cNvSpPr txBox="1"/>
            <p:nvPr/>
          </p:nvSpPr>
          <p:spPr>
            <a:xfrm>
              <a:off x="4276754" y="4353080"/>
              <a:ext cx="2897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day of the god Jupiter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0FBBAC-D693-B562-52E9-7BA993C56764}"/>
                </a:ext>
              </a:extLst>
            </p:cNvPr>
            <p:cNvSpPr txBox="1"/>
            <p:nvPr/>
          </p:nvSpPr>
          <p:spPr>
            <a:xfrm>
              <a:off x="5046192" y="4053259"/>
              <a:ext cx="1134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Thursday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6668A-04DE-C22A-D85D-DD460CF17C55}"/>
                </a:ext>
              </a:extLst>
            </p:cNvPr>
            <p:cNvSpPr txBox="1"/>
            <p:nvPr/>
          </p:nvSpPr>
          <p:spPr>
            <a:xfrm>
              <a:off x="4740852" y="3683533"/>
              <a:ext cx="1559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Iovis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37" name="Picture 36" descr="A yellow lightning bolt symbol&#10;&#10;Description automatically generated">
              <a:extLst>
                <a:ext uri="{FF2B5EF4-FFF2-40B4-BE49-F238E27FC236}">
                  <a16:creationId xmlns:a16="http://schemas.microsoft.com/office/drawing/2014/main" id="{738CC9E6-99F8-FA9E-92BD-8F6D3FBC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977" y="3378743"/>
              <a:ext cx="711548" cy="106732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ECBED7-2CFE-90E8-27E3-E04E9D105747}"/>
              </a:ext>
            </a:extLst>
          </p:cNvPr>
          <p:cNvGrpSpPr/>
          <p:nvPr/>
        </p:nvGrpSpPr>
        <p:grpSpPr>
          <a:xfrm>
            <a:off x="8437103" y="3429000"/>
            <a:ext cx="3089009" cy="1460738"/>
            <a:chOff x="8437103" y="3429000"/>
            <a:chExt cx="3089009" cy="146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0FA09F-7B8E-0D3B-4195-72845A14DF5B}"/>
                </a:ext>
              </a:extLst>
            </p:cNvPr>
            <p:cNvSpPr txBox="1"/>
            <p:nvPr/>
          </p:nvSpPr>
          <p:spPr>
            <a:xfrm>
              <a:off x="8749503" y="4058741"/>
              <a:ext cx="2776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day of Venus, goddess of love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D62E2E-BB07-FDEC-6185-2EEFF3D06680}"/>
                </a:ext>
              </a:extLst>
            </p:cNvPr>
            <p:cNvSpPr txBox="1"/>
            <p:nvPr/>
          </p:nvSpPr>
          <p:spPr>
            <a:xfrm>
              <a:off x="9714950" y="3811074"/>
              <a:ext cx="821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Friday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C5F5E-CDBA-7769-B14A-439913974257}"/>
                </a:ext>
              </a:extLst>
            </p:cNvPr>
            <p:cNvSpPr txBox="1"/>
            <p:nvPr/>
          </p:nvSpPr>
          <p:spPr>
            <a:xfrm>
              <a:off x="9173703" y="3429000"/>
              <a:ext cx="1977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Veneris</a:t>
              </a:r>
            </a:p>
          </p:txBody>
        </p:sp>
        <p:pic>
          <p:nvPicPr>
            <p:cNvPr id="40" name="Picture 39" descr="A red heart with white background&#10;&#10;Description automatically generated">
              <a:extLst>
                <a:ext uri="{FF2B5EF4-FFF2-40B4-BE49-F238E27FC236}">
                  <a16:creationId xmlns:a16="http://schemas.microsoft.com/office/drawing/2014/main" id="{7B51462D-D129-83D9-7402-B5CA0E44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7103" y="3747162"/>
              <a:ext cx="736600" cy="8255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83A19C-CA58-D362-FF71-087ADF87645B}"/>
              </a:ext>
            </a:extLst>
          </p:cNvPr>
          <p:cNvGrpSpPr/>
          <p:nvPr/>
        </p:nvGrpSpPr>
        <p:grpSpPr>
          <a:xfrm>
            <a:off x="6107373" y="1784138"/>
            <a:ext cx="3135832" cy="1561198"/>
            <a:chOff x="6107373" y="1784138"/>
            <a:chExt cx="3135832" cy="15611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DBD93-18EA-3662-3DEB-47DAB3AAB7A9}"/>
                </a:ext>
              </a:extLst>
            </p:cNvPr>
            <p:cNvSpPr txBox="1"/>
            <p:nvPr/>
          </p:nvSpPr>
          <p:spPr>
            <a:xfrm>
              <a:off x="6107373" y="2883671"/>
              <a:ext cx="3132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day of Mars, god of war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CA2E7B-94E2-0150-4C4E-D0AFD9D1235E}"/>
                </a:ext>
              </a:extLst>
            </p:cNvPr>
            <p:cNvSpPr txBox="1"/>
            <p:nvPr/>
          </p:nvSpPr>
          <p:spPr>
            <a:xfrm>
              <a:off x="7121576" y="2651918"/>
              <a:ext cx="10264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Tuesday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BFE606-CF32-0CE3-C409-FD0E00A4923A}"/>
                </a:ext>
              </a:extLst>
            </p:cNvPr>
            <p:cNvSpPr txBox="1"/>
            <p:nvPr/>
          </p:nvSpPr>
          <p:spPr>
            <a:xfrm>
              <a:off x="6816236" y="2282192"/>
              <a:ext cx="1846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dies </a:t>
              </a:r>
              <a:r>
                <a:rPr lang="en-US" sz="2800" b="1" dirty="0" err="1">
                  <a:solidFill>
                    <a:srgbClr val="C00000"/>
                  </a:solidFill>
                </a:rPr>
                <a:t>Martis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6146" name="Picture 2" descr="Free spear lance weapons illustration">
              <a:extLst>
                <a:ext uri="{FF2B5EF4-FFF2-40B4-BE49-F238E27FC236}">
                  <a16:creationId xmlns:a16="http://schemas.microsoft.com/office/drawing/2014/main" id="{89360801-F1F7-5B1A-AB6F-DB3A57885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98433" y="1784138"/>
              <a:ext cx="644772" cy="119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C08602-8470-A140-BB26-E98F4401D1CE}"/>
              </a:ext>
            </a:extLst>
          </p:cNvPr>
          <p:cNvGrpSpPr/>
          <p:nvPr/>
        </p:nvGrpSpPr>
        <p:grpSpPr>
          <a:xfrm>
            <a:off x="254118" y="3676229"/>
            <a:ext cx="3756078" cy="1458016"/>
            <a:chOff x="254118" y="3676229"/>
            <a:chExt cx="3756078" cy="145801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760A6E-697E-D450-F274-51EBD82B0D38}"/>
                </a:ext>
              </a:extLst>
            </p:cNvPr>
            <p:cNvGrpSpPr/>
            <p:nvPr/>
          </p:nvGrpSpPr>
          <p:grpSpPr>
            <a:xfrm>
              <a:off x="254118" y="3676229"/>
              <a:ext cx="3354023" cy="1458016"/>
              <a:chOff x="254118" y="3676229"/>
              <a:chExt cx="3354023" cy="145801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D85BA-473E-0117-4B82-DE65FF8BFFF0}"/>
                  </a:ext>
                </a:extLst>
              </p:cNvPr>
              <p:cNvSpPr txBox="1"/>
              <p:nvPr/>
            </p:nvSpPr>
            <p:spPr>
              <a:xfrm>
                <a:off x="254118" y="4303248"/>
                <a:ext cx="33540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day of Mercury, god of messengers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52B3E9-0A26-D73E-8849-CA38AFFADD1C}"/>
                  </a:ext>
                </a:extLst>
              </p:cNvPr>
              <p:cNvSpPr txBox="1"/>
              <p:nvPr/>
            </p:nvSpPr>
            <p:spPr>
              <a:xfrm>
                <a:off x="1224021" y="4045955"/>
                <a:ext cx="1398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Wednesday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5B9822-F4ED-48FE-CE1E-3B5EDEEA8CBC}"/>
                  </a:ext>
                </a:extLst>
              </p:cNvPr>
              <p:cNvSpPr txBox="1"/>
              <p:nvPr/>
            </p:nvSpPr>
            <p:spPr>
              <a:xfrm>
                <a:off x="918681" y="3676229"/>
                <a:ext cx="2136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dies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Mercurii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6148" name="Picture 4" descr="Free caduceus medical symbol medical logo vector">
              <a:extLst>
                <a:ext uri="{FF2B5EF4-FFF2-40B4-BE49-F238E27FC236}">
                  <a16:creationId xmlns:a16="http://schemas.microsoft.com/office/drawing/2014/main" id="{C11E4445-16AD-2A4E-4D9F-9D767EBF2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560" y="3827336"/>
              <a:ext cx="923636" cy="115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37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13625</TotalTime>
  <Words>1244</Words>
  <Application>Microsoft Macintosh PowerPoint</Application>
  <PresentationFormat>Widescreen</PresentationFormat>
  <Paragraphs>248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ACADEMY ENGRAVED LET PLAIN:1.0</vt:lpstr>
      <vt:lpstr>Arial</vt:lpstr>
      <vt:lpstr>Calibri</vt:lpstr>
      <vt:lpstr>Calibri Light</vt:lpstr>
      <vt:lpstr>Comic Sans MS</vt:lpstr>
      <vt:lpstr>Corbel</vt:lpstr>
      <vt:lpstr>Office Theme</vt:lpstr>
      <vt:lpstr>PowerPoint Presentation</vt:lpstr>
      <vt:lpstr>Words Roots Challenge</vt:lpstr>
      <vt:lpstr>Warm up quiz</vt:lpstr>
      <vt:lpstr>Warm up quiz</vt:lpstr>
      <vt:lpstr>Warm up quiz</vt:lpstr>
      <vt:lpstr>How the Romans measured time of day</vt:lpstr>
      <vt:lpstr>How the Romans measured time of day</vt:lpstr>
      <vt:lpstr>Days of the week: modern</vt:lpstr>
      <vt:lpstr>Days of the week: Roman</vt:lpstr>
      <vt:lpstr>Days of the week: Roman</vt:lpstr>
      <vt:lpstr>Months of the year</vt:lpstr>
      <vt:lpstr>Years: modern</vt:lpstr>
      <vt:lpstr>Years: Roman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518</cp:revision>
  <dcterms:created xsi:type="dcterms:W3CDTF">2020-08-26T13:00:26Z</dcterms:created>
  <dcterms:modified xsi:type="dcterms:W3CDTF">2023-07-06T09:13:34Z</dcterms:modified>
</cp:coreProperties>
</file>