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307" r:id="rId2"/>
    <p:sldId id="282" r:id="rId3"/>
    <p:sldId id="291" r:id="rId4"/>
    <p:sldId id="283" r:id="rId5"/>
    <p:sldId id="304" r:id="rId6"/>
    <p:sldId id="305" r:id="rId7"/>
    <p:sldId id="306" r:id="rId8"/>
    <p:sldId id="301" r:id="rId9"/>
    <p:sldId id="30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945200"/>
    <a:srgbClr val="FF7E79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1043929" y="6585212"/>
            <a:ext cx="1148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2022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B9A101-EA60-2A46-A1EF-260395098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6" t="13200" r="17472" b="16817"/>
          <a:stretch/>
        </p:blipFill>
        <p:spPr>
          <a:xfrm flipH="1">
            <a:off x="493486" y="718953"/>
            <a:ext cx="3702293" cy="551038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724" y="3398916"/>
            <a:ext cx="6157792" cy="571232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latin typeface="Corbel" panose="020B0503020204020204" pitchFamily="34" charset="0"/>
              </a:rPr>
              <a:t>Roman food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3652361" y="5359994"/>
            <a:ext cx="818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LO: To discover ingredients and recipes available to the Romans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716" y="163776"/>
            <a:ext cx="11791667" cy="6405403"/>
          </a:xfrm>
          <a:prstGeom prst="roundRect">
            <a:avLst>
              <a:gd name="adj" fmla="val 2540"/>
            </a:avLst>
          </a:prstGeom>
          <a:noFill/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AE360-8FB7-C24C-A423-AD94CB8AC9AD}"/>
              </a:ext>
            </a:extLst>
          </p:cNvPr>
          <p:cNvSpPr txBox="1"/>
          <p:nvPr/>
        </p:nvSpPr>
        <p:spPr>
          <a:xfrm>
            <a:off x="4238724" y="858209"/>
            <a:ext cx="427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Maximum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Cambria Math" panose="02040503050406030204" pitchFamily="18" charset="0"/>
                <a:cs typeface="Beirut" pitchFamily="2" charset="-78"/>
              </a:rPr>
              <a:t>Civilisation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ea typeface="Cambria Math" panose="02040503050406030204" pitchFamily="18" charset="0"/>
              <a:cs typeface="Beirut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1DC31-925D-954B-BFC2-8188660049C6}"/>
              </a:ext>
            </a:extLst>
          </p:cNvPr>
          <p:cNvSpPr txBox="1"/>
          <p:nvPr/>
        </p:nvSpPr>
        <p:spPr>
          <a:xfrm>
            <a:off x="4238724" y="1498006"/>
            <a:ext cx="6200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ACADEMY ENGRAVED LET PLAIN:1.0" panose="02000000000000000000" pitchFamily="2" charset="0"/>
              </a:rPr>
              <a:t>THE ROMANS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F5C67-C429-0D47-AA91-D834F20D5C8C}"/>
              </a:ext>
            </a:extLst>
          </p:cNvPr>
          <p:cNvSpPr txBox="1"/>
          <p:nvPr/>
        </p:nvSpPr>
        <p:spPr>
          <a:xfrm>
            <a:off x="11654725" y="67572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ingredients did the Romans have?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211995-C40E-854D-A23A-EA192DDB50AB}"/>
              </a:ext>
            </a:extLst>
          </p:cNvPr>
          <p:cNvSpPr txBox="1"/>
          <p:nvPr/>
        </p:nvSpPr>
        <p:spPr>
          <a:xfrm>
            <a:off x="1990299" y="2255049"/>
            <a:ext cx="979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sugar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9A991-1F5F-924F-AA58-5DEFC1FF187C}"/>
              </a:ext>
            </a:extLst>
          </p:cNvPr>
          <p:cNvSpPr txBox="1"/>
          <p:nvPr/>
        </p:nvSpPr>
        <p:spPr>
          <a:xfrm>
            <a:off x="4039099" y="3084696"/>
            <a:ext cx="1581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tomatoes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6DDA5-0C4C-7945-88D2-FF6AE94D9C4D}"/>
              </a:ext>
            </a:extLst>
          </p:cNvPr>
          <p:cNvSpPr txBox="1"/>
          <p:nvPr/>
        </p:nvSpPr>
        <p:spPr>
          <a:xfrm>
            <a:off x="3498429" y="5294478"/>
            <a:ext cx="97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E82EB-D082-6749-B927-254694F78FD1}"/>
              </a:ext>
            </a:extLst>
          </p:cNvPr>
          <p:cNvSpPr txBox="1"/>
          <p:nvPr/>
        </p:nvSpPr>
        <p:spPr>
          <a:xfrm>
            <a:off x="9019630" y="2191128"/>
            <a:ext cx="171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sweetcorn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F91145-89A7-D940-ADE4-7FD5391BC231}"/>
              </a:ext>
            </a:extLst>
          </p:cNvPr>
          <p:cNvSpPr txBox="1"/>
          <p:nvPr/>
        </p:nvSpPr>
        <p:spPr>
          <a:xfrm>
            <a:off x="9572319" y="4465925"/>
            <a:ext cx="1483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potatoes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08FE7-0A1E-C743-AE30-8CDEA260AA36}"/>
              </a:ext>
            </a:extLst>
          </p:cNvPr>
          <p:cNvSpPr txBox="1"/>
          <p:nvPr/>
        </p:nvSpPr>
        <p:spPr>
          <a:xfrm>
            <a:off x="6028870" y="5724144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honey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CBF5E4-A21B-9244-B45D-4BF05FFEA8C3}"/>
              </a:ext>
            </a:extLst>
          </p:cNvPr>
          <p:cNvSpPr txBox="1"/>
          <p:nvPr/>
        </p:nvSpPr>
        <p:spPr>
          <a:xfrm>
            <a:off x="1707182" y="3904684"/>
            <a:ext cx="138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dormice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69CFBC-C0AB-B84D-8D16-73905238257B}"/>
              </a:ext>
            </a:extLst>
          </p:cNvPr>
          <p:cNvSpPr txBox="1"/>
          <p:nvPr/>
        </p:nvSpPr>
        <p:spPr>
          <a:xfrm>
            <a:off x="5518745" y="4412044"/>
            <a:ext cx="1152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acorns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8E1059-D4FB-9445-AC98-F5A79E8C0EE2}"/>
              </a:ext>
            </a:extLst>
          </p:cNvPr>
          <p:cNvSpPr txBox="1"/>
          <p:nvPr/>
        </p:nvSpPr>
        <p:spPr>
          <a:xfrm>
            <a:off x="7255669" y="3589448"/>
            <a:ext cx="1471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pumpkin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4A2CFE7-F331-7143-99D1-05DAFBD9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37" y="2087776"/>
            <a:ext cx="1799479" cy="11215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E8BBBA2-AA10-0743-B6C5-2E4CF3A9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946" y="1060449"/>
            <a:ext cx="1672784" cy="13039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A1B714A-5420-2445-8C70-C06C43772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711" y="1147665"/>
            <a:ext cx="1624445" cy="121676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55131B2-16BF-B64F-87F3-A2DD566A86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93" y="1047351"/>
            <a:ext cx="1567309" cy="11589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1D8BF9-CF7E-9943-8141-5FD610B92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935" y="2951029"/>
            <a:ext cx="1895068" cy="10612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7F03C21-498F-D348-938A-B5D9B7145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883" y="3452027"/>
            <a:ext cx="1741242" cy="11587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90D1AD4-2F1F-2644-B2D1-A70EE02B1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642" y="3151129"/>
            <a:ext cx="2224423" cy="14802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1743BF-5C1D-7448-9719-4DB5574043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944" y="2395492"/>
            <a:ext cx="1303981" cy="130398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B93BBD-C04A-2741-816F-157F880DC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8026" y="4194686"/>
            <a:ext cx="1604148" cy="120156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A8DDBF8-DC62-C24B-B039-354E789DC2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192" y="4683528"/>
            <a:ext cx="2033986" cy="14397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651BAF3-BD66-A14B-9D30-422EBAEFCE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3655" y="4913528"/>
            <a:ext cx="1109022" cy="174097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BA71E5B-2544-F044-966B-C00F0511A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2991" y="4811326"/>
            <a:ext cx="2224423" cy="138634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56E0E0A5-C392-1B4D-AA3D-6BA7B4FE2F7A}"/>
              </a:ext>
            </a:extLst>
          </p:cNvPr>
          <p:cNvSpPr txBox="1"/>
          <p:nvPr/>
        </p:nvSpPr>
        <p:spPr>
          <a:xfrm>
            <a:off x="8822215" y="5556088"/>
            <a:ext cx="799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milk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C11319C-CF96-FF43-AE72-61EBAC007B3B}"/>
              </a:ext>
            </a:extLst>
          </p:cNvPr>
          <p:cNvSpPr/>
          <p:nvPr/>
        </p:nvSpPr>
        <p:spPr>
          <a:xfrm>
            <a:off x="6454015" y="178943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6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2B57715-0D58-254C-A7F3-1DAA99D6A92F}"/>
              </a:ext>
            </a:extLst>
          </p:cNvPr>
          <p:cNvSpPr/>
          <p:nvPr/>
        </p:nvSpPr>
        <p:spPr>
          <a:xfrm>
            <a:off x="5006546" y="257497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B636EC-27B6-524E-A726-228707541610}"/>
              </a:ext>
            </a:extLst>
          </p:cNvPr>
          <p:cNvSpPr/>
          <p:nvPr/>
        </p:nvSpPr>
        <p:spPr>
          <a:xfrm>
            <a:off x="2041767" y="1362820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8AF7300-EF2C-DB40-B51B-D771708EA116}"/>
              </a:ext>
            </a:extLst>
          </p:cNvPr>
          <p:cNvSpPr/>
          <p:nvPr/>
        </p:nvSpPr>
        <p:spPr>
          <a:xfrm>
            <a:off x="4039603" y="4158148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20EECD-0A39-6347-BDA3-C2ECE17438B4}"/>
              </a:ext>
            </a:extLst>
          </p:cNvPr>
          <p:cNvSpPr/>
          <p:nvPr/>
        </p:nvSpPr>
        <p:spPr>
          <a:xfrm>
            <a:off x="11027775" y="404647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F17E973-78B1-E14B-968F-A7356B55D4AB}"/>
              </a:ext>
            </a:extLst>
          </p:cNvPr>
          <p:cNvSpPr/>
          <p:nvPr/>
        </p:nvSpPr>
        <p:spPr>
          <a:xfrm>
            <a:off x="10849712" y="1778767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336EF5-55D6-3B4D-B605-0E994F991B95}"/>
              </a:ext>
            </a:extLst>
          </p:cNvPr>
          <p:cNvSpPr/>
          <p:nvPr/>
        </p:nvSpPr>
        <p:spPr>
          <a:xfrm>
            <a:off x="7701315" y="3039825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53B5964-B41F-D349-AEA0-0C4EC8573703}"/>
              </a:ext>
            </a:extLst>
          </p:cNvPr>
          <p:cNvSpPr/>
          <p:nvPr/>
        </p:nvSpPr>
        <p:spPr>
          <a:xfrm>
            <a:off x="6094809" y="3938089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86256C-B8F9-7545-BFA8-153632BD8CE5}"/>
              </a:ext>
            </a:extLst>
          </p:cNvPr>
          <p:cNvSpPr/>
          <p:nvPr/>
        </p:nvSpPr>
        <p:spPr>
          <a:xfrm>
            <a:off x="2429096" y="4707530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5CCF355-6266-6A40-8444-E4FA7DBABC40}"/>
              </a:ext>
            </a:extLst>
          </p:cNvPr>
          <p:cNvSpPr/>
          <p:nvPr/>
        </p:nvSpPr>
        <p:spPr>
          <a:xfrm>
            <a:off x="5571781" y="5394001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DDDE20A-94B7-B949-98B5-B7B693279321}"/>
              </a:ext>
            </a:extLst>
          </p:cNvPr>
          <p:cNvSpPr/>
          <p:nvPr/>
        </p:nvSpPr>
        <p:spPr>
          <a:xfrm>
            <a:off x="8357495" y="5396248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6903BD-24D5-1146-835B-A7005AD4ECEC}"/>
              </a:ext>
            </a:extLst>
          </p:cNvPr>
          <p:cNvSpPr/>
          <p:nvPr/>
        </p:nvSpPr>
        <p:spPr>
          <a:xfrm>
            <a:off x="2858163" y="3544527"/>
            <a:ext cx="662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9747C5-E0C6-8A45-9872-2F2C931FE767}"/>
              </a:ext>
            </a:extLst>
          </p:cNvPr>
          <p:cNvSpPr txBox="1"/>
          <p:nvPr/>
        </p:nvSpPr>
        <p:spPr>
          <a:xfrm>
            <a:off x="5424553" y="2076442"/>
            <a:ext cx="1201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cheese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0879FB-D529-1B4F-8C62-C7377BD50271}"/>
              </a:ext>
            </a:extLst>
          </p:cNvPr>
          <p:cNvSpPr txBox="1"/>
          <p:nvPr/>
        </p:nvSpPr>
        <p:spPr>
          <a:xfrm>
            <a:off x="1990299" y="5778722"/>
            <a:ext cx="110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wheat</a:t>
            </a:r>
          </a:p>
        </p:txBody>
      </p:sp>
    </p:spTree>
    <p:extLst>
      <p:ext uri="{BB962C8B-B14F-4D97-AF65-F5344CB8AC3E}">
        <p14:creationId xmlns:p14="http://schemas.microsoft.com/office/powerpoint/2010/main" val="23574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7" grpId="0"/>
      <p:bldP spid="40" grpId="0"/>
      <p:bldP spid="42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32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801" y="2981079"/>
            <a:ext cx="3179366" cy="694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+mn-lt"/>
              </a:rPr>
              <a:t>panis</a:t>
            </a:r>
            <a:br>
              <a:rPr lang="en-US" sz="2000" dirty="0"/>
            </a:br>
            <a:r>
              <a:rPr lang="en-US" sz="2200" dirty="0">
                <a:latin typeface="+mn-lt"/>
              </a:rPr>
              <a:t>bread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3CBA9E-189E-2646-9233-E4B5737D24A1}"/>
              </a:ext>
            </a:extLst>
          </p:cNvPr>
          <p:cNvSpPr txBox="1">
            <a:spLocks/>
          </p:cNvSpPr>
          <p:nvPr/>
        </p:nvSpPr>
        <p:spPr>
          <a:xfrm>
            <a:off x="1678675" y="406068"/>
            <a:ext cx="8857397" cy="89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Roman ingredients</a:t>
            </a:r>
          </a:p>
        </p:txBody>
      </p:sp>
      <p:pic>
        <p:nvPicPr>
          <p:cNvPr id="2050" name="Picture 2" descr="Sourdough, Bread, Bake, Baked, Baking">
            <a:extLst>
              <a:ext uri="{FF2B5EF4-FFF2-40B4-BE49-F238E27FC236}">
                <a16:creationId xmlns:a16="http://schemas.microsoft.com/office/drawing/2014/main" id="{BCECC338-672B-604C-8CAB-181592AB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301" y="1516480"/>
            <a:ext cx="6477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7A2A56-2EAE-C249-9F54-763367DA0EEF}"/>
              </a:ext>
            </a:extLst>
          </p:cNvPr>
          <p:cNvSpPr txBox="1"/>
          <p:nvPr/>
        </p:nvSpPr>
        <p:spPr>
          <a:xfrm>
            <a:off x="8827884" y="3710293"/>
            <a:ext cx="2524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companion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Comic Sans MS" panose="030F0902030302020204" pitchFamily="66" charset="0"/>
              </a:rPr>
              <a:t>(someone you share bread with)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5A34C-25F4-2942-BA9A-E17118727691}"/>
              </a:ext>
            </a:extLst>
          </p:cNvPr>
          <p:cNvSpPr txBox="1"/>
          <p:nvPr/>
        </p:nvSpPr>
        <p:spPr>
          <a:xfrm>
            <a:off x="7199" y="6451932"/>
            <a:ext cx="1885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</p:spTree>
    <p:extLst>
      <p:ext uri="{BB962C8B-B14F-4D97-AF65-F5344CB8AC3E}">
        <p14:creationId xmlns:p14="http://schemas.microsoft.com/office/powerpoint/2010/main" val="6872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Roman foods: Dairy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81A33-E533-2940-8C6C-48A6E93B2758}"/>
              </a:ext>
            </a:extLst>
          </p:cNvPr>
          <p:cNvSpPr txBox="1"/>
          <p:nvPr/>
        </p:nvSpPr>
        <p:spPr>
          <a:xfrm>
            <a:off x="1871613" y="4468144"/>
            <a:ext cx="7763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ova</a:t>
            </a:r>
          </a:p>
          <a:p>
            <a:pPr algn="ctr"/>
            <a:r>
              <a:rPr lang="en-US" sz="2000" dirty="0"/>
              <a:t>eggs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68F7F-912F-A244-B40A-2A3D5400B065}"/>
              </a:ext>
            </a:extLst>
          </p:cNvPr>
          <p:cNvSpPr/>
          <p:nvPr/>
        </p:nvSpPr>
        <p:spPr>
          <a:xfrm>
            <a:off x="4918851" y="5279484"/>
            <a:ext cx="64953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lac</a:t>
            </a:r>
          </a:p>
          <a:p>
            <a:pPr algn="ctr"/>
            <a:r>
              <a:rPr lang="en-US" sz="2000" dirty="0"/>
              <a:t>milk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781E9-623A-6641-9768-580E9A6CA4E9}"/>
              </a:ext>
            </a:extLst>
          </p:cNvPr>
          <p:cNvSpPr/>
          <p:nvPr/>
        </p:nvSpPr>
        <p:spPr>
          <a:xfrm>
            <a:off x="9495497" y="3378166"/>
            <a:ext cx="17059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caseum</a:t>
            </a:r>
            <a:endParaRPr lang="en-US" sz="3200" dirty="0"/>
          </a:p>
          <a:p>
            <a:pPr algn="ctr"/>
            <a:r>
              <a:rPr lang="en-US" sz="2000" dirty="0"/>
              <a:t>cheese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F49CCC-0D70-E848-99B5-F9B8F286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19" y="1296715"/>
            <a:ext cx="4257779" cy="31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lk, Glass, Drink, Fresh, Beverage">
            <a:extLst>
              <a:ext uri="{FF2B5EF4-FFF2-40B4-BE49-F238E27FC236}">
                <a16:creationId xmlns:a16="http://schemas.microsoft.com/office/drawing/2014/main" id="{AF7CFD44-C93A-1E4C-BB64-FA9BB0E4B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239" y="2288188"/>
            <a:ext cx="4608762" cy="30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D2AB70FA-DA9A-AB4F-BEB3-C3FFD1EA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088" y="4857834"/>
            <a:ext cx="2346789" cy="131420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F2BC46EC-8AAF-C047-90AA-784D4D5952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833" y="3155938"/>
            <a:ext cx="2308854" cy="186956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042FE52-FD67-2D43-89CA-151809FB0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4687" y="1214760"/>
            <a:ext cx="2308853" cy="1731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4700C-9C1A-054F-9A15-97E89B70CCD2}"/>
              </a:ext>
            </a:extLst>
          </p:cNvPr>
          <p:cNvSpPr txBox="1"/>
          <p:nvPr/>
        </p:nvSpPr>
        <p:spPr>
          <a:xfrm>
            <a:off x="1016000" y="5486400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oval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C2090F1-B83C-344E-80FD-791F6BA0607E}"/>
              </a:ext>
            </a:extLst>
          </p:cNvPr>
          <p:cNvSpPr txBox="1"/>
          <p:nvPr/>
        </p:nvSpPr>
        <p:spPr>
          <a:xfrm>
            <a:off x="5884500" y="5413396"/>
            <a:ext cx="1553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lactose</a:t>
            </a:r>
          </a:p>
        </p:txBody>
      </p:sp>
    </p:spTree>
    <p:extLst>
      <p:ext uri="{BB962C8B-B14F-4D97-AF65-F5344CB8AC3E}">
        <p14:creationId xmlns:p14="http://schemas.microsoft.com/office/powerpoint/2010/main" val="34386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Roman foods: Meat &amp; fish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81A33-E533-2940-8C6C-48A6E93B2758}"/>
              </a:ext>
            </a:extLst>
          </p:cNvPr>
          <p:cNvSpPr txBox="1"/>
          <p:nvPr/>
        </p:nvSpPr>
        <p:spPr>
          <a:xfrm>
            <a:off x="963136" y="3102773"/>
            <a:ext cx="1274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carnes</a:t>
            </a:r>
            <a:endParaRPr lang="en-US" sz="3200" dirty="0"/>
          </a:p>
          <a:p>
            <a:pPr algn="ctr"/>
            <a:r>
              <a:rPr lang="en-US" sz="2000" dirty="0"/>
              <a:t>meats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68F7F-912F-A244-B40A-2A3D5400B065}"/>
              </a:ext>
            </a:extLst>
          </p:cNvPr>
          <p:cNvSpPr/>
          <p:nvPr/>
        </p:nvSpPr>
        <p:spPr>
          <a:xfrm>
            <a:off x="8907652" y="3448519"/>
            <a:ext cx="119295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pisces</a:t>
            </a:r>
            <a:endParaRPr lang="en-US" sz="3200" dirty="0"/>
          </a:p>
          <a:p>
            <a:pPr algn="ctr"/>
            <a:r>
              <a:rPr lang="en-US" sz="2000" dirty="0"/>
              <a:t>fish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781E9-623A-6641-9768-580E9A6CA4E9}"/>
              </a:ext>
            </a:extLst>
          </p:cNvPr>
          <p:cNvSpPr/>
          <p:nvPr/>
        </p:nvSpPr>
        <p:spPr>
          <a:xfrm>
            <a:off x="7025978" y="5728721"/>
            <a:ext cx="123264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ostrea</a:t>
            </a:r>
            <a:endParaRPr lang="en-US" sz="3200" dirty="0"/>
          </a:p>
          <a:p>
            <a:pPr algn="ctr"/>
            <a:r>
              <a:rPr lang="en-US" sz="2000" dirty="0"/>
              <a:t>oysters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BE68C-42E9-0E49-95C9-ACEEAF2A1135}"/>
              </a:ext>
            </a:extLst>
          </p:cNvPr>
          <p:cNvSpPr/>
          <p:nvPr/>
        </p:nvSpPr>
        <p:spPr>
          <a:xfrm>
            <a:off x="4216576" y="5215790"/>
            <a:ext cx="1512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/>
              <a:t>aves</a:t>
            </a:r>
            <a:endParaRPr lang="en-US" sz="3200" dirty="0"/>
          </a:p>
          <a:p>
            <a:pPr algn="ctr"/>
            <a:r>
              <a:rPr lang="en-US" sz="2000" dirty="0"/>
              <a:t>birds</a:t>
            </a:r>
          </a:p>
        </p:txBody>
      </p:sp>
      <p:pic>
        <p:nvPicPr>
          <p:cNvPr id="4098" name="Picture 2" descr="Fat, Pork, Food, Smoked, Meat, Portion">
            <a:extLst>
              <a:ext uri="{FF2B5EF4-FFF2-40B4-BE49-F238E27FC236}">
                <a16:creationId xmlns:a16="http://schemas.microsoft.com/office/drawing/2014/main" id="{C0C2832B-59D7-4B40-9AA1-38D02314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12" y="1351964"/>
            <a:ext cx="2952750" cy="19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cken, Roasted Chicken, Food, Meat">
            <a:extLst>
              <a:ext uri="{FF2B5EF4-FFF2-40B4-BE49-F238E27FC236}">
                <a16:creationId xmlns:a16="http://schemas.microsoft.com/office/drawing/2014/main" id="{F53C164D-CF71-C148-BC67-D9368094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906" y="2692063"/>
            <a:ext cx="3331478" cy="22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sh, Market, Food, Seafood, Fresh, Raw">
            <a:extLst>
              <a:ext uri="{FF2B5EF4-FFF2-40B4-BE49-F238E27FC236}">
                <a16:creationId xmlns:a16="http://schemas.microsoft.com/office/drawing/2014/main" id="{B34C8A14-444D-6545-882E-78D82979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32938" y="1130840"/>
            <a:ext cx="1969852" cy="26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Oyster, Shell, Clams, Dry Bay, Seafood">
            <a:extLst>
              <a:ext uri="{FF2B5EF4-FFF2-40B4-BE49-F238E27FC236}">
                <a16:creationId xmlns:a16="http://schemas.microsoft.com/office/drawing/2014/main" id="{E2119985-F49E-7C48-9117-7F916341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624" y="4802717"/>
            <a:ext cx="3114567" cy="17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F2266E-958F-D949-A444-7F0C8C826D42}"/>
              </a:ext>
            </a:extLst>
          </p:cNvPr>
          <p:cNvSpPr txBox="1"/>
          <p:nvPr/>
        </p:nvSpPr>
        <p:spPr>
          <a:xfrm>
            <a:off x="614386" y="3995325"/>
            <a:ext cx="1972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carnivore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ACA3A-2479-9043-8EA8-4CFD6B189F73}"/>
              </a:ext>
            </a:extLst>
          </p:cNvPr>
          <p:cNvSpPr txBox="1"/>
          <p:nvPr/>
        </p:nvSpPr>
        <p:spPr>
          <a:xfrm>
            <a:off x="4100372" y="6017384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aviation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94D69-15F6-9148-B466-406B08C2ECCE}"/>
              </a:ext>
            </a:extLst>
          </p:cNvPr>
          <p:cNvSpPr txBox="1"/>
          <p:nvPr/>
        </p:nvSpPr>
        <p:spPr>
          <a:xfrm>
            <a:off x="8004629" y="4152619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Pisces (star sign)</a:t>
            </a:r>
          </a:p>
        </p:txBody>
      </p:sp>
    </p:spTree>
    <p:extLst>
      <p:ext uri="{BB962C8B-B14F-4D97-AF65-F5344CB8AC3E}">
        <p14:creationId xmlns:p14="http://schemas.microsoft.com/office/powerpoint/2010/main" val="3436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Roman foods: fruit &amp; vegetables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81A33-E533-2940-8C6C-48A6E93B2758}"/>
              </a:ext>
            </a:extLst>
          </p:cNvPr>
          <p:cNvSpPr txBox="1"/>
          <p:nvPr/>
        </p:nvSpPr>
        <p:spPr>
          <a:xfrm>
            <a:off x="10195465" y="2480245"/>
            <a:ext cx="15145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brassica</a:t>
            </a:r>
          </a:p>
          <a:p>
            <a:pPr algn="ctr"/>
            <a:r>
              <a:rPr lang="en-US" sz="2000" dirty="0"/>
              <a:t>cabbage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68F7F-912F-A244-B40A-2A3D5400B065}"/>
              </a:ext>
            </a:extLst>
          </p:cNvPr>
          <p:cNvSpPr/>
          <p:nvPr/>
        </p:nvSpPr>
        <p:spPr>
          <a:xfrm>
            <a:off x="2211537" y="5088208"/>
            <a:ext cx="95410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ficus</a:t>
            </a:r>
            <a:endParaRPr lang="en-US" sz="3200" dirty="0"/>
          </a:p>
          <a:p>
            <a:pPr algn="ctr"/>
            <a:r>
              <a:rPr lang="en-US" sz="2000" dirty="0"/>
              <a:t>fig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3FA02-F63C-D34E-818D-0F3910B73E04}"/>
              </a:ext>
            </a:extLst>
          </p:cNvPr>
          <p:cNvSpPr txBox="1"/>
          <p:nvPr/>
        </p:nvSpPr>
        <p:spPr>
          <a:xfrm>
            <a:off x="5199601" y="2887356"/>
            <a:ext cx="8963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olea</a:t>
            </a:r>
          </a:p>
          <a:p>
            <a:pPr algn="ctr"/>
            <a:r>
              <a:rPr lang="en-US" sz="2000" dirty="0"/>
              <a:t>olive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C2FED-A6EE-5541-9D8E-A8A26F64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782" y="3571439"/>
            <a:ext cx="2927011" cy="1516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89738-0D30-1D48-976C-D5D5077B43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048" y="4575056"/>
            <a:ext cx="1499357" cy="1124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2781E9-623A-6641-9768-580E9A6CA4E9}"/>
              </a:ext>
            </a:extLst>
          </p:cNvPr>
          <p:cNvSpPr/>
          <p:nvPr/>
        </p:nvSpPr>
        <p:spPr>
          <a:xfrm>
            <a:off x="7567665" y="5765413"/>
            <a:ext cx="320215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pomum</a:t>
            </a:r>
            <a:r>
              <a:rPr lang="en-US" sz="3200" dirty="0"/>
              <a:t> granatum</a:t>
            </a:r>
          </a:p>
          <a:p>
            <a:pPr algn="ctr"/>
            <a:r>
              <a:rPr lang="en-US" sz="2000" dirty="0"/>
              <a:t>pomegranate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11B284-76C9-D74D-91E6-0C0C3AB6CC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2000" y="4372490"/>
            <a:ext cx="1486301" cy="1431436"/>
          </a:xfrm>
          <a:prstGeom prst="rect">
            <a:avLst/>
          </a:prstGeom>
        </p:spPr>
      </p:pic>
      <p:pic>
        <p:nvPicPr>
          <p:cNvPr id="1026" name="Picture 2" descr="Olive Oil, Olives, Bread, Olive Branch">
            <a:extLst>
              <a:ext uri="{FF2B5EF4-FFF2-40B4-BE49-F238E27FC236}">
                <a16:creationId xmlns:a16="http://schemas.microsoft.com/office/drawing/2014/main" id="{43468162-6CDA-144D-A96B-EC9052E1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048" y="1466536"/>
            <a:ext cx="2927011" cy="19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hl, Savoy, Vegetables, Green, Healthy">
            <a:extLst>
              <a:ext uri="{FF2B5EF4-FFF2-40B4-BE49-F238E27FC236}">
                <a16:creationId xmlns:a16="http://schemas.microsoft.com/office/drawing/2014/main" id="{298830CE-C92D-E647-8380-1C39E26A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665" y="1740023"/>
            <a:ext cx="2673588" cy="25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21432B-5D8B-F440-938E-534D6E38844B}"/>
              </a:ext>
            </a:extLst>
          </p:cNvPr>
          <p:cNvSpPr/>
          <p:nvPr/>
        </p:nvSpPr>
        <p:spPr>
          <a:xfrm>
            <a:off x="5111091" y="5663280"/>
            <a:ext cx="125867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cicer</a:t>
            </a:r>
            <a:endParaRPr lang="en-US" sz="3200" dirty="0"/>
          </a:p>
          <a:p>
            <a:pPr algn="ctr"/>
            <a:r>
              <a:rPr lang="en-US" sz="2000" dirty="0"/>
              <a:t>chick peas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DF558D7-4716-F846-B5AF-85D7A9ED1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336" y="4010050"/>
            <a:ext cx="2297960" cy="15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Roman foods: </a:t>
            </a:r>
            <a:r>
              <a:rPr lang="en-US" dirty="0" err="1"/>
              <a:t>flavourings</a:t>
            </a:r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81A33-E533-2940-8C6C-48A6E93B2758}"/>
              </a:ext>
            </a:extLst>
          </p:cNvPr>
          <p:cNvSpPr txBox="1"/>
          <p:nvPr/>
        </p:nvSpPr>
        <p:spPr>
          <a:xfrm>
            <a:off x="9853833" y="2824568"/>
            <a:ext cx="13644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/>
              <a:t>herbae</a:t>
            </a:r>
            <a:endParaRPr lang="en-US" sz="3200" dirty="0"/>
          </a:p>
          <a:p>
            <a:pPr algn="ctr"/>
            <a:r>
              <a:rPr lang="en-US" sz="2000" dirty="0"/>
              <a:t>herbs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68F7F-912F-A244-B40A-2A3D5400B065}"/>
              </a:ext>
            </a:extLst>
          </p:cNvPr>
          <p:cNvSpPr/>
          <p:nvPr/>
        </p:nvSpPr>
        <p:spPr>
          <a:xfrm>
            <a:off x="558351" y="4115446"/>
            <a:ext cx="8306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mel</a:t>
            </a:r>
            <a:endParaRPr lang="en-US" sz="3200" dirty="0"/>
          </a:p>
          <a:p>
            <a:r>
              <a:rPr lang="en-US" sz="2000" dirty="0"/>
              <a:t>honey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2781E9-623A-6641-9768-580E9A6CA4E9}"/>
              </a:ext>
            </a:extLst>
          </p:cNvPr>
          <p:cNvSpPr/>
          <p:nvPr/>
        </p:nvSpPr>
        <p:spPr>
          <a:xfrm>
            <a:off x="2111254" y="5600323"/>
            <a:ext cx="25208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caroenum</a:t>
            </a:r>
            <a:endParaRPr lang="en-US" sz="3200" dirty="0"/>
          </a:p>
          <a:p>
            <a:pPr algn="ctr"/>
            <a:r>
              <a:rPr lang="en-US" sz="2000" dirty="0"/>
              <a:t>condensed grape juice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F4E29-6AA1-7947-8E61-4A79EF0A101D}"/>
              </a:ext>
            </a:extLst>
          </p:cNvPr>
          <p:cNvSpPr txBox="1"/>
          <p:nvPr/>
        </p:nvSpPr>
        <p:spPr>
          <a:xfrm>
            <a:off x="3805438" y="3807670"/>
            <a:ext cx="6928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sal</a:t>
            </a:r>
            <a:endParaRPr lang="en-US" sz="3600" dirty="0"/>
          </a:p>
          <a:p>
            <a:pPr algn="ctr"/>
            <a:r>
              <a:rPr lang="en-US" sz="2000" dirty="0"/>
              <a:t>salt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5AD64F-5C11-8A45-9C36-C6F07D222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45" y="973445"/>
            <a:ext cx="1874789" cy="3099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CBABA-865F-074D-B55F-F64E92D13C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071" y="1525872"/>
            <a:ext cx="2255111" cy="2034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A050E-5238-2E4E-B604-0EE225CB5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140" y="1291884"/>
            <a:ext cx="2242152" cy="1494768"/>
          </a:xfrm>
          <a:prstGeom prst="rect">
            <a:avLst/>
          </a:prstGeom>
        </p:spPr>
      </p:pic>
      <p:pic>
        <p:nvPicPr>
          <p:cNvPr id="5122" name="Picture 2" descr="Salt, Nature, Eat, Food, Spice, Salt">
            <a:extLst>
              <a:ext uri="{FF2B5EF4-FFF2-40B4-BE49-F238E27FC236}">
                <a16:creationId xmlns:a16="http://schemas.microsoft.com/office/drawing/2014/main" id="{BC5C9196-B8DC-F64C-A5A7-88FC6DBF6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396" y="1931474"/>
            <a:ext cx="2921000" cy="19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97E3E-2FA2-CE45-93E0-065F474913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225" y="4138459"/>
            <a:ext cx="1820118" cy="24504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72E00-9220-0440-844F-291A08508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134" y="4327056"/>
            <a:ext cx="2997515" cy="19685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31592D-A2F6-F748-9200-95D310BE7773}"/>
              </a:ext>
            </a:extLst>
          </p:cNvPr>
          <p:cNvSpPr/>
          <p:nvPr/>
        </p:nvSpPr>
        <p:spPr>
          <a:xfrm>
            <a:off x="7104364" y="5123269"/>
            <a:ext cx="23724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/>
              <a:t>liquamen</a:t>
            </a:r>
            <a:endParaRPr lang="en-US" sz="3600" dirty="0"/>
          </a:p>
          <a:p>
            <a:pPr algn="ctr"/>
            <a:r>
              <a:rPr lang="en-US" sz="2000" dirty="0"/>
              <a:t>fermented fish sauce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F2DDC6-BDBA-5A48-B11F-3D1CBFC82C9B}"/>
              </a:ext>
            </a:extLst>
          </p:cNvPr>
          <p:cNvSpPr txBox="1"/>
          <p:nvPr/>
        </p:nvSpPr>
        <p:spPr>
          <a:xfrm>
            <a:off x="3085914" y="4650423"/>
            <a:ext cx="132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salary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89980B-B82F-D840-B85D-2C4095D4DCBA}"/>
              </a:ext>
            </a:extLst>
          </p:cNvPr>
          <p:cNvSpPr txBox="1"/>
          <p:nvPr/>
        </p:nvSpPr>
        <p:spPr>
          <a:xfrm>
            <a:off x="8833361" y="3751001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omic Sans MS" panose="030F0902030302020204" pitchFamily="66" charset="0"/>
              </a:rPr>
              <a:t>herbivore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A9D5DA-6672-9445-9E13-E27AE355EA1C}"/>
              </a:ext>
            </a:extLst>
          </p:cNvPr>
          <p:cNvSpPr txBox="1"/>
          <p:nvPr/>
        </p:nvSpPr>
        <p:spPr>
          <a:xfrm>
            <a:off x="200166" y="4905868"/>
            <a:ext cx="224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Comic Sans MS" panose="030F0902030302020204" pitchFamily="66" charset="0"/>
              </a:rPr>
              <a:t>marmelade</a:t>
            </a:r>
            <a:endParaRPr lang="en-US" sz="3200" dirty="0">
              <a:solidFill>
                <a:schemeClr val="accent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406068"/>
            <a:ext cx="8857397" cy="890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Some Roman recipes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5.03a Roman food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81A33-E533-2940-8C6C-48A6E93B2758}"/>
              </a:ext>
            </a:extLst>
          </p:cNvPr>
          <p:cNvSpPr txBox="1"/>
          <p:nvPr/>
        </p:nvSpPr>
        <p:spPr>
          <a:xfrm>
            <a:off x="2719362" y="1112049"/>
            <a:ext cx="677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all come from a cookery book written by a Roman called </a:t>
            </a:r>
            <a:r>
              <a:rPr lang="en-US" dirty="0" err="1"/>
              <a:t>Apicius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0885D-EA26-8A4E-BA5E-E7D0D3F50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98" y="2216259"/>
            <a:ext cx="3701891" cy="2674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D212F-DE35-BE4F-B6B6-7283BAF7A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10" y="2216259"/>
            <a:ext cx="3074618" cy="267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A5BC74-86A7-F04E-AE00-68DD02D82C50}"/>
              </a:ext>
            </a:extLst>
          </p:cNvPr>
          <p:cNvSpPr txBox="1"/>
          <p:nvPr/>
        </p:nvSpPr>
        <p:spPr>
          <a:xfrm>
            <a:off x="1140900" y="5028323"/>
            <a:ext cx="254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/>
              <a:t>Hypotrimma</a:t>
            </a:r>
            <a:endParaRPr lang="en-US" sz="3600" dirty="0"/>
          </a:p>
          <a:p>
            <a:pPr algn="ctr"/>
            <a:r>
              <a:rPr lang="en-US" sz="2000" dirty="0"/>
              <a:t>(cheese and herb dip)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BA8C1-311E-BA4B-A75C-E878A95FAFEE}"/>
              </a:ext>
            </a:extLst>
          </p:cNvPr>
          <p:cNvSpPr txBox="1"/>
          <p:nvPr/>
        </p:nvSpPr>
        <p:spPr>
          <a:xfrm>
            <a:off x="4263989" y="5039083"/>
            <a:ext cx="323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Melon in a mint dressing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664B92-103B-724C-B6BB-71D8DF2D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015" y="564908"/>
            <a:ext cx="1384373" cy="1415553"/>
          </a:xfrm>
          <a:prstGeom prst="rect">
            <a:avLst/>
          </a:prstGeom>
        </p:spPr>
      </p:pic>
      <p:pic>
        <p:nvPicPr>
          <p:cNvPr id="12" name="Picture 11" descr="A picture containing person, indoor, food, stove&#10;&#10;Description automatically generated">
            <a:extLst>
              <a:ext uri="{FF2B5EF4-FFF2-40B4-BE49-F238E27FC236}">
                <a16:creationId xmlns:a16="http://schemas.microsoft.com/office/drawing/2014/main" id="{AD83F617-530B-E546-95BA-8066A47050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049" y="2216259"/>
            <a:ext cx="3565932" cy="26744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5790A7-9048-7B4F-9879-298D0E7EBE76}"/>
              </a:ext>
            </a:extLst>
          </p:cNvPr>
          <p:cNvSpPr txBox="1"/>
          <p:nvPr/>
        </p:nvSpPr>
        <p:spPr>
          <a:xfrm>
            <a:off x="7764049" y="5028323"/>
            <a:ext cx="371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Almond &amp; semolina pudding</a:t>
            </a:r>
          </a:p>
        </p:txBody>
      </p:sp>
    </p:spTree>
    <p:extLst>
      <p:ext uri="{BB962C8B-B14F-4D97-AF65-F5344CB8AC3E}">
        <p14:creationId xmlns:p14="http://schemas.microsoft.com/office/powerpoint/2010/main" val="98705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2" y="3480789"/>
            <a:ext cx="704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2 </a:t>
            </a:r>
            <a:r>
              <a:rPr lang="en-US" sz="2400" dirty="0">
                <a:cs typeface="Papyrus"/>
              </a:rPr>
              <a:t>What English shape word comes from the Latin word for ‘egg’?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3" y="4935759"/>
            <a:ext cx="732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3 </a:t>
            </a:r>
            <a:r>
              <a:rPr lang="en-US" sz="2400" dirty="0">
                <a:cs typeface="Papyrus"/>
              </a:rPr>
              <a:t>What is </a:t>
            </a:r>
            <a:r>
              <a:rPr lang="en-US" sz="2400" dirty="0" err="1">
                <a:cs typeface="Papyrus"/>
              </a:rPr>
              <a:t>liquamen</a:t>
            </a:r>
            <a:r>
              <a:rPr lang="en-US" sz="2400" dirty="0">
                <a:cs typeface="Papyrus"/>
              </a:rPr>
              <a:t>?</a:t>
            </a:r>
            <a:endParaRPr lang="en-US" sz="2400" dirty="0">
              <a:latin typeface="+mj-lt"/>
              <a:cs typeface="Papyru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2" y="1873646"/>
            <a:ext cx="741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Name an ingredient that Romans didn’t have.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234D39A-5568-424F-A298-609800F2291E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MCR: Roman food</a:t>
            </a:r>
          </a:p>
        </p:txBody>
      </p:sp>
      <p:pic>
        <p:nvPicPr>
          <p:cNvPr id="4" name="Picture 3" descr="A person in a garment holding a sword&#10;&#10;Description automatically generated with low confidence">
            <a:extLst>
              <a:ext uri="{FF2B5EF4-FFF2-40B4-BE49-F238E27FC236}">
                <a16:creationId xmlns:a16="http://schemas.microsoft.com/office/drawing/2014/main" id="{E7453563-D25C-3642-BA86-658E05F9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43" y="899999"/>
            <a:ext cx="3602520" cy="562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10725</TotalTime>
  <Words>230</Words>
  <Application>Microsoft Macintosh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ACADEMY ENGRAVED LET PLAIN:1.0</vt:lpstr>
      <vt:lpstr>Arial</vt:lpstr>
      <vt:lpstr>Calibri</vt:lpstr>
      <vt:lpstr>Calibri Light</vt:lpstr>
      <vt:lpstr>Comic Sans MS</vt:lpstr>
      <vt:lpstr>Corbel</vt:lpstr>
      <vt:lpstr>Zapf Dingbats</vt:lpstr>
      <vt:lpstr>Office Theme</vt:lpstr>
      <vt:lpstr>PowerPoint Presentation</vt:lpstr>
      <vt:lpstr>What ingredients did the Romans have?</vt:lpstr>
      <vt:lpstr>panis bread</vt:lpstr>
      <vt:lpstr>Roman foods: Dairy</vt:lpstr>
      <vt:lpstr>Roman foods: Meat &amp; fish</vt:lpstr>
      <vt:lpstr>Roman foods: fruit &amp; vegetables</vt:lpstr>
      <vt:lpstr>Roman foods: flavourings</vt:lpstr>
      <vt:lpstr>Some Roman recipes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406</cp:revision>
  <dcterms:created xsi:type="dcterms:W3CDTF">2020-08-26T13:00:26Z</dcterms:created>
  <dcterms:modified xsi:type="dcterms:W3CDTF">2022-09-22T14:18:29Z</dcterms:modified>
</cp:coreProperties>
</file>