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301" r:id="rId2"/>
    <p:sldId id="285" r:id="rId3"/>
    <p:sldId id="286" r:id="rId4"/>
    <p:sldId id="299" r:id="rId5"/>
    <p:sldId id="296" r:id="rId6"/>
    <p:sldId id="300" r:id="rId7"/>
    <p:sldId id="30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7E79"/>
    <a:srgbClr val="8EA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03"/>
  </p:normalViewPr>
  <p:slideViewPr>
    <p:cSldViewPr snapToGrid="0" snapToObjects="1">
      <p:cViewPr varScale="1">
        <p:scale>
          <a:sx n="93" d="100"/>
          <a:sy n="93" d="100"/>
        </p:scale>
        <p:origin x="21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D4568-411D-114A-824D-5D0A02C4BE41}" type="datetimeFigureOut">
              <a:rPr lang="en-US" smtClean="0"/>
              <a:t>9/22/22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AFBC0-18EA-B445-8165-007CF41F7140}" type="slidenum">
              <a:rPr lang="en-US" smtClean="0"/>
              <a:t>‹#›</a:t>
            </a:fld>
            <a:endParaRPr lang="en-US"/>
          </a:p>
        </p:txBody>
      </p:sp>
    </p:spTree>
    <p:extLst>
      <p:ext uri="{BB962C8B-B14F-4D97-AF65-F5344CB8AC3E}">
        <p14:creationId xmlns:p14="http://schemas.microsoft.com/office/powerpoint/2010/main" val="50404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p:sp>
      <p:sp>
        <p:nvSpPr>
          <p:cNvPr id="460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
        <p:nvSpPr>
          <p:cNvPr id="46083"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tx1"/>
                </a:solidFill>
                <a:latin typeface="Arial" charset="0"/>
                <a:ea typeface="ＭＳ Ｐゴシック" charset="0"/>
                <a:cs typeface="ＭＳ Ｐゴシック" charset="0"/>
              </a:defRPr>
            </a:lvl1pPr>
            <a:lvl2pPr eaLnBrk="0">
              <a:tabLst>
                <a:tab pos="723900" algn="l"/>
                <a:tab pos="1447800" algn="l"/>
                <a:tab pos="2171700" algn="l"/>
                <a:tab pos="2895600" algn="l"/>
              </a:tabLst>
              <a:defRPr sz="2400">
                <a:solidFill>
                  <a:schemeClr val="tx1"/>
                </a:solidFill>
                <a:latin typeface="Arial" charset="0"/>
                <a:ea typeface="ＭＳ Ｐゴシック" charset="0"/>
              </a:defRPr>
            </a:lvl2pPr>
            <a:lvl3pPr eaLnBrk="0">
              <a:tabLst>
                <a:tab pos="723900" algn="l"/>
                <a:tab pos="1447800" algn="l"/>
                <a:tab pos="2171700" algn="l"/>
                <a:tab pos="2895600" algn="l"/>
              </a:tabLst>
              <a:defRPr sz="2400">
                <a:solidFill>
                  <a:schemeClr val="tx1"/>
                </a:solidFill>
                <a:latin typeface="Arial" charset="0"/>
                <a:ea typeface="ＭＳ Ｐゴシック" charset="0"/>
              </a:defRPr>
            </a:lvl3pPr>
            <a:lvl4pPr eaLnBrk="0">
              <a:tabLst>
                <a:tab pos="723900" algn="l"/>
                <a:tab pos="1447800" algn="l"/>
                <a:tab pos="2171700" algn="l"/>
                <a:tab pos="2895600" algn="l"/>
              </a:tabLst>
              <a:defRPr sz="2400">
                <a:solidFill>
                  <a:schemeClr val="tx1"/>
                </a:solidFill>
                <a:latin typeface="Arial" charset="0"/>
                <a:ea typeface="ＭＳ Ｐゴシック" charset="0"/>
              </a:defRPr>
            </a:lvl4pPr>
            <a:lvl5pPr eaLnBrk="0">
              <a:tabLst>
                <a:tab pos="723900" algn="l"/>
                <a:tab pos="1447800" algn="l"/>
                <a:tab pos="2171700" algn="l"/>
                <a:tab pos="2895600" algn="l"/>
              </a:tabLst>
              <a:defRPr sz="2400">
                <a:solidFill>
                  <a:schemeClr val="tx1"/>
                </a:solidFill>
                <a:latin typeface="Arial" charset="0"/>
                <a:ea typeface="ＭＳ Ｐゴシック"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tx1"/>
                </a:solidFill>
                <a:latin typeface="Arial" charset="0"/>
                <a:ea typeface="ＭＳ Ｐゴシック"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tx1"/>
                </a:solidFill>
                <a:latin typeface="Arial" charset="0"/>
                <a:ea typeface="ＭＳ Ｐゴシック"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tx1"/>
                </a:solidFill>
                <a:latin typeface="Arial" charset="0"/>
                <a:ea typeface="ＭＳ Ｐゴシック"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tx1"/>
                </a:solidFill>
                <a:latin typeface="Arial" charset="0"/>
                <a:ea typeface="ＭＳ Ｐゴシック" charset="0"/>
              </a:defRPr>
            </a:lvl9pPr>
          </a:lstStyle>
          <a:p>
            <a:pPr eaLnBrk="1"/>
            <a:fld id="{385BB7A8-0DF3-8C46-B897-D9E6509744A1}" type="slidenum">
              <a:rPr lang="en-US" sz="1400">
                <a:solidFill>
                  <a:srgbClr val="000000"/>
                </a:solidFill>
                <a:latin typeface="Times New Roman" charset="0"/>
                <a:cs typeface="Lucida Sans Unicode" charset="0"/>
              </a:rPr>
              <a:pPr eaLnBrk="1"/>
              <a:t>2</a:t>
            </a:fld>
            <a:endParaRPr lang="en-US" sz="1400">
              <a:solidFill>
                <a:srgbClr val="000000"/>
              </a:solidFill>
              <a:latin typeface="Times New Roman" charset="0"/>
              <a:cs typeface="Lucida Sans Unicode" charset="0"/>
            </a:endParaRPr>
          </a:p>
        </p:txBody>
      </p:sp>
    </p:spTree>
    <p:extLst>
      <p:ext uri="{BB962C8B-B14F-4D97-AF65-F5344CB8AC3E}">
        <p14:creationId xmlns:p14="http://schemas.microsoft.com/office/powerpoint/2010/main" val="264327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912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0576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67946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0962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429131-0636-4047-8DF3-24E530D7B4AA}"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25396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429131-0636-4047-8DF3-24E530D7B4AA}" type="datetimeFigureOut">
              <a:rPr lang="en-US" smtClean="0"/>
              <a:t>9/22/22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13605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9429131-0636-4047-8DF3-24E530D7B4AA}" type="datetimeFigureOut">
              <a:rPr lang="en-US" smtClean="0"/>
              <a:t>9/22/22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6050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9429131-0636-4047-8DF3-24E530D7B4AA}" type="datetimeFigureOut">
              <a:rPr lang="en-US" smtClean="0"/>
              <a:t>9/22/22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39816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29131-0636-4047-8DF3-24E530D7B4AA}" type="datetimeFigureOut">
              <a:rPr lang="en-US" smtClean="0"/>
              <a:t>9/22/22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6620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9/22/22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77962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9/22/22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55363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29131-0636-4047-8DF3-24E530D7B4AA}" type="datetimeFigureOut">
              <a:rPr lang="en-US" smtClean="0"/>
              <a:t>9/22/22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1E2B453C-DE0B-7749-80E2-555B75D22710}"/>
              </a:ext>
            </a:extLst>
          </p:cNvPr>
          <p:cNvSpPr txBox="1"/>
          <p:nvPr userDrawn="1"/>
        </p:nvSpPr>
        <p:spPr>
          <a:xfrm>
            <a:off x="11043929" y="6611779"/>
            <a:ext cx="1148071" cy="246221"/>
          </a:xfrm>
          <a:prstGeom prst="rect">
            <a:avLst/>
          </a:prstGeom>
          <a:noFill/>
        </p:spPr>
        <p:txBody>
          <a:bodyPr wrap="none" rtlCol="0">
            <a:spAutoFit/>
          </a:bodyPr>
          <a:lstStyle/>
          <a:p>
            <a:r>
              <a:rPr lang="en-US" sz="1000" dirty="0">
                <a:solidFill>
                  <a:schemeClr val="bg1">
                    <a:lumMod val="65000"/>
                  </a:schemeClr>
                </a:solidFill>
              </a:rPr>
              <a:t>© C Andrew  2022</a:t>
            </a:r>
          </a:p>
        </p:txBody>
      </p:sp>
    </p:spTree>
    <p:extLst>
      <p:ext uri="{BB962C8B-B14F-4D97-AF65-F5344CB8AC3E}">
        <p14:creationId xmlns:p14="http://schemas.microsoft.com/office/powerpoint/2010/main" val="3998230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B9A101-EA60-2A46-A1EF-2603950981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93486" y="718953"/>
            <a:ext cx="3702293" cy="5510381"/>
          </a:xfrm>
          <a:prstGeom prst="rect">
            <a:avLst/>
          </a:prstGeom>
        </p:spPr>
      </p:pic>
      <p:sp>
        <p:nvSpPr>
          <p:cNvPr id="3" name="Subtitle 2">
            <a:extLst>
              <a:ext uri="{FF2B5EF4-FFF2-40B4-BE49-F238E27FC236}">
                <a16:creationId xmlns:a16="http://schemas.microsoft.com/office/drawing/2014/main" id="{5388BAB9-B8A2-D04A-B70B-7EF12C5DC02D}"/>
              </a:ext>
            </a:extLst>
          </p:cNvPr>
          <p:cNvSpPr>
            <a:spLocks noGrp="1"/>
          </p:cNvSpPr>
          <p:nvPr>
            <p:ph type="subTitle" idx="1"/>
          </p:nvPr>
        </p:nvSpPr>
        <p:spPr>
          <a:xfrm>
            <a:off x="4238724" y="3398916"/>
            <a:ext cx="6157792" cy="571232"/>
          </a:xfrm>
        </p:spPr>
        <p:txBody>
          <a:bodyPr>
            <a:noAutofit/>
          </a:bodyPr>
          <a:lstStyle/>
          <a:p>
            <a:pPr algn="l"/>
            <a:r>
              <a:rPr lang="en-US" sz="4800" dirty="0">
                <a:latin typeface="Corbel" panose="020B0503020204020204" pitchFamily="34" charset="0"/>
              </a:rPr>
              <a:t>The Roman Army</a:t>
            </a:r>
          </a:p>
        </p:txBody>
      </p:sp>
      <p:sp>
        <p:nvSpPr>
          <p:cNvPr id="4" name="TextBox 3">
            <a:extLst>
              <a:ext uri="{FF2B5EF4-FFF2-40B4-BE49-F238E27FC236}">
                <a16:creationId xmlns:a16="http://schemas.microsoft.com/office/drawing/2014/main" id="{C2F0F2F3-37A5-2449-AF73-A08FD2615D55}"/>
              </a:ext>
            </a:extLst>
          </p:cNvPr>
          <p:cNvSpPr txBox="1"/>
          <p:nvPr/>
        </p:nvSpPr>
        <p:spPr>
          <a:xfrm>
            <a:off x="4124999" y="5557238"/>
            <a:ext cx="7346565" cy="1200329"/>
          </a:xfrm>
          <a:prstGeom prst="rect">
            <a:avLst/>
          </a:prstGeom>
          <a:noFill/>
        </p:spPr>
        <p:txBody>
          <a:bodyPr wrap="square" rtlCol="0">
            <a:spAutoFit/>
          </a:bodyPr>
          <a:lstStyle/>
          <a:p>
            <a:r>
              <a:rPr lang="en-US" sz="2400" dirty="0">
                <a:solidFill>
                  <a:srgbClr val="C00000"/>
                </a:solidFill>
              </a:rPr>
              <a:t>LO: To discover what made the Roman army so effective 	and to make a mini onager</a:t>
            </a:r>
          </a:p>
          <a:p>
            <a:pPr algn="ctr"/>
            <a:endParaRPr lang="en-US" sz="2400" dirty="0">
              <a:solidFill>
                <a:srgbClr val="C00000"/>
              </a:solidFill>
            </a:endParaRPr>
          </a:p>
        </p:txBody>
      </p:sp>
      <p:sp>
        <p:nvSpPr>
          <p:cNvPr id="7" name="Rounded Rectangle 6">
            <a:extLst>
              <a:ext uri="{FF2B5EF4-FFF2-40B4-BE49-F238E27FC236}">
                <a16:creationId xmlns:a16="http://schemas.microsoft.com/office/drawing/2014/main" id="{F0B86514-9380-3048-9107-A1AE5527F17F}"/>
              </a:ext>
            </a:extLst>
          </p:cNvPr>
          <p:cNvSpPr/>
          <p:nvPr/>
        </p:nvSpPr>
        <p:spPr>
          <a:xfrm>
            <a:off x="204716" y="163776"/>
            <a:ext cx="11791667" cy="6405403"/>
          </a:xfrm>
          <a:prstGeom prst="roundRect">
            <a:avLst>
              <a:gd name="adj" fmla="val 2540"/>
            </a:avLst>
          </a:prstGeom>
          <a:noFill/>
          <a:ln w="38100">
            <a:solidFill>
              <a:schemeClr val="bg1">
                <a:lumMod val="50000"/>
              </a:schemeClr>
            </a:solidFill>
            <a:extLst>
              <a:ext uri="{C807C97D-BFC1-408E-A445-0C87EB9F89A2}">
                <ask:lineSketchStyleProps xmlns:ask="http://schemas.microsoft.com/office/drawing/2018/sketchyshapes" sd="1219033472">
                  <a:custGeom>
                    <a:avLst/>
                    <a:gdLst>
                      <a:gd name="connsiteX0" fmla="*/ 0 w 12192000"/>
                      <a:gd name="connsiteY0" fmla="*/ 1143023 h 6858000"/>
                      <a:gd name="connsiteX1" fmla="*/ 1143023 w 12192000"/>
                      <a:gd name="connsiteY1" fmla="*/ 0 h 6858000"/>
                      <a:gd name="connsiteX2" fmla="*/ 1923845 w 12192000"/>
                      <a:gd name="connsiteY2" fmla="*/ 0 h 6858000"/>
                      <a:gd name="connsiteX3" fmla="*/ 2407489 w 12192000"/>
                      <a:gd name="connsiteY3" fmla="*/ 0 h 6858000"/>
                      <a:gd name="connsiteX4" fmla="*/ 2792073 w 12192000"/>
                      <a:gd name="connsiteY4" fmla="*/ 0 h 6858000"/>
                      <a:gd name="connsiteX5" fmla="*/ 3473836 w 12192000"/>
                      <a:gd name="connsiteY5" fmla="*/ 0 h 6858000"/>
                      <a:gd name="connsiteX6" fmla="*/ 3957479 w 12192000"/>
                      <a:gd name="connsiteY6" fmla="*/ 0 h 6858000"/>
                      <a:gd name="connsiteX7" fmla="*/ 4738302 w 12192000"/>
                      <a:gd name="connsiteY7" fmla="*/ 0 h 6858000"/>
                      <a:gd name="connsiteX8" fmla="*/ 5122886 w 12192000"/>
                      <a:gd name="connsiteY8" fmla="*/ 0 h 6858000"/>
                      <a:gd name="connsiteX9" fmla="*/ 5903708 w 12192000"/>
                      <a:gd name="connsiteY9" fmla="*/ 0 h 6858000"/>
                      <a:gd name="connsiteX10" fmla="*/ 6189233 w 12192000"/>
                      <a:gd name="connsiteY10" fmla="*/ 0 h 6858000"/>
                      <a:gd name="connsiteX11" fmla="*/ 6771936 w 12192000"/>
                      <a:gd name="connsiteY11" fmla="*/ 0 h 6858000"/>
                      <a:gd name="connsiteX12" fmla="*/ 7354639 w 12192000"/>
                      <a:gd name="connsiteY12" fmla="*/ 0 h 6858000"/>
                      <a:gd name="connsiteX13" fmla="*/ 7838282 w 12192000"/>
                      <a:gd name="connsiteY13" fmla="*/ 0 h 6858000"/>
                      <a:gd name="connsiteX14" fmla="*/ 8619105 w 12192000"/>
                      <a:gd name="connsiteY14" fmla="*/ 0 h 6858000"/>
                      <a:gd name="connsiteX15" fmla="*/ 9399927 w 12192000"/>
                      <a:gd name="connsiteY15" fmla="*/ 0 h 6858000"/>
                      <a:gd name="connsiteX16" fmla="*/ 9784511 w 12192000"/>
                      <a:gd name="connsiteY16" fmla="*/ 0 h 6858000"/>
                      <a:gd name="connsiteX17" fmla="*/ 10367214 w 12192000"/>
                      <a:gd name="connsiteY17" fmla="*/ 0 h 6858000"/>
                      <a:gd name="connsiteX18" fmla="*/ 11048977 w 12192000"/>
                      <a:gd name="connsiteY18" fmla="*/ 0 h 6858000"/>
                      <a:gd name="connsiteX19" fmla="*/ 12192000 w 12192000"/>
                      <a:gd name="connsiteY19" fmla="*/ 1143023 h 6858000"/>
                      <a:gd name="connsiteX20" fmla="*/ 12192000 w 12192000"/>
                      <a:gd name="connsiteY20" fmla="*/ 1577359 h 6858000"/>
                      <a:gd name="connsiteX21" fmla="*/ 12192000 w 12192000"/>
                      <a:gd name="connsiteY21" fmla="*/ 2240292 h 6858000"/>
                      <a:gd name="connsiteX22" fmla="*/ 12192000 w 12192000"/>
                      <a:gd name="connsiteY22" fmla="*/ 2811786 h 6858000"/>
                      <a:gd name="connsiteX23" fmla="*/ 12192000 w 12192000"/>
                      <a:gd name="connsiteY23" fmla="*/ 3291841 h 6858000"/>
                      <a:gd name="connsiteX24" fmla="*/ 12192000 w 12192000"/>
                      <a:gd name="connsiteY24" fmla="*/ 3863336 h 6858000"/>
                      <a:gd name="connsiteX25" fmla="*/ 12192000 w 12192000"/>
                      <a:gd name="connsiteY25" fmla="*/ 4297671 h 6858000"/>
                      <a:gd name="connsiteX26" fmla="*/ 12192000 w 12192000"/>
                      <a:gd name="connsiteY26" fmla="*/ 4732007 h 6858000"/>
                      <a:gd name="connsiteX27" fmla="*/ 12192000 w 12192000"/>
                      <a:gd name="connsiteY27" fmla="*/ 5714977 h 6858000"/>
                      <a:gd name="connsiteX28" fmla="*/ 11048977 w 12192000"/>
                      <a:gd name="connsiteY28" fmla="*/ 6858000 h 6858000"/>
                      <a:gd name="connsiteX29" fmla="*/ 10763452 w 12192000"/>
                      <a:gd name="connsiteY29" fmla="*/ 6858000 h 6858000"/>
                      <a:gd name="connsiteX30" fmla="*/ 10081690 w 12192000"/>
                      <a:gd name="connsiteY30" fmla="*/ 6858000 h 6858000"/>
                      <a:gd name="connsiteX31" fmla="*/ 9796165 w 12192000"/>
                      <a:gd name="connsiteY31" fmla="*/ 6858000 h 6858000"/>
                      <a:gd name="connsiteX32" fmla="*/ 9114402 w 12192000"/>
                      <a:gd name="connsiteY32" fmla="*/ 6858000 h 6858000"/>
                      <a:gd name="connsiteX33" fmla="*/ 8729818 w 12192000"/>
                      <a:gd name="connsiteY33" fmla="*/ 6858000 h 6858000"/>
                      <a:gd name="connsiteX34" fmla="*/ 8444294 w 12192000"/>
                      <a:gd name="connsiteY34" fmla="*/ 6858000 h 6858000"/>
                      <a:gd name="connsiteX35" fmla="*/ 8059710 w 12192000"/>
                      <a:gd name="connsiteY35" fmla="*/ 6858000 h 6858000"/>
                      <a:gd name="connsiteX36" fmla="*/ 7377947 w 12192000"/>
                      <a:gd name="connsiteY36" fmla="*/ 6858000 h 6858000"/>
                      <a:gd name="connsiteX37" fmla="*/ 6993363 w 12192000"/>
                      <a:gd name="connsiteY37" fmla="*/ 6858000 h 6858000"/>
                      <a:gd name="connsiteX38" fmla="*/ 6707838 w 12192000"/>
                      <a:gd name="connsiteY38" fmla="*/ 6858000 h 6858000"/>
                      <a:gd name="connsiteX39" fmla="*/ 6323254 w 12192000"/>
                      <a:gd name="connsiteY39" fmla="*/ 6858000 h 6858000"/>
                      <a:gd name="connsiteX40" fmla="*/ 5839611 w 12192000"/>
                      <a:gd name="connsiteY40" fmla="*/ 6858000 h 6858000"/>
                      <a:gd name="connsiteX41" fmla="*/ 5256907 w 12192000"/>
                      <a:gd name="connsiteY41" fmla="*/ 6858000 h 6858000"/>
                      <a:gd name="connsiteX42" fmla="*/ 4872323 w 12192000"/>
                      <a:gd name="connsiteY42" fmla="*/ 6858000 h 6858000"/>
                      <a:gd name="connsiteX43" fmla="*/ 4091501 w 12192000"/>
                      <a:gd name="connsiteY43" fmla="*/ 6858000 h 6858000"/>
                      <a:gd name="connsiteX44" fmla="*/ 3508798 w 12192000"/>
                      <a:gd name="connsiteY44" fmla="*/ 6858000 h 6858000"/>
                      <a:gd name="connsiteX45" fmla="*/ 2727976 w 12192000"/>
                      <a:gd name="connsiteY45" fmla="*/ 6858000 h 6858000"/>
                      <a:gd name="connsiteX46" fmla="*/ 2046213 w 12192000"/>
                      <a:gd name="connsiteY46" fmla="*/ 6858000 h 6858000"/>
                      <a:gd name="connsiteX47" fmla="*/ 1143023 w 12192000"/>
                      <a:gd name="connsiteY47" fmla="*/ 6858000 h 6858000"/>
                      <a:gd name="connsiteX48" fmla="*/ 0 w 12192000"/>
                      <a:gd name="connsiteY48" fmla="*/ 5714977 h 6858000"/>
                      <a:gd name="connsiteX49" fmla="*/ 0 w 12192000"/>
                      <a:gd name="connsiteY49" fmla="*/ 5189202 h 6858000"/>
                      <a:gd name="connsiteX50" fmla="*/ 0 w 12192000"/>
                      <a:gd name="connsiteY50" fmla="*/ 4754867 h 6858000"/>
                      <a:gd name="connsiteX51" fmla="*/ 0 w 12192000"/>
                      <a:gd name="connsiteY51" fmla="*/ 4091933 h 6858000"/>
                      <a:gd name="connsiteX52" fmla="*/ 0 w 12192000"/>
                      <a:gd name="connsiteY52" fmla="*/ 3520439 h 6858000"/>
                      <a:gd name="connsiteX53" fmla="*/ 0 w 12192000"/>
                      <a:gd name="connsiteY53" fmla="*/ 2857506 h 6858000"/>
                      <a:gd name="connsiteX54" fmla="*/ 0 w 12192000"/>
                      <a:gd name="connsiteY54" fmla="*/ 2331731 h 6858000"/>
                      <a:gd name="connsiteX55" fmla="*/ 0 w 12192000"/>
                      <a:gd name="connsiteY55" fmla="*/ 1851676 h 6858000"/>
                      <a:gd name="connsiteX56" fmla="*/ 0 w 12192000"/>
                      <a:gd name="connsiteY56"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1143023"/>
                        </a:moveTo>
                        <a:cubicBezTo>
                          <a:pt x="-28290" y="494299"/>
                          <a:pt x="394354" y="44060"/>
                          <a:pt x="1143023" y="0"/>
                        </a:cubicBezTo>
                        <a:cubicBezTo>
                          <a:pt x="1450775" y="-69397"/>
                          <a:pt x="1757005" y="74170"/>
                          <a:pt x="1923845" y="0"/>
                        </a:cubicBezTo>
                        <a:cubicBezTo>
                          <a:pt x="2090685" y="-74170"/>
                          <a:pt x="2211996" y="42603"/>
                          <a:pt x="2407489" y="0"/>
                        </a:cubicBezTo>
                        <a:cubicBezTo>
                          <a:pt x="2602982" y="-42603"/>
                          <a:pt x="2674984" y="35029"/>
                          <a:pt x="2792073" y="0"/>
                        </a:cubicBezTo>
                        <a:cubicBezTo>
                          <a:pt x="2909162" y="-35029"/>
                          <a:pt x="3256033" y="18317"/>
                          <a:pt x="3473836" y="0"/>
                        </a:cubicBezTo>
                        <a:cubicBezTo>
                          <a:pt x="3691639" y="-18317"/>
                          <a:pt x="3856322" y="12725"/>
                          <a:pt x="3957479" y="0"/>
                        </a:cubicBezTo>
                        <a:cubicBezTo>
                          <a:pt x="4058636" y="-12725"/>
                          <a:pt x="4359881" y="62969"/>
                          <a:pt x="4738302" y="0"/>
                        </a:cubicBezTo>
                        <a:cubicBezTo>
                          <a:pt x="5116723" y="-62969"/>
                          <a:pt x="4942312" y="6342"/>
                          <a:pt x="5122886" y="0"/>
                        </a:cubicBezTo>
                        <a:cubicBezTo>
                          <a:pt x="5303460" y="-6342"/>
                          <a:pt x="5685444" y="58423"/>
                          <a:pt x="5903708" y="0"/>
                        </a:cubicBezTo>
                        <a:cubicBezTo>
                          <a:pt x="6121972" y="-58423"/>
                          <a:pt x="6099896" y="27968"/>
                          <a:pt x="6189233" y="0"/>
                        </a:cubicBezTo>
                        <a:cubicBezTo>
                          <a:pt x="6278570" y="-27968"/>
                          <a:pt x="6564243" y="58772"/>
                          <a:pt x="6771936" y="0"/>
                        </a:cubicBezTo>
                        <a:cubicBezTo>
                          <a:pt x="6979629" y="-58772"/>
                          <a:pt x="7150676" y="9338"/>
                          <a:pt x="7354639" y="0"/>
                        </a:cubicBezTo>
                        <a:cubicBezTo>
                          <a:pt x="7558602" y="-9338"/>
                          <a:pt x="7678022" y="4832"/>
                          <a:pt x="7838282" y="0"/>
                        </a:cubicBezTo>
                        <a:cubicBezTo>
                          <a:pt x="7998542" y="-4832"/>
                          <a:pt x="8395328" y="82788"/>
                          <a:pt x="8619105" y="0"/>
                        </a:cubicBezTo>
                        <a:cubicBezTo>
                          <a:pt x="8842882" y="-82788"/>
                          <a:pt x="9194565" y="70635"/>
                          <a:pt x="9399927" y="0"/>
                        </a:cubicBezTo>
                        <a:cubicBezTo>
                          <a:pt x="9605289" y="-70635"/>
                          <a:pt x="9688499" y="25428"/>
                          <a:pt x="9784511" y="0"/>
                        </a:cubicBezTo>
                        <a:cubicBezTo>
                          <a:pt x="9880523" y="-25428"/>
                          <a:pt x="10112614" y="58178"/>
                          <a:pt x="10367214" y="0"/>
                        </a:cubicBezTo>
                        <a:cubicBezTo>
                          <a:pt x="10621814" y="-58178"/>
                          <a:pt x="10791911" y="7403"/>
                          <a:pt x="11048977" y="0"/>
                        </a:cubicBezTo>
                        <a:cubicBezTo>
                          <a:pt x="11623948" y="-169372"/>
                          <a:pt x="12287596" y="492328"/>
                          <a:pt x="12192000" y="1143023"/>
                        </a:cubicBezTo>
                        <a:cubicBezTo>
                          <a:pt x="12222846" y="1305508"/>
                          <a:pt x="12182117" y="1389599"/>
                          <a:pt x="12192000" y="1577359"/>
                        </a:cubicBezTo>
                        <a:cubicBezTo>
                          <a:pt x="12201883" y="1765119"/>
                          <a:pt x="12146812" y="1975571"/>
                          <a:pt x="12192000" y="2240292"/>
                        </a:cubicBezTo>
                        <a:cubicBezTo>
                          <a:pt x="12237188" y="2505013"/>
                          <a:pt x="12175481" y="2533710"/>
                          <a:pt x="12192000" y="2811786"/>
                        </a:cubicBezTo>
                        <a:cubicBezTo>
                          <a:pt x="12208519" y="3089862"/>
                          <a:pt x="12163763" y="3169705"/>
                          <a:pt x="12192000" y="3291841"/>
                        </a:cubicBezTo>
                        <a:cubicBezTo>
                          <a:pt x="12220237" y="3413977"/>
                          <a:pt x="12167838" y="3719854"/>
                          <a:pt x="12192000" y="3863336"/>
                        </a:cubicBezTo>
                        <a:cubicBezTo>
                          <a:pt x="12216162" y="4006819"/>
                          <a:pt x="12164354" y="4195130"/>
                          <a:pt x="12192000" y="4297671"/>
                        </a:cubicBezTo>
                        <a:cubicBezTo>
                          <a:pt x="12219646" y="4400212"/>
                          <a:pt x="12150947" y="4618553"/>
                          <a:pt x="12192000" y="4732007"/>
                        </a:cubicBezTo>
                        <a:cubicBezTo>
                          <a:pt x="12233053" y="4845461"/>
                          <a:pt x="12109569" y="5480211"/>
                          <a:pt x="12192000" y="5714977"/>
                        </a:cubicBezTo>
                        <a:cubicBezTo>
                          <a:pt x="12368691" y="6408090"/>
                          <a:pt x="11720805" y="6994600"/>
                          <a:pt x="11048977" y="6858000"/>
                        </a:cubicBezTo>
                        <a:cubicBezTo>
                          <a:pt x="10987144" y="6886139"/>
                          <a:pt x="10847403" y="6838849"/>
                          <a:pt x="10763452" y="6858000"/>
                        </a:cubicBezTo>
                        <a:cubicBezTo>
                          <a:pt x="10679502" y="6877151"/>
                          <a:pt x="10343895" y="6854638"/>
                          <a:pt x="10081690" y="6858000"/>
                        </a:cubicBezTo>
                        <a:cubicBezTo>
                          <a:pt x="9819485" y="6861362"/>
                          <a:pt x="9899699" y="6846950"/>
                          <a:pt x="9796165" y="6858000"/>
                        </a:cubicBezTo>
                        <a:cubicBezTo>
                          <a:pt x="9692632" y="6869050"/>
                          <a:pt x="9319991" y="6786315"/>
                          <a:pt x="9114402" y="6858000"/>
                        </a:cubicBezTo>
                        <a:cubicBezTo>
                          <a:pt x="8908813" y="6929685"/>
                          <a:pt x="8858176" y="6848896"/>
                          <a:pt x="8729818" y="6858000"/>
                        </a:cubicBezTo>
                        <a:cubicBezTo>
                          <a:pt x="8601460" y="6867104"/>
                          <a:pt x="8548436" y="6845701"/>
                          <a:pt x="8444294" y="6858000"/>
                        </a:cubicBezTo>
                        <a:cubicBezTo>
                          <a:pt x="8340152" y="6870299"/>
                          <a:pt x="8155317" y="6850854"/>
                          <a:pt x="8059710" y="6858000"/>
                        </a:cubicBezTo>
                        <a:cubicBezTo>
                          <a:pt x="7964103" y="6865146"/>
                          <a:pt x="7521875" y="6839013"/>
                          <a:pt x="7377947" y="6858000"/>
                        </a:cubicBezTo>
                        <a:cubicBezTo>
                          <a:pt x="7234019" y="6876987"/>
                          <a:pt x="7139488" y="6831521"/>
                          <a:pt x="6993363" y="6858000"/>
                        </a:cubicBezTo>
                        <a:cubicBezTo>
                          <a:pt x="6847238" y="6884479"/>
                          <a:pt x="6789347" y="6827892"/>
                          <a:pt x="6707838" y="6858000"/>
                        </a:cubicBezTo>
                        <a:cubicBezTo>
                          <a:pt x="6626329" y="6888108"/>
                          <a:pt x="6422969" y="6850890"/>
                          <a:pt x="6323254" y="6858000"/>
                        </a:cubicBezTo>
                        <a:cubicBezTo>
                          <a:pt x="6223539" y="6865110"/>
                          <a:pt x="6034058" y="6855262"/>
                          <a:pt x="5839611" y="6858000"/>
                        </a:cubicBezTo>
                        <a:cubicBezTo>
                          <a:pt x="5645164" y="6860738"/>
                          <a:pt x="5519718" y="6810024"/>
                          <a:pt x="5256907" y="6858000"/>
                        </a:cubicBezTo>
                        <a:cubicBezTo>
                          <a:pt x="4994096" y="6905976"/>
                          <a:pt x="4977783" y="6822987"/>
                          <a:pt x="4872323" y="6858000"/>
                        </a:cubicBezTo>
                        <a:cubicBezTo>
                          <a:pt x="4766863" y="6893013"/>
                          <a:pt x="4368016" y="6785862"/>
                          <a:pt x="4091501" y="6858000"/>
                        </a:cubicBezTo>
                        <a:cubicBezTo>
                          <a:pt x="3814986" y="6930138"/>
                          <a:pt x="3655208" y="6810227"/>
                          <a:pt x="3508798" y="6858000"/>
                        </a:cubicBezTo>
                        <a:cubicBezTo>
                          <a:pt x="3362388" y="6905773"/>
                          <a:pt x="3019665" y="6847863"/>
                          <a:pt x="2727976" y="6858000"/>
                        </a:cubicBezTo>
                        <a:cubicBezTo>
                          <a:pt x="2436287" y="6868137"/>
                          <a:pt x="2268477" y="6827091"/>
                          <a:pt x="2046213" y="6858000"/>
                        </a:cubicBezTo>
                        <a:cubicBezTo>
                          <a:pt x="1823949" y="6888909"/>
                          <a:pt x="1545751" y="6767822"/>
                          <a:pt x="1143023" y="6858000"/>
                        </a:cubicBezTo>
                        <a:cubicBezTo>
                          <a:pt x="578120" y="6869378"/>
                          <a:pt x="-50709" y="6364804"/>
                          <a:pt x="0" y="5714977"/>
                        </a:cubicBezTo>
                        <a:cubicBezTo>
                          <a:pt x="-16098" y="5514499"/>
                          <a:pt x="44475" y="5402250"/>
                          <a:pt x="0" y="5189202"/>
                        </a:cubicBezTo>
                        <a:cubicBezTo>
                          <a:pt x="-44475" y="4976155"/>
                          <a:pt x="23780" y="4942722"/>
                          <a:pt x="0" y="4754867"/>
                        </a:cubicBezTo>
                        <a:cubicBezTo>
                          <a:pt x="-23780" y="4567013"/>
                          <a:pt x="9335" y="4247380"/>
                          <a:pt x="0" y="4091933"/>
                        </a:cubicBezTo>
                        <a:cubicBezTo>
                          <a:pt x="-9335" y="3936486"/>
                          <a:pt x="41597" y="3738698"/>
                          <a:pt x="0" y="3520439"/>
                        </a:cubicBezTo>
                        <a:cubicBezTo>
                          <a:pt x="-41597" y="3302180"/>
                          <a:pt x="7603" y="3080610"/>
                          <a:pt x="0" y="2857506"/>
                        </a:cubicBezTo>
                        <a:cubicBezTo>
                          <a:pt x="-7603" y="2634402"/>
                          <a:pt x="9871" y="2562736"/>
                          <a:pt x="0" y="2331731"/>
                        </a:cubicBezTo>
                        <a:cubicBezTo>
                          <a:pt x="-9871" y="2100726"/>
                          <a:pt x="38109" y="2076847"/>
                          <a:pt x="0" y="1851676"/>
                        </a:cubicBezTo>
                        <a:cubicBezTo>
                          <a:pt x="-38109" y="1626506"/>
                          <a:pt x="24038" y="1375073"/>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FFAE360-8FB7-C24C-A423-AD94CB8AC9AD}"/>
              </a:ext>
            </a:extLst>
          </p:cNvPr>
          <p:cNvSpPr txBox="1"/>
          <p:nvPr/>
        </p:nvSpPr>
        <p:spPr>
          <a:xfrm>
            <a:off x="4238724" y="858209"/>
            <a:ext cx="4273542" cy="646331"/>
          </a:xfrm>
          <a:prstGeom prst="rect">
            <a:avLst/>
          </a:prstGeom>
          <a:noFill/>
        </p:spPr>
        <p:txBody>
          <a:bodyPr wrap="none" rtlCol="0">
            <a:spAutoFit/>
          </a:bodyPr>
          <a:lstStyle/>
          <a:p>
            <a:r>
              <a:rPr lang="en-US" sz="3600" dirty="0">
                <a:solidFill>
                  <a:schemeClr val="tx1">
                    <a:lumMod val="50000"/>
                    <a:lumOff val="50000"/>
                  </a:schemeClr>
                </a:solidFill>
                <a:latin typeface="Corbel" panose="020B0503020204020204" pitchFamily="34" charset="0"/>
                <a:ea typeface="Cambria Math" panose="02040503050406030204" pitchFamily="18" charset="0"/>
                <a:cs typeface="Beirut" pitchFamily="2" charset="-78"/>
              </a:rPr>
              <a:t>Maximum </a:t>
            </a:r>
            <a:r>
              <a:rPr lang="en-US" sz="3600" dirty="0" err="1">
                <a:solidFill>
                  <a:schemeClr val="tx1">
                    <a:lumMod val="50000"/>
                    <a:lumOff val="50000"/>
                  </a:schemeClr>
                </a:solidFill>
                <a:latin typeface="Corbel" panose="020B0503020204020204" pitchFamily="34" charset="0"/>
                <a:ea typeface="Cambria Math" panose="02040503050406030204" pitchFamily="18" charset="0"/>
                <a:cs typeface="Beirut" pitchFamily="2" charset="-78"/>
              </a:rPr>
              <a:t>Civilisation</a:t>
            </a:r>
            <a:endParaRPr lang="en-US" sz="3600" dirty="0">
              <a:solidFill>
                <a:schemeClr val="tx1">
                  <a:lumMod val="50000"/>
                  <a:lumOff val="50000"/>
                </a:schemeClr>
              </a:solidFill>
              <a:latin typeface="Corbel" panose="020B0503020204020204" pitchFamily="34" charset="0"/>
              <a:ea typeface="Cambria Math" panose="02040503050406030204" pitchFamily="18" charset="0"/>
              <a:cs typeface="Beirut" pitchFamily="2" charset="-78"/>
            </a:endParaRPr>
          </a:p>
        </p:txBody>
      </p:sp>
      <p:sp>
        <p:nvSpPr>
          <p:cNvPr id="18" name="TextBox 17">
            <a:extLst>
              <a:ext uri="{FF2B5EF4-FFF2-40B4-BE49-F238E27FC236}">
                <a16:creationId xmlns:a16="http://schemas.microsoft.com/office/drawing/2014/main" id="{9931DC31-925D-954B-BFC2-8188660049C6}"/>
              </a:ext>
            </a:extLst>
          </p:cNvPr>
          <p:cNvSpPr txBox="1"/>
          <p:nvPr/>
        </p:nvSpPr>
        <p:spPr>
          <a:xfrm>
            <a:off x="4238724" y="1498006"/>
            <a:ext cx="6200736" cy="1107996"/>
          </a:xfrm>
          <a:prstGeom prst="rect">
            <a:avLst/>
          </a:prstGeom>
          <a:noFill/>
        </p:spPr>
        <p:txBody>
          <a:bodyPr wrap="none" rtlCol="0">
            <a:spAutoFit/>
          </a:bodyPr>
          <a:lstStyle/>
          <a:p>
            <a:r>
              <a:rPr lang="en-US" sz="6600" dirty="0">
                <a:latin typeface="ACADEMY ENGRAVED LET PLAIN:1.0" panose="02000000000000000000" pitchFamily="2" charset="0"/>
              </a:rPr>
              <a:t>THE ROMANS</a:t>
            </a:r>
          </a:p>
        </p:txBody>
      </p:sp>
      <p:sp>
        <p:nvSpPr>
          <p:cNvPr id="13" name="TextBox 12">
            <a:extLst>
              <a:ext uri="{FF2B5EF4-FFF2-40B4-BE49-F238E27FC236}">
                <a16:creationId xmlns:a16="http://schemas.microsoft.com/office/drawing/2014/main" id="{7F8F5C67-C429-0D47-AA91-D834F20D5C8C}"/>
              </a:ext>
            </a:extLst>
          </p:cNvPr>
          <p:cNvSpPr txBox="1"/>
          <p:nvPr/>
        </p:nvSpPr>
        <p:spPr>
          <a:xfrm>
            <a:off x="11654725" y="67572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5563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993" y="-47756"/>
            <a:ext cx="8228013" cy="11414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cs typeface="Papyrus"/>
              </a:rPr>
              <a:t>The Roman Empire at its height</a:t>
            </a:r>
          </a:p>
        </p:txBody>
      </p:sp>
      <p:sp>
        <p:nvSpPr>
          <p:cNvPr id="24" name="Subtitle 2">
            <a:extLst>
              <a:ext uri="{FF2B5EF4-FFF2-40B4-BE49-F238E27FC236}">
                <a16:creationId xmlns:a16="http://schemas.microsoft.com/office/drawing/2014/main" id="{4114A13C-4ED4-9045-999B-BD82D9773BC6}"/>
              </a:ext>
            </a:extLst>
          </p:cNvPr>
          <p:cNvSpPr txBox="1">
            <a:spLocks/>
          </p:cNvSpPr>
          <p:nvPr/>
        </p:nvSpPr>
        <p:spPr>
          <a:xfrm>
            <a:off x="0" y="6492875"/>
            <a:ext cx="2125071"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MCR: The Roman army</a:t>
            </a:r>
          </a:p>
        </p:txBody>
      </p:sp>
      <p:pic>
        <p:nvPicPr>
          <p:cNvPr id="23" name="Picture 22">
            <a:extLst>
              <a:ext uri="{FF2B5EF4-FFF2-40B4-BE49-F238E27FC236}">
                <a16:creationId xmlns:a16="http://schemas.microsoft.com/office/drawing/2014/main" id="{532CA0D8-7831-6B43-AA70-40F2BC4FE3FD}"/>
              </a:ext>
            </a:extLst>
          </p:cNvPr>
          <p:cNvPicPr>
            <a:picLocks noChangeAspect="1"/>
          </p:cNvPicPr>
          <p:nvPr/>
        </p:nvPicPr>
        <p:blipFill>
          <a:blip r:embed="rId3"/>
          <a:stretch>
            <a:fillRect/>
          </a:stretch>
        </p:blipFill>
        <p:spPr>
          <a:xfrm>
            <a:off x="1981993" y="917243"/>
            <a:ext cx="7970473" cy="5459774"/>
          </a:xfrm>
          <a:prstGeom prst="rect">
            <a:avLst/>
          </a:prstGeom>
        </p:spPr>
      </p:pic>
      <p:grpSp>
        <p:nvGrpSpPr>
          <p:cNvPr id="30" name="Group 29">
            <a:extLst>
              <a:ext uri="{FF2B5EF4-FFF2-40B4-BE49-F238E27FC236}">
                <a16:creationId xmlns:a16="http://schemas.microsoft.com/office/drawing/2014/main" id="{DD1931A8-ADC0-CF41-A507-A27AF0124912}"/>
              </a:ext>
            </a:extLst>
          </p:cNvPr>
          <p:cNvGrpSpPr/>
          <p:nvPr/>
        </p:nvGrpSpPr>
        <p:grpSpPr>
          <a:xfrm>
            <a:off x="2995226" y="1501515"/>
            <a:ext cx="4739699" cy="4764374"/>
            <a:chOff x="2995226" y="1501515"/>
            <a:chExt cx="4739699" cy="4764374"/>
          </a:xfrm>
        </p:grpSpPr>
        <p:cxnSp>
          <p:nvCxnSpPr>
            <p:cNvPr id="27" name="Straight Arrow Connector 26">
              <a:extLst>
                <a:ext uri="{FF2B5EF4-FFF2-40B4-BE49-F238E27FC236}">
                  <a16:creationId xmlns:a16="http://schemas.microsoft.com/office/drawing/2014/main" id="{9189441C-78E5-AE4F-B2B4-3690BF0E1B11}"/>
                </a:ext>
              </a:extLst>
            </p:cNvPr>
            <p:cNvCxnSpPr>
              <a:cxnSpLocks/>
            </p:cNvCxnSpPr>
            <p:nvPr/>
          </p:nvCxnSpPr>
          <p:spPr>
            <a:xfrm>
              <a:off x="2995226" y="1501515"/>
              <a:ext cx="4739699" cy="4764374"/>
            </a:xfrm>
            <a:prstGeom prst="straightConnector1">
              <a:avLst/>
            </a:prstGeom>
            <a:ln w="38100">
              <a:solidFill>
                <a:srgbClr val="0432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2E3AE94-0068-9C40-87B1-055D0FAF7CF6}"/>
                </a:ext>
              </a:extLst>
            </p:cNvPr>
            <p:cNvSpPr txBox="1"/>
            <p:nvPr/>
          </p:nvSpPr>
          <p:spPr>
            <a:xfrm rot="2688181">
              <a:off x="4058856" y="3299487"/>
              <a:ext cx="1864613" cy="369332"/>
            </a:xfrm>
            <a:prstGeom prst="rect">
              <a:avLst/>
            </a:prstGeom>
            <a:noFill/>
          </p:spPr>
          <p:txBody>
            <a:bodyPr wrap="none" rtlCol="0">
              <a:spAutoFit/>
            </a:bodyPr>
            <a:lstStyle/>
            <a:p>
              <a:r>
                <a:rPr lang="en-US" dirty="0">
                  <a:solidFill>
                    <a:schemeClr val="bg1"/>
                  </a:solidFill>
                  <a:highlight>
                    <a:srgbClr val="0000FF"/>
                  </a:highlight>
                </a:rPr>
                <a:t>about 2,500 miles</a:t>
              </a:r>
            </a:p>
          </p:txBody>
        </p:sp>
      </p:grpSp>
      <p:grpSp>
        <p:nvGrpSpPr>
          <p:cNvPr id="31" name="Group 30">
            <a:extLst>
              <a:ext uri="{FF2B5EF4-FFF2-40B4-BE49-F238E27FC236}">
                <a16:creationId xmlns:a16="http://schemas.microsoft.com/office/drawing/2014/main" id="{F51EBC23-D1B3-D647-A695-3DB4C97F5147}"/>
              </a:ext>
            </a:extLst>
          </p:cNvPr>
          <p:cNvGrpSpPr/>
          <p:nvPr/>
        </p:nvGrpSpPr>
        <p:grpSpPr>
          <a:xfrm>
            <a:off x="2125071" y="4152277"/>
            <a:ext cx="7000406" cy="369332"/>
            <a:chOff x="2125071" y="4152277"/>
            <a:chExt cx="7000406" cy="369332"/>
          </a:xfrm>
        </p:grpSpPr>
        <p:cxnSp>
          <p:nvCxnSpPr>
            <p:cNvPr id="8" name="Straight Arrow Connector 7">
              <a:extLst>
                <a:ext uri="{FF2B5EF4-FFF2-40B4-BE49-F238E27FC236}">
                  <a16:creationId xmlns:a16="http://schemas.microsoft.com/office/drawing/2014/main" id="{64E566FE-7B08-3A40-9C0E-3174D4FC2B28}"/>
                </a:ext>
              </a:extLst>
            </p:cNvPr>
            <p:cNvCxnSpPr/>
            <p:nvPr/>
          </p:nvCxnSpPr>
          <p:spPr>
            <a:xfrm>
              <a:off x="2125071" y="4302177"/>
              <a:ext cx="7000406" cy="0"/>
            </a:xfrm>
            <a:prstGeom prst="straightConnector1">
              <a:avLst/>
            </a:prstGeom>
            <a:ln w="38100">
              <a:solidFill>
                <a:srgbClr val="0432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F28EB67-B1A9-EF49-8DB1-1FF0CBF3D72E}"/>
                </a:ext>
              </a:extLst>
            </p:cNvPr>
            <p:cNvSpPr txBox="1"/>
            <p:nvPr/>
          </p:nvSpPr>
          <p:spPr>
            <a:xfrm>
              <a:off x="5034922" y="4152277"/>
              <a:ext cx="1864613" cy="369332"/>
            </a:xfrm>
            <a:prstGeom prst="rect">
              <a:avLst/>
            </a:prstGeom>
            <a:noFill/>
          </p:spPr>
          <p:txBody>
            <a:bodyPr wrap="none" rtlCol="0">
              <a:spAutoFit/>
            </a:bodyPr>
            <a:lstStyle/>
            <a:p>
              <a:r>
                <a:rPr lang="en-US" dirty="0">
                  <a:solidFill>
                    <a:schemeClr val="bg1"/>
                  </a:solidFill>
                  <a:highlight>
                    <a:srgbClr val="0000FF"/>
                  </a:highlight>
                </a:rPr>
                <a:t>about 2,500 miles</a:t>
              </a:r>
            </a:p>
          </p:txBody>
        </p:sp>
      </p:grpSp>
    </p:spTree>
    <p:extLst>
      <p:ext uri="{BB962C8B-B14F-4D97-AF65-F5344CB8AC3E}">
        <p14:creationId xmlns:p14="http://schemas.microsoft.com/office/powerpoint/2010/main" val="207586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915" y="438802"/>
            <a:ext cx="6340839" cy="746483"/>
          </a:xfrm>
        </p:spPr>
        <p:txBody>
          <a:bodyPr>
            <a:normAutofit fontScale="90000"/>
          </a:bodyPr>
          <a:lstStyle/>
          <a:p>
            <a:r>
              <a:rPr lang="en-US" dirty="0"/>
              <a:t>The Roman army’s strengths</a:t>
            </a:r>
          </a:p>
        </p:txBody>
      </p:sp>
      <p:sp>
        <p:nvSpPr>
          <p:cNvPr id="3" name="TextBox 2">
            <a:extLst>
              <a:ext uri="{FF2B5EF4-FFF2-40B4-BE49-F238E27FC236}">
                <a16:creationId xmlns:a16="http://schemas.microsoft.com/office/drawing/2014/main" id="{31111C23-5F48-7B44-8F21-1A5B721702C1}"/>
              </a:ext>
            </a:extLst>
          </p:cNvPr>
          <p:cNvSpPr txBox="1"/>
          <p:nvPr/>
        </p:nvSpPr>
        <p:spPr>
          <a:xfrm>
            <a:off x="4227405" y="1332535"/>
            <a:ext cx="3316416" cy="1200329"/>
          </a:xfrm>
          <a:prstGeom prst="rect">
            <a:avLst/>
          </a:prstGeom>
          <a:noFill/>
        </p:spPr>
        <p:txBody>
          <a:bodyPr wrap="square" rtlCol="0">
            <a:spAutoFit/>
          </a:bodyPr>
          <a:lstStyle/>
          <a:p>
            <a:pPr algn="ctr"/>
            <a:r>
              <a:rPr lang="en-US" sz="3600" dirty="0">
                <a:solidFill>
                  <a:schemeClr val="accent6"/>
                </a:solidFill>
              </a:rPr>
              <a:t>2. organization &amp; discipline</a:t>
            </a:r>
          </a:p>
        </p:txBody>
      </p:sp>
      <p:sp>
        <p:nvSpPr>
          <p:cNvPr id="10" name="TextBox 9">
            <a:extLst>
              <a:ext uri="{FF2B5EF4-FFF2-40B4-BE49-F238E27FC236}">
                <a16:creationId xmlns:a16="http://schemas.microsoft.com/office/drawing/2014/main" id="{8BBDEE3B-B9BD-D84D-85C3-7A21B57F13CA}"/>
              </a:ext>
            </a:extLst>
          </p:cNvPr>
          <p:cNvSpPr txBox="1"/>
          <p:nvPr/>
        </p:nvSpPr>
        <p:spPr>
          <a:xfrm>
            <a:off x="1220503" y="1326767"/>
            <a:ext cx="1328441" cy="646331"/>
          </a:xfrm>
          <a:prstGeom prst="rect">
            <a:avLst/>
          </a:prstGeom>
          <a:noFill/>
        </p:spPr>
        <p:txBody>
          <a:bodyPr wrap="none" rtlCol="0">
            <a:spAutoFit/>
          </a:bodyPr>
          <a:lstStyle/>
          <a:p>
            <a:r>
              <a:rPr lang="en-US" sz="3600" dirty="0">
                <a:solidFill>
                  <a:schemeClr val="accent6"/>
                </a:solidFill>
              </a:rPr>
              <a:t>1. size</a:t>
            </a:r>
          </a:p>
        </p:txBody>
      </p:sp>
      <p:sp>
        <p:nvSpPr>
          <p:cNvPr id="11" name="TextBox 10">
            <a:extLst>
              <a:ext uri="{FF2B5EF4-FFF2-40B4-BE49-F238E27FC236}">
                <a16:creationId xmlns:a16="http://schemas.microsoft.com/office/drawing/2014/main" id="{6C2C3F7C-2A9D-FC45-8835-42228CD4221B}"/>
              </a:ext>
            </a:extLst>
          </p:cNvPr>
          <p:cNvSpPr txBox="1"/>
          <p:nvPr/>
        </p:nvSpPr>
        <p:spPr>
          <a:xfrm>
            <a:off x="8152434" y="1326767"/>
            <a:ext cx="4039566" cy="1200329"/>
          </a:xfrm>
          <a:prstGeom prst="rect">
            <a:avLst/>
          </a:prstGeom>
          <a:noFill/>
        </p:spPr>
        <p:txBody>
          <a:bodyPr wrap="square" rtlCol="0">
            <a:spAutoFit/>
          </a:bodyPr>
          <a:lstStyle/>
          <a:p>
            <a:r>
              <a:rPr lang="en-US" sz="3600" dirty="0">
                <a:solidFill>
                  <a:schemeClr val="accent6"/>
                </a:solidFill>
              </a:rPr>
              <a:t>3. advanced </a:t>
            </a:r>
            <a:r>
              <a:rPr lang="en-US" sz="3600" dirty="0" err="1">
                <a:solidFill>
                  <a:schemeClr val="accent6"/>
                </a:solidFill>
              </a:rPr>
              <a:t>armour</a:t>
            </a:r>
            <a:r>
              <a:rPr lang="en-US" sz="3600" dirty="0">
                <a:solidFill>
                  <a:schemeClr val="accent6"/>
                </a:solidFill>
              </a:rPr>
              <a:t> </a:t>
            </a:r>
          </a:p>
          <a:p>
            <a:pPr algn="ctr"/>
            <a:r>
              <a:rPr lang="en-US" sz="3600" dirty="0">
                <a:solidFill>
                  <a:schemeClr val="accent6"/>
                </a:solidFill>
              </a:rPr>
              <a:t>&amp; battle tech</a:t>
            </a:r>
          </a:p>
        </p:txBody>
      </p:sp>
      <p:sp>
        <p:nvSpPr>
          <p:cNvPr id="13" name="TextBox 12">
            <a:extLst>
              <a:ext uri="{FF2B5EF4-FFF2-40B4-BE49-F238E27FC236}">
                <a16:creationId xmlns:a16="http://schemas.microsoft.com/office/drawing/2014/main" id="{7338DEFF-6F45-6547-822B-1FF7A96ED043}"/>
              </a:ext>
            </a:extLst>
          </p:cNvPr>
          <p:cNvSpPr txBox="1"/>
          <p:nvPr/>
        </p:nvSpPr>
        <p:spPr>
          <a:xfrm>
            <a:off x="360215" y="2591462"/>
            <a:ext cx="386719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around 450,000 soldiers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Roman citizens and non-Romans from the Empire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Cavalry (soldiers on horse)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Infantry (soldiers on foot)</a:t>
            </a:r>
          </a:p>
        </p:txBody>
      </p:sp>
      <p:sp>
        <p:nvSpPr>
          <p:cNvPr id="14" name="TextBox 13">
            <a:extLst>
              <a:ext uri="{FF2B5EF4-FFF2-40B4-BE49-F238E27FC236}">
                <a16:creationId xmlns:a16="http://schemas.microsoft.com/office/drawing/2014/main" id="{E4AC49DD-C709-2844-BE40-D216F0586F53}"/>
              </a:ext>
            </a:extLst>
          </p:cNvPr>
          <p:cNvSpPr txBox="1"/>
          <p:nvPr/>
        </p:nvSpPr>
        <p:spPr>
          <a:xfrm>
            <a:off x="4212850" y="2608162"/>
            <a:ext cx="3867191"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Some soldiers had 20 to 40 years’ experience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Lots of practice at clever </a:t>
            </a:r>
            <a:r>
              <a:rPr lang="en-US" sz="2400" dirty="0" err="1"/>
              <a:t>manoeuvres</a:t>
            </a:r>
            <a:r>
              <a:rPr lang="en-US" sz="2400" dirty="0"/>
              <a:t> (patterns of moving as an armed unit)</a:t>
            </a:r>
          </a:p>
        </p:txBody>
      </p:sp>
      <p:pic>
        <p:nvPicPr>
          <p:cNvPr id="1026" name="Picture 2" descr="Roman Holiday, Birthplace Of Rome">
            <a:extLst>
              <a:ext uri="{FF2B5EF4-FFF2-40B4-BE49-F238E27FC236}">
                <a16:creationId xmlns:a16="http://schemas.microsoft.com/office/drawing/2014/main" id="{1621C700-A1D7-6842-9632-05571D91837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754255" y="2709480"/>
            <a:ext cx="2806606" cy="3303266"/>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C647EDFD-2FFD-744B-AF81-EF37B662FD6E}"/>
              </a:ext>
            </a:extLst>
          </p:cNvPr>
          <p:cNvSpPr txBox="1">
            <a:spLocks/>
          </p:cNvSpPr>
          <p:nvPr/>
        </p:nvSpPr>
        <p:spPr>
          <a:xfrm>
            <a:off x="0" y="6492875"/>
            <a:ext cx="2125071"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MCR: The Roman army</a:t>
            </a:r>
          </a:p>
        </p:txBody>
      </p:sp>
    </p:spTree>
    <p:extLst>
      <p:ext uri="{BB962C8B-B14F-4D97-AF65-F5344CB8AC3E}">
        <p14:creationId xmlns:p14="http://schemas.microsoft.com/office/powerpoint/2010/main" val="23057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103" y="438802"/>
            <a:ext cx="6430780" cy="746483"/>
          </a:xfrm>
        </p:spPr>
        <p:txBody>
          <a:bodyPr>
            <a:normAutofit fontScale="90000"/>
          </a:bodyPr>
          <a:lstStyle/>
          <a:p>
            <a:r>
              <a:rPr lang="en-US" dirty="0"/>
              <a:t>The Roman Army – battle tech</a:t>
            </a:r>
          </a:p>
        </p:txBody>
      </p:sp>
      <p:pic>
        <p:nvPicPr>
          <p:cNvPr id="5" name="Picture 4">
            <a:extLst>
              <a:ext uri="{FF2B5EF4-FFF2-40B4-BE49-F238E27FC236}">
                <a16:creationId xmlns:a16="http://schemas.microsoft.com/office/drawing/2014/main" id="{02498255-7D05-B34A-B24F-41B959359B0B}"/>
              </a:ext>
            </a:extLst>
          </p:cNvPr>
          <p:cNvPicPr>
            <a:picLocks noChangeAspect="1"/>
          </p:cNvPicPr>
          <p:nvPr/>
        </p:nvPicPr>
        <p:blipFill>
          <a:blip r:embed="rId2"/>
          <a:stretch>
            <a:fillRect/>
          </a:stretch>
        </p:blipFill>
        <p:spPr>
          <a:xfrm>
            <a:off x="8927225" y="3958341"/>
            <a:ext cx="2119271" cy="1450452"/>
          </a:xfrm>
          <a:prstGeom prst="rect">
            <a:avLst/>
          </a:prstGeom>
        </p:spPr>
      </p:pic>
      <p:sp>
        <p:nvSpPr>
          <p:cNvPr id="6" name="Rectangle 5">
            <a:extLst>
              <a:ext uri="{FF2B5EF4-FFF2-40B4-BE49-F238E27FC236}">
                <a16:creationId xmlns:a16="http://schemas.microsoft.com/office/drawing/2014/main" id="{19F326BD-C5D4-4745-AF9F-DE9C0A00ED82}"/>
              </a:ext>
            </a:extLst>
          </p:cNvPr>
          <p:cNvSpPr/>
          <p:nvPr/>
        </p:nvSpPr>
        <p:spPr>
          <a:xfrm>
            <a:off x="5805264" y="5619475"/>
            <a:ext cx="2449471" cy="954107"/>
          </a:xfrm>
          <a:prstGeom prst="rect">
            <a:avLst/>
          </a:prstGeom>
        </p:spPr>
        <p:txBody>
          <a:bodyPr wrap="square">
            <a:spAutoFit/>
          </a:bodyPr>
          <a:lstStyle/>
          <a:p>
            <a:pPr algn="ctr"/>
            <a:r>
              <a:rPr lang="en-US" sz="2800" dirty="0">
                <a:cs typeface="Papyrus"/>
              </a:rPr>
              <a:t>ballista</a:t>
            </a:r>
          </a:p>
          <a:p>
            <a:pPr algn="ctr"/>
            <a:r>
              <a:rPr lang="en-US" sz="2800" dirty="0">
                <a:cs typeface="Papyrus"/>
              </a:rPr>
              <a:t>(trebuchet)</a:t>
            </a:r>
          </a:p>
        </p:txBody>
      </p:sp>
      <p:sp>
        <p:nvSpPr>
          <p:cNvPr id="7" name="Rectangle 6">
            <a:extLst>
              <a:ext uri="{FF2B5EF4-FFF2-40B4-BE49-F238E27FC236}">
                <a16:creationId xmlns:a16="http://schemas.microsoft.com/office/drawing/2014/main" id="{93990448-BD6B-E94E-82F3-2D43B183FCD5}"/>
              </a:ext>
            </a:extLst>
          </p:cNvPr>
          <p:cNvSpPr/>
          <p:nvPr/>
        </p:nvSpPr>
        <p:spPr>
          <a:xfrm>
            <a:off x="9018418" y="5538768"/>
            <a:ext cx="2449471" cy="954107"/>
          </a:xfrm>
          <a:prstGeom prst="rect">
            <a:avLst/>
          </a:prstGeom>
        </p:spPr>
        <p:txBody>
          <a:bodyPr wrap="square">
            <a:spAutoFit/>
          </a:bodyPr>
          <a:lstStyle/>
          <a:p>
            <a:pPr algn="ctr"/>
            <a:r>
              <a:rPr lang="en-US" sz="2800" dirty="0">
                <a:cs typeface="Papyrus"/>
              </a:rPr>
              <a:t>onager</a:t>
            </a:r>
          </a:p>
          <a:p>
            <a:pPr algn="ctr"/>
            <a:r>
              <a:rPr lang="en-US" sz="2800" dirty="0">
                <a:cs typeface="Papyrus"/>
              </a:rPr>
              <a:t>(catapult)</a:t>
            </a:r>
          </a:p>
        </p:txBody>
      </p:sp>
      <p:sp>
        <p:nvSpPr>
          <p:cNvPr id="8" name="Rectangle 7">
            <a:extLst>
              <a:ext uri="{FF2B5EF4-FFF2-40B4-BE49-F238E27FC236}">
                <a16:creationId xmlns:a16="http://schemas.microsoft.com/office/drawing/2014/main" id="{248C8DBD-B6FA-4A4C-8C10-9A123EA0108B}"/>
              </a:ext>
            </a:extLst>
          </p:cNvPr>
          <p:cNvSpPr/>
          <p:nvPr/>
        </p:nvSpPr>
        <p:spPr>
          <a:xfrm>
            <a:off x="7343678" y="2757698"/>
            <a:ext cx="2449471" cy="523220"/>
          </a:xfrm>
          <a:prstGeom prst="rect">
            <a:avLst/>
          </a:prstGeom>
        </p:spPr>
        <p:txBody>
          <a:bodyPr wrap="square">
            <a:spAutoFit/>
          </a:bodyPr>
          <a:lstStyle/>
          <a:p>
            <a:pPr algn="ctr"/>
            <a:r>
              <a:rPr lang="en-US" sz="2800" dirty="0" err="1">
                <a:cs typeface="Papyrus"/>
              </a:rPr>
              <a:t>aries</a:t>
            </a:r>
            <a:r>
              <a:rPr lang="en-US" sz="2800" dirty="0">
                <a:cs typeface="Papyrus"/>
              </a:rPr>
              <a:t> (ram)</a:t>
            </a:r>
          </a:p>
        </p:txBody>
      </p:sp>
      <p:pic>
        <p:nvPicPr>
          <p:cNvPr id="10" name="Picture 9">
            <a:extLst>
              <a:ext uri="{FF2B5EF4-FFF2-40B4-BE49-F238E27FC236}">
                <a16:creationId xmlns:a16="http://schemas.microsoft.com/office/drawing/2014/main" id="{FBC147C5-3B4E-954A-87A3-EF4B9E52DB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78877" y="1035282"/>
            <a:ext cx="2126368" cy="1622652"/>
          </a:xfrm>
          <a:prstGeom prst="rect">
            <a:avLst/>
          </a:prstGeom>
        </p:spPr>
      </p:pic>
      <p:pic>
        <p:nvPicPr>
          <p:cNvPr id="11" name="Picture 10">
            <a:extLst>
              <a:ext uri="{FF2B5EF4-FFF2-40B4-BE49-F238E27FC236}">
                <a16:creationId xmlns:a16="http://schemas.microsoft.com/office/drawing/2014/main" id="{074DC7E0-A65D-F645-A4EF-19103F7DA0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08223" y="1162656"/>
            <a:ext cx="1562100" cy="1495278"/>
          </a:xfrm>
          <a:prstGeom prst="rect">
            <a:avLst/>
          </a:prstGeom>
        </p:spPr>
      </p:pic>
      <p:pic>
        <p:nvPicPr>
          <p:cNvPr id="12" name="Picture 11">
            <a:extLst>
              <a:ext uri="{FF2B5EF4-FFF2-40B4-BE49-F238E27FC236}">
                <a16:creationId xmlns:a16="http://schemas.microsoft.com/office/drawing/2014/main" id="{2860908E-4088-1349-886F-2875843E0A28}"/>
              </a:ext>
            </a:extLst>
          </p:cNvPr>
          <p:cNvPicPr>
            <a:picLocks noChangeAspect="1"/>
          </p:cNvPicPr>
          <p:nvPr/>
        </p:nvPicPr>
        <p:blipFill>
          <a:blip r:embed="rId5"/>
          <a:stretch>
            <a:fillRect/>
          </a:stretch>
        </p:blipFill>
        <p:spPr>
          <a:xfrm>
            <a:off x="5647032" y="3334146"/>
            <a:ext cx="2489200" cy="2286000"/>
          </a:xfrm>
          <a:prstGeom prst="rect">
            <a:avLst/>
          </a:prstGeom>
        </p:spPr>
      </p:pic>
      <p:pic>
        <p:nvPicPr>
          <p:cNvPr id="13" name="Picture 12" descr="part coloured.jpg">
            <a:extLst>
              <a:ext uri="{FF2B5EF4-FFF2-40B4-BE49-F238E27FC236}">
                <a16:creationId xmlns:a16="http://schemas.microsoft.com/office/drawing/2014/main" id="{EA288BD3-E434-E042-87EC-244981BD161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05139" y="1404930"/>
            <a:ext cx="3475984" cy="4857234"/>
          </a:xfrm>
          <a:prstGeom prst="rect">
            <a:avLst/>
          </a:prstGeom>
        </p:spPr>
      </p:pic>
      <p:cxnSp>
        <p:nvCxnSpPr>
          <p:cNvPr id="14" name="Straight Arrow Connector 13">
            <a:extLst>
              <a:ext uri="{FF2B5EF4-FFF2-40B4-BE49-F238E27FC236}">
                <a16:creationId xmlns:a16="http://schemas.microsoft.com/office/drawing/2014/main" id="{BBF032FA-9671-8943-BCC1-D26ED929543D}"/>
              </a:ext>
            </a:extLst>
          </p:cNvPr>
          <p:cNvCxnSpPr/>
          <p:nvPr/>
        </p:nvCxnSpPr>
        <p:spPr>
          <a:xfrm>
            <a:off x="2930577" y="1404930"/>
            <a:ext cx="635000" cy="289942"/>
          </a:xfrm>
          <a:prstGeom prst="straightConnector1">
            <a:avLst/>
          </a:prstGeom>
          <a:ln w="38100" cap="rnd" cmpd="sng">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E01947C-F92F-A841-9C47-49BBF6489A94}"/>
              </a:ext>
            </a:extLst>
          </p:cNvPr>
          <p:cNvCxnSpPr/>
          <p:nvPr/>
        </p:nvCxnSpPr>
        <p:spPr>
          <a:xfrm>
            <a:off x="2003477" y="3224143"/>
            <a:ext cx="635000" cy="0"/>
          </a:xfrm>
          <a:prstGeom prst="straightConnector1">
            <a:avLst/>
          </a:prstGeom>
          <a:ln w="38100" cap="rnd" cmpd="sng">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F7A1F0E-F8F0-7F44-AF09-9036D2A8909C}"/>
              </a:ext>
            </a:extLst>
          </p:cNvPr>
          <p:cNvCxnSpPr/>
          <p:nvPr/>
        </p:nvCxnSpPr>
        <p:spPr>
          <a:xfrm flipH="1">
            <a:off x="4492677" y="2215954"/>
            <a:ext cx="515346" cy="441980"/>
          </a:xfrm>
          <a:prstGeom prst="straightConnector1">
            <a:avLst/>
          </a:prstGeom>
          <a:ln w="38100" cap="rnd" cmpd="sng">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03564DE-9D62-7C40-98E0-7BC2A9BF5CBE}"/>
              </a:ext>
            </a:extLst>
          </p:cNvPr>
          <p:cNvCxnSpPr/>
          <p:nvPr/>
        </p:nvCxnSpPr>
        <p:spPr>
          <a:xfrm flipH="1">
            <a:off x="5165777" y="3076758"/>
            <a:ext cx="177800" cy="589365"/>
          </a:xfrm>
          <a:prstGeom prst="straightConnector1">
            <a:avLst/>
          </a:prstGeom>
          <a:ln w="38100" cap="rnd" cmpd="sn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347E682-8647-8F48-98AE-CE20DC388ABC}"/>
              </a:ext>
            </a:extLst>
          </p:cNvPr>
          <p:cNvCxnSpPr/>
          <p:nvPr/>
        </p:nvCxnSpPr>
        <p:spPr>
          <a:xfrm flipV="1">
            <a:off x="2409877" y="4133272"/>
            <a:ext cx="1041400" cy="444500"/>
          </a:xfrm>
          <a:prstGeom prst="straightConnector1">
            <a:avLst/>
          </a:prstGeom>
          <a:ln w="38100" cap="rnd" cmpd="sn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79D5C91-D95A-CC47-B710-01A04CD8D676}"/>
              </a:ext>
            </a:extLst>
          </p:cNvPr>
          <p:cNvCxnSpPr>
            <a:stCxn id="13" idx="2"/>
          </p:cNvCxnSpPr>
          <p:nvPr/>
        </p:nvCxnSpPr>
        <p:spPr>
          <a:xfrm flipV="1">
            <a:off x="3943131" y="3982622"/>
            <a:ext cx="346346" cy="2279542"/>
          </a:xfrm>
          <a:prstGeom prst="straightConnector1">
            <a:avLst/>
          </a:prstGeom>
          <a:ln w="38100" cap="rnd" cmpd="sng">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DD41E39-837D-364A-A4CF-B3B333115415}"/>
              </a:ext>
            </a:extLst>
          </p:cNvPr>
          <p:cNvCxnSpPr/>
          <p:nvPr/>
        </p:nvCxnSpPr>
        <p:spPr>
          <a:xfrm flipV="1">
            <a:off x="2562277" y="5970137"/>
            <a:ext cx="1041400" cy="444500"/>
          </a:xfrm>
          <a:prstGeom prst="straightConnector1">
            <a:avLst/>
          </a:prstGeom>
          <a:ln w="38100" cap="rnd" cmpd="sng">
            <a:tailEnd type="arrow"/>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E3935C6-1189-BC44-B7C9-68F86EE44228}"/>
              </a:ext>
            </a:extLst>
          </p:cNvPr>
          <p:cNvSpPr txBox="1"/>
          <p:nvPr/>
        </p:nvSpPr>
        <p:spPr>
          <a:xfrm>
            <a:off x="2116239" y="1149956"/>
            <a:ext cx="851515" cy="369332"/>
          </a:xfrm>
          <a:prstGeom prst="rect">
            <a:avLst/>
          </a:prstGeom>
          <a:noFill/>
        </p:spPr>
        <p:txBody>
          <a:bodyPr wrap="none" rtlCol="0">
            <a:spAutoFit/>
          </a:bodyPr>
          <a:lstStyle/>
          <a:p>
            <a:r>
              <a:rPr lang="en-US" dirty="0">
                <a:solidFill>
                  <a:schemeClr val="accent1"/>
                </a:solidFill>
              </a:rPr>
              <a:t>helmet</a:t>
            </a:r>
          </a:p>
        </p:txBody>
      </p:sp>
      <p:sp>
        <p:nvSpPr>
          <p:cNvPr id="22" name="TextBox 21">
            <a:extLst>
              <a:ext uri="{FF2B5EF4-FFF2-40B4-BE49-F238E27FC236}">
                <a16:creationId xmlns:a16="http://schemas.microsoft.com/office/drawing/2014/main" id="{A1BC57B6-C047-D646-8EB0-CDFE61D9DD99}"/>
              </a:ext>
            </a:extLst>
          </p:cNvPr>
          <p:cNvSpPr txBox="1"/>
          <p:nvPr/>
        </p:nvSpPr>
        <p:spPr>
          <a:xfrm>
            <a:off x="4901783" y="1878888"/>
            <a:ext cx="883588" cy="369332"/>
          </a:xfrm>
          <a:prstGeom prst="rect">
            <a:avLst/>
          </a:prstGeom>
          <a:noFill/>
        </p:spPr>
        <p:txBody>
          <a:bodyPr wrap="none" rtlCol="0">
            <a:spAutoFit/>
          </a:bodyPr>
          <a:lstStyle/>
          <a:p>
            <a:r>
              <a:rPr lang="en-US" dirty="0" err="1">
                <a:solidFill>
                  <a:schemeClr val="accent1"/>
                </a:solidFill>
              </a:rPr>
              <a:t>armour</a:t>
            </a:r>
            <a:endParaRPr lang="en-US" dirty="0">
              <a:solidFill>
                <a:schemeClr val="accent1"/>
              </a:solidFill>
            </a:endParaRPr>
          </a:p>
        </p:txBody>
      </p:sp>
      <p:sp>
        <p:nvSpPr>
          <p:cNvPr id="23" name="TextBox 22">
            <a:extLst>
              <a:ext uri="{FF2B5EF4-FFF2-40B4-BE49-F238E27FC236}">
                <a16:creationId xmlns:a16="http://schemas.microsoft.com/office/drawing/2014/main" id="{BB5CC237-7FAC-2C4C-9A17-6F133B17DE77}"/>
              </a:ext>
            </a:extLst>
          </p:cNvPr>
          <p:cNvSpPr txBox="1"/>
          <p:nvPr/>
        </p:nvSpPr>
        <p:spPr>
          <a:xfrm>
            <a:off x="4974425" y="2709840"/>
            <a:ext cx="738303" cy="369332"/>
          </a:xfrm>
          <a:prstGeom prst="rect">
            <a:avLst/>
          </a:prstGeom>
          <a:noFill/>
        </p:spPr>
        <p:txBody>
          <a:bodyPr wrap="none" rtlCol="0">
            <a:spAutoFit/>
          </a:bodyPr>
          <a:lstStyle/>
          <a:p>
            <a:r>
              <a:rPr lang="en-US" dirty="0">
                <a:solidFill>
                  <a:schemeClr val="accent1"/>
                </a:solidFill>
              </a:rPr>
              <a:t>shield</a:t>
            </a:r>
          </a:p>
        </p:txBody>
      </p:sp>
      <p:sp>
        <p:nvSpPr>
          <p:cNvPr id="24" name="TextBox 23">
            <a:extLst>
              <a:ext uri="{FF2B5EF4-FFF2-40B4-BE49-F238E27FC236}">
                <a16:creationId xmlns:a16="http://schemas.microsoft.com/office/drawing/2014/main" id="{0675AD3B-DF0D-D641-A786-15B98F81197B}"/>
              </a:ext>
            </a:extLst>
          </p:cNvPr>
          <p:cNvSpPr txBox="1"/>
          <p:nvPr/>
        </p:nvSpPr>
        <p:spPr>
          <a:xfrm>
            <a:off x="1654140" y="2854811"/>
            <a:ext cx="796800" cy="369332"/>
          </a:xfrm>
          <a:prstGeom prst="rect">
            <a:avLst/>
          </a:prstGeom>
          <a:noFill/>
        </p:spPr>
        <p:txBody>
          <a:bodyPr wrap="none" rtlCol="0">
            <a:spAutoFit/>
          </a:bodyPr>
          <a:lstStyle/>
          <a:p>
            <a:r>
              <a:rPr lang="en-US" dirty="0">
                <a:solidFill>
                  <a:schemeClr val="accent1"/>
                </a:solidFill>
              </a:rPr>
              <a:t>javelin</a:t>
            </a:r>
          </a:p>
        </p:txBody>
      </p:sp>
      <p:sp>
        <p:nvSpPr>
          <p:cNvPr id="25" name="TextBox 24">
            <a:extLst>
              <a:ext uri="{FF2B5EF4-FFF2-40B4-BE49-F238E27FC236}">
                <a16:creationId xmlns:a16="http://schemas.microsoft.com/office/drawing/2014/main" id="{C0C39BFA-14AA-D140-B4CA-12D3F42E7469}"/>
              </a:ext>
            </a:extLst>
          </p:cNvPr>
          <p:cNvSpPr txBox="1"/>
          <p:nvPr/>
        </p:nvSpPr>
        <p:spPr>
          <a:xfrm>
            <a:off x="1673264" y="4427122"/>
            <a:ext cx="763438" cy="369332"/>
          </a:xfrm>
          <a:prstGeom prst="rect">
            <a:avLst/>
          </a:prstGeom>
          <a:noFill/>
        </p:spPr>
        <p:txBody>
          <a:bodyPr wrap="none" rtlCol="0">
            <a:spAutoFit/>
          </a:bodyPr>
          <a:lstStyle/>
          <a:p>
            <a:r>
              <a:rPr lang="en-US" dirty="0">
                <a:solidFill>
                  <a:schemeClr val="accent1"/>
                </a:solidFill>
              </a:rPr>
              <a:t>sword</a:t>
            </a:r>
          </a:p>
        </p:txBody>
      </p:sp>
      <p:sp>
        <p:nvSpPr>
          <p:cNvPr id="26" name="TextBox 25">
            <a:extLst>
              <a:ext uri="{FF2B5EF4-FFF2-40B4-BE49-F238E27FC236}">
                <a16:creationId xmlns:a16="http://schemas.microsoft.com/office/drawing/2014/main" id="{0491BF51-E84B-C84B-9164-CB5E16F4F1E8}"/>
              </a:ext>
            </a:extLst>
          </p:cNvPr>
          <p:cNvSpPr txBox="1"/>
          <p:nvPr/>
        </p:nvSpPr>
        <p:spPr>
          <a:xfrm>
            <a:off x="1786458" y="6229971"/>
            <a:ext cx="723275" cy="369332"/>
          </a:xfrm>
          <a:prstGeom prst="rect">
            <a:avLst/>
          </a:prstGeom>
          <a:noFill/>
        </p:spPr>
        <p:txBody>
          <a:bodyPr wrap="none" rtlCol="0">
            <a:spAutoFit/>
          </a:bodyPr>
          <a:lstStyle/>
          <a:p>
            <a:r>
              <a:rPr lang="en-US" dirty="0">
                <a:solidFill>
                  <a:schemeClr val="accent1"/>
                </a:solidFill>
              </a:rPr>
              <a:t>shoes</a:t>
            </a:r>
          </a:p>
        </p:txBody>
      </p:sp>
      <p:sp>
        <p:nvSpPr>
          <p:cNvPr id="27" name="TextBox 26">
            <a:extLst>
              <a:ext uri="{FF2B5EF4-FFF2-40B4-BE49-F238E27FC236}">
                <a16:creationId xmlns:a16="http://schemas.microsoft.com/office/drawing/2014/main" id="{192B716A-827A-9140-8E52-0618CF8D757E}"/>
              </a:ext>
            </a:extLst>
          </p:cNvPr>
          <p:cNvSpPr txBox="1"/>
          <p:nvPr/>
        </p:nvSpPr>
        <p:spPr>
          <a:xfrm>
            <a:off x="3524771" y="6229971"/>
            <a:ext cx="829148" cy="369332"/>
          </a:xfrm>
          <a:prstGeom prst="rect">
            <a:avLst/>
          </a:prstGeom>
          <a:noFill/>
        </p:spPr>
        <p:txBody>
          <a:bodyPr wrap="none" rtlCol="0">
            <a:spAutoFit/>
          </a:bodyPr>
          <a:lstStyle/>
          <a:p>
            <a:r>
              <a:rPr lang="en-US" dirty="0">
                <a:solidFill>
                  <a:schemeClr val="accent1"/>
                </a:solidFill>
              </a:rPr>
              <a:t>dagger</a:t>
            </a:r>
          </a:p>
        </p:txBody>
      </p:sp>
      <p:sp>
        <p:nvSpPr>
          <p:cNvPr id="30" name="Subtitle 2">
            <a:extLst>
              <a:ext uri="{FF2B5EF4-FFF2-40B4-BE49-F238E27FC236}">
                <a16:creationId xmlns:a16="http://schemas.microsoft.com/office/drawing/2014/main" id="{03D7EBDD-A615-6F44-977E-3FBA8B3F1893}"/>
              </a:ext>
            </a:extLst>
          </p:cNvPr>
          <p:cNvSpPr txBox="1">
            <a:spLocks/>
          </p:cNvSpPr>
          <p:nvPr/>
        </p:nvSpPr>
        <p:spPr>
          <a:xfrm>
            <a:off x="0" y="6492875"/>
            <a:ext cx="2125071"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MCR: The Roman army</a:t>
            </a:r>
          </a:p>
        </p:txBody>
      </p:sp>
    </p:spTree>
    <p:extLst>
      <p:ext uri="{BB962C8B-B14F-4D97-AF65-F5344CB8AC3E}">
        <p14:creationId xmlns:p14="http://schemas.microsoft.com/office/powerpoint/2010/main" val="189965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1" grpId="0"/>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153D5B5-BD2E-314A-A93A-7E06B84680F4}"/>
              </a:ext>
            </a:extLst>
          </p:cNvPr>
          <p:cNvSpPr txBox="1">
            <a:spLocks/>
          </p:cNvSpPr>
          <p:nvPr/>
        </p:nvSpPr>
        <p:spPr>
          <a:xfrm>
            <a:off x="3812692" y="434164"/>
            <a:ext cx="4566616" cy="85035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Papyrus"/>
              </a:rPr>
              <a:t>Make a mini onager</a:t>
            </a:r>
            <a:endParaRPr lang="en-US" dirty="0"/>
          </a:p>
        </p:txBody>
      </p:sp>
      <p:pic>
        <p:nvPicPr>
          <p:cNvPr id="9" name="Picture 8" descr="A close up of a logo&#10;&#10;Description automatically generated">
            <a:extLst>
              <a:ext uri="{FF2B5EF4-FFF2-40B4-BE49-F238E27FC236}">
                <a16:creationId xmlns:a16="http://schemas.microsoft.com/office/drawing/2014/main" id="{98282821-E7DC-A645-BC2D-8779B9ED1F86}"/>
              </a:ext>
            </a:extLst>
          </p:cNvPr>
          <p:cNvPicPr>
            <a:picLocks noChangeAspect="1"/>
          </p:cNvPicPr>
          <p:nvPr/>
        </p:nvPicPr>
        <p:blipFill>
          <a:blip r:embed="rId2"/>
          <a:stretch>
            <a:fillRect/>
          </a:stretch>
        </p:blipFill>
        <p:spPr>
          <a:xfrm>
            <a:off x="2698949" y="160154"/>
            <a:ext cx="1233858" cy="1398372"/>
          </a:xfrm>
          <a:prstGeom prst="rect">
            <a:avLst/>
          </a:prstGeom>
        </p:spPr>
      </p:pic>
      <p:sp>
        <p:nvSpPr>
          <p:cNvPr id="12" name="Rectangle 11">
            <a:extLst>
              <a:ext uri="{FF2B5EF4-FFF2-40B4-BE49-F238E27FC236}">
                <a16:creationId xmlns:a16="http://schemas.microsoft.com/office/drawing/2014/main" id="{355B8696-ABC1-6149-B40D-4FC6C47F591C}"/>
              </a:ext>
            </a:extLst>
          </p:cNvPr>
          <p:cNvSpPr/>
          <p:nvPr/>
        </p:nvSpPr>
        <p:spPr>
          <a:xfrm>
            <a:off x="2698111" y="1402860"/>
            <a:ext cx="6875102" cy="1569660"/>
          </a:xfrm>
          <a:prstGeom prst="rect">
            <a:avLst/>
          </a:prstGeom>
        </p:spPr>
        <p:txBody>
          <a:bodyPr wrap="square">
            <a:spAutoFit/>
          </a:bodyPr>
          <a:lstStyle/>
          <a:p>
            <a:r>
              <a:rPr lang="en-GB" sz="2400" dirty="0"/>
              <a:t>1. Stack 5 lolly sticks together, and rubber band the bundle at one end. Then stack 2 lolly sticks together, and wrap a rubber band at both ends.</a:t>
            </a:r>
          </a:p>
          <a:p>
            <a:pPr lvl="0"/>
            <a:endParaRPr lang="en-GB" sz="2400" dirty="0"/>
          </a:p>
        </p:txBody>
      </p:sp>
      <p:sp>
        <p:nvSpPr>
          <p:cNvPr id="17" name="Rectangle 16">
            <a:extLst>
              <a:ext uri="{FF2B5EF4-FFF2-40B4-BE49-F238E27FC236}">
                <a16:creationId xmlns:a16="http://schemas.microsoft.com/office/drawing/2014/main" id="{FD05F30D-BAF9-904E-920C-DE7800A75C6B}"/>
              </a:ext>
            </a:extLst>
          </p:cNvPr>
          <p:cNvSpPr/>
          <p:nvPr/>
        </p:nvSpPr>
        <p:spPr>
          <a:xfrm>
            <a:off x="5366479" y="2838562"/>
            <a:ext cx="4318201" cy="830997"/>
          </a:xfrm>
          <a:prstGeom prst="rect">
            <a:avLst/>
          </a:prstGeom>
        </p:spPr>
        <p:txBody>
          <a:bodyPr wrap="square">
            <a:spAutoFit/>
          </a:bodyPr>
          <a:lstStyle/>
          <a:p>
            <a:pPr lvl="0" algn="r"/>
            <a:r>
              <a:rPr lang="en-GB" sz="2400" dirty="0"/>
              <a:t>2. Place the bundle of 2 lolly sticks in the 5-lolly-stick-stack.</a:t>
            </a:r>
          </a:p>
        </p:txBody>
      </p:sp>
      <p:grpSp>
        <p:nvGrpSpPr>
          <p:cNvPr id="3" name="Group 2">
            <a:extLst>
              <a:ext uri="{FF2B5EF4-FFF2-40B4-BE49-F238E27FC236}">
                <a16:creationId xmlns:a16="http://schemas.microsoft.com/office/drawing/2014/main" id="{72440AB2-15EB-0440-BF92-44A0BFFF1FF3}"/>
              </a:ext>
            </a:extLst>
          </p:cNvPr>
          <p:cNvGrpSpPr/>
          <p:nvPr/>
        </p:nvGrpSpPr>
        <p:grpSpPr>
          <a:xfrm>
            <a:off x="9684680" y="2201092"/>
            <a:ext cx="2215218" cy="1674705"/>
            <a:chOff x="6751544" y="2353395"/>
            <a:chExt cx="2215218" cy="1674705"/>
          </a:xfrm>
        </p:grpSpPr>
        <p:pic>
          <p:nvPicPr>
            <p:cNvPr id="16" name="Picture 15" descr="IMG_0894.jpg">
              <a:extLst>
                <a:ext uri="{FF2B5EF4-FFF2-40B4-BE49-F238E27FC236}">
                  <a16:creationId xmlns:a16="http://schemas.microsoft.com/office/drawing/2014/main" id="{2AF8239E-FF51-4540-941B-843EC8CE07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1544" y="2353395"/>
              <a:ext cx="2215218" cy="1674705"/>
            </a:xfrm>
            <a:prstGeom prst="rect">
              <a:avLst/>
            </a:prstGeom>
          </p:spPr>
        </p:pic>
        <p:sp>
          <p:nvSpPr>
            <p:cNvPr id="18" name="TextBox 17">
              <a:extLst>
                <a:ext uri="{FF2B5EF4-FFF2-40B4-BE49-F238E27FC236}">
                  <a16:creationId xmlns:a16="http://schemas.microsoft.com/office/drawing/2014/main" id="{A2BB18AA-65CD-6D47-A890-5A4CD406F950}"/>
                </a:ext>
              </a:extLst>
            </p:cNvPr>
            <p:cNvSpPr txBox="1"/>
            <p:nvPr/>
          </p:nvSpPr>
          <p:spPr>
            <a:xfrm>
              <a:off x="6751544" y="2353395"/>
              <a:ext cx="392656" cy="584776"/>
            </a:xfrm>
            <a:prstGeom prst="rect">
              <a:avLst/>
            </a:prstGeom>
            <a:noFill/>
          </p:spPr>
          <p:txBody>
            <a:bodyPr wrap="none" rtlCol="0">
              <a:spAutoFit/>
            </a:bodyPr>
            <a:lstStyle/>
            <a:p>
              <a:r>
                <a:rPr lang="en-US" sz="3200" b="1" dirty="0">
                  <a:solidFill>
                    <a:schemeClr val="bg1"/>
                  </a:solidFill>
                </a:rPr>
                <a:t>2</a:t>
              </a:r>
            </a:p>
          </p:txBody>
        </p:sp>
      </p:grpSp>
      <p:grpSp>
        <p:nvGrpSpPr>
          <p:cNvPr id="25" name="Group 24">
            <a:extLst>
              <a:ext uri="{FF2B5EF4-FFF2-40B4-BE49-F238E27FC236}">
                <a16:creationId xmlns:a16="http://schemas.microsoft.com/office/drawing/2014/main" id="{79ED2F81-8E0D-0645-9ED2-57AF5589A2EF}"/>
              </a:ext>
            </a:extLst>
          </p:cNvPr>
          <p:cNvGrpSpPr/>
          <p:nvPr/>
        </p:nvGrpSpPr>
        <p:grpSpPr>
          <a:xfrm>
            <a:off x="328841" y="3649550"/>
            <a:ext cx="2455007" cy="1897556"/>
            <a:chOff x="292101" y="3528883"/>
            <a:chExt cx="2101211" cy="1622198"/>
          </a:xfrm>
        </p:grpSpPr>
        <p:pic>
          <p:nvPicPr>
            <p:cNvPr id="19" name="Picture 18" descr="IMG_0895.jpg">
              <a:extLst>
                <a:ext uri="{FF2B5EF4-FFF2-40B4-BE49-F238E27FC236}">
                  <a16:creationId xmlns:a16="http://schemas.microsoft.com/office/drawing/2014/main" id="{8467C267-001A-C944-A335-E36448ACFA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102" y="3579683"/>
              <a:ext cx="2101210" cy="1571398"/>
            </a:xfrm>
            <a:prstGeom prst="rect">
              <a:avLst/>
            </a:prstGeom>
          </p:spPr>
        </p:pic>
        <p:sp>
          <p:nvSpPr>
            <p:cNvPr id="20" name="TextBox 19">
              <a:extLst>
                <a:ext uri="{FF2B5EF4-FFF2-40B4-BE49-F238E27FC236}">
                  <a16:creationId xmlns:a16="http://schemas.microsoft.com/office/drawing/2014/main" id="{03B721CC-F55F-AB48-A4FA-4D3FB6320713}"/>
                </a:ext>
              </a:extLst>
            </p:cNvPr>
            <p:cNvSpPr txBox="1"/>
            <p:nvPr/>
          </p:nvSpPr>
          <p:spPr>
            <a:xfrm>
              <a:off x="292101" y="3528883"/>
              <a:ext cx="236620" cy="584776"/>
            </a:xfrm>
            <a:prstGeom prst="rect">
              <a:avLst/>
            </a:prstGeom>
            <a:noFill/>
          </p:spPr>
          <p:txBody>
            <a:bodyPr wrap="square" rtlCol="0">
              <a:spAutoFit/>
            </a:bodyPr>
            <a:lstStyle/>
            <a:p>
              <a:r>
                <a:rPr lang="en-US" sz="3200" b="1" dirty="0">
                  <a:solidFill>
                    <a:schemeClr val="bg1"/>
                  </a:solidFill>
                </a:rPr>
                <a:t>3</a:t>
              </a:r>
            </a:p>
          </p:txBody>
        </p:sp>
      </p:grpSp>
      <p:sp>
        <p:nvSpPr>
          <p:cNvPr id="21" name="Rectangle 20">
            <a:extLst>
              <a:ext uri="{FF2B5EF4-FFF2-40B4-BE49-F238E27FC236}">
                <a16:creationId xmlns:a16="http://schemas.microsoft.com/office/drawing/2014/main" id="{048D9D9C-0E09-A141-BA51-9EFB17F64CAB}"/>
              </a:ext>
            </a:extLst>
          </p:cNvPr>
          <p:cNvSpPr/>
          <p:nvPr/>
        </p:nvSpPr>
        <p:spPr>
          <a:xfrm>
            <a:off x="2783848" y="3825559"/>
            <a:ext cx="5310841" cy="830997"/>
          </a:xfrm>
          <a:prstGeom prst="rect">
            <a:avLst/>
          </a:prstGeom>
        </p:spPr>
        <p:txBody>
          <a:bodyPr wrap="square">
            <a:spAutoFit/>
          </a:bodyPr>
          <a:lstStyle/>
          <a:p>
            <a:pPr lvl="0"/>
            <a:r>
              <a:rPr lang="en-GB" sz="2400" dirty="0"/>
              <a:t>3. Wrap a rubber band around all of the lolly sticks to hold the catapult together.</a:t>
            </a:r>
          </a:p>
        </p:txBody>
      </p:sp>
      <p:sp>
        <p:nvSpPr>
          <p:cNvPr id="22" name="Rectangle 21">
            <a:extLst>
              <a:ext uri="{FF2B5EF4-FFF2-40B4-BE49-F238E27FC236}">
                <a16:creationId xmlns:a16="http://schemas.microsoft.com/office/drawing/2014/main" id="{A6891C01-3085-2B46-9ADD-A0E1BFA61135}"/>
              </a:ext>
            </a:extLst>
          </p:cNvPr>
          <p:cNvSpPr/>
          <p:nvPr/>
        </p:nvSpPr>
        <p:spPr>
          <a:xfrm>
            <a:off x="2946375" y="4970854"/>
            <a:ext cx="5775654" cy="1569660"/>
          </a:xfrm>
          <a:prstGeom prst="rect">
            <a:avLst/>
          </a:prstGeom>
        </p:spPr>
        <p:txBody>
          <a:bodyPr wrap="square">
            <a:spAutoFit/>
          </a:bodyPr>
          <a:lstStyle/>
          <a:p>
            <a:pPr lvl="0" algn="r"/>
            <a:r>
              <a:rPr lang="en-GB" sz="2400" dirty="0"/>
              <a:t>4. Attach a spoon with rubber bands to the 2 top lolly sticks to serve as a missile holder. </a:t>
            </a:r>
            <a:r>
              <a:rPr lang="en-GB" sz="2400"/>
              <a:t>Scrunched-up pieces </a:t>
            </a:r>
            <a:r>
              <a:rPr lang="en-GB" sz="2400" dirty="0"/>
              <a:t>of paper </a:t>
            </a:r>
          </a:p>
          <a:p>
            <a:pPr lvl="0" algn="r"/>
            <a:r>
              <a:rPr lang="en-GB" sz="2400" dirty="0"/>
              <a:t>make great missiles. </a:t>
            </a:r>
          </a:p>
        </p:txBody>
      </p:sp>
      <p:grpSp>
        <p:nvGrpSpPr>
          <p:cNvPr id="26" name="Group 25">
            <a:extLst>
              <a:ext uri="{FF2B5EF4-FFF2-40B4-BE49-F238E27FC236}">
                <a16:creationId xmlns:a16="http://schemas.microsoft.com/office/drawing/2014/main" id="{75255E2D-5C4E-DE4D-A834-07057F31E608}"/>
              </a:ext>
            </a:extLst>
          </p:cNvPr>
          <p:cNvGrpSpPr/>
          <p:nvPr/>
        </p:nvGrpSpPr>
        <p:grpSpPr>
          <a:xfrm>
            <a:off x="8915993" y="4522128"/>
            <a:ext cx="2983905" cy="2018386"/>
            <a:chOff x="5982857" y="4631738"/>
            <a:chExt cx="2983905" cy="2018386"/>
          </a:xfrm>
        </p:grpSpPr>
        <p:pic>
          <p:nvPicPr>
            <p:cNvPr id="23" name="Picture 22" descr="IMG_0897.jpg">
              <a:extLst>
                <a:ext uri="{FF2B5EF4-FFF2-40B4-BE49-F238E27FC236}">
                  <a16:creationId xmlns:a16="http://schemas.microsoft.com/office/drawing/2014/main" id="{0918101B-259A-7E45-AED5-024416FD5E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82858" y="4707938"/>
              <a:ext cx="2983904" cy="1942186"/>
            </a:xfrm>
            <a:prstGeom prst="rect">
              <a:avLst/>
            </a:prstGeom>
          </p:spPr>
        </p:pic>
        <p:sp>
          <p:nvSpPr>
            <p:cNvPr id="24" name="TextBox 23">
              <a:extLst>
                <a:ext uri="{FF2B5EF4-FFF2-40B4-BE49-F238E27FC236}">
                  <a16:creationId xmlns:a16="http://schemas.microsoft.com/office/drawing/2014/main" id="{46C6C635-5D53-7C4D-9275-0307CAD2B264}"/>
                </a:ext>
              </a:extLst>
            </p:cNvPr>
            <p:cNvSpPr txBox="1"/>
            <p:nvPr/>
          </p:nvSpPr>
          <p:spPr>
            <a:xfrm>
              <a:off x="5982857" y="4631738"/>
              <a:ext cx="248890" cy="584776"/>
            </a:xfrm>
            <a:prstGeom prst="rect">
              <a:avLst/>
            </a:prstGeom>
            <a:noFill/>
          </p:spPr>
          <p:txBody>
            <a:bodyPr wrap="square" rtlCol="0">
              <a:spAutoFit/>
            </a:bodyPr>
            <a:lstStyle/>
            <a:p>
              <a:r>
                <a:rPr lang="en-US" sz="3200" b="1" dirty="0">
                  <a:solidFill>
                    <a:schemeClr val="bg1"/>
                  </a:solidFill>
                </a:rPr>
                <a:t>4</a:t>
              </a:r>
            </a:p>
          </p:txBody>
        </p:sp>
      </p:grpSp>
      <p:grpSp>
        <p:nvGrpSpPr>
          <p:cNvPr id="7" name="Group 6">
            <a:extLst>
              <a:ext uri="{FF2B5EF4-FFF2-40B4-BE49-F238E27FC236}">
                <a16:creationId xmlns:a16="http://schemas.microsoft.com/office/drawing/2014/main" id="{B3E1A3A3-390C-DB44-BC88-36C27DE344BA}"/>
              </a:ext>
            </a:extLst>
          </p:cNvPr>
          <p:cNvGrpSpPr/>
          <p:nvPr/>
        </p:nvGrpSpPr>
        <p:grpSpPr>
          <a:xfrm>
            <a:off x="605991" y="817795"/>
            <a:ext cx="1980653" cy="2477052"/>
            <a:chOff x="328841" y="671975"/>
            <a:chExt cx="1548830" cy="2069887"/>
          </a:xfrm>
        </p:grpSpPr>
        <p:pic>
          <p:nvPicPr>
            <p:cNvPr id="2" name="Picture 1">
              <a:extLst>
                <a:ext uri="{FF2B5EF4-FFF2-40B4-BE49-F238E27FC236}">
                  <a16:creationId xmlns:a16="http://schemas.microsoft.com/office/drawing/2014/main" id="{456A3DE9-0468-8640-B130-5A2C67F94C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8841" y="671975"/>
              <a:ext cx="1548830" cy="2069887"/>
            </a:xfrm>
            <a:prstGeom prst="rect">
              <a:avLst/>
            </a:prstGeom>
          </p:spPr>
        </p:pic>
        <p:sp>
          <p:nvSpPr>
            <p:cNvPr id="14" name="TextBox 13">
              <a:extLst>
                <a:ext uri="{FF2B5EF4-FFF2-40B4-BE49-F238E27FC236}">
                  <a16:creationId xmlns:a16="http://schemas.microsoft.com/office/drawing/2014/main" id="{12CBEFB7-5C6E-024B-91C2-591BD1EDB36F}"/>
                </a:ext>
              </a:extLst>
            </p:cNvPr>
            <p:cNvSpPr txBox="1"/>
            <p:nvPr/>
          </p:nvSpPr>
          <p:spPr>
            <a:xfrm>
              <a:off x="384508" y="671975"/>
              <a:ext cx="392656" cy="584776"/>
            </a:xfrm>
            <a:prstGeom prst="rect">
              <a:avLst/>
            </a:prstGeom>
            <a:noFill/>
          </p:spPr>
          <p:txBody>
            <a:bodyPr wrap="none" rtlCol="0">
              <a:spAutoFit/>
            </a:bodyPr>
            <a:lstStyle/>
            <a:p>
              <a:r>
                <a:rPr lang="en-US" sz="3200" b="1" dirty="0">
                  <a:solidFill>
                    <a:schemeClr val="bg1"/>
                  </a:solidFill>
                </a:rPr>
                <a:t>1</a:t>
              </a:r>
            </a:p>
          </p:txBody>
        </p:sp>
      </p:grpSp>
      <p:sp>
        <p:nvSpPr>
          <p:cNvPr id="28" name="Subtitle 2">
            <a:extLst>
              <a:ext uri="{FF2B5EF4-FFF2-40B4-BE49-F238E27FC236}">
                <a16:creationId xmlns:a16="http://schemas.microsoft.com/office/drawing/2014/main" id="{0A7C7460-0AD1-1547-BCE2-B11BE3C03E0F}"/>
              </a:ext>
            </a:extLst>
          </p:cNvPr>
          <p:cNvSpPr txBox="1">
            <a:spLocks/>
          </p:cNvSpPr>
          <p:nvPr/>
        </p:nvSpPr>
        <p:spPr>
          <a:xfrm>
            <a:off x="0" y="6492875"/>
            <a:ext cx="2125071"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MCR: The Roman army</a:t>
            </a:r>
          </a:p>
        </p:txBody>
      </p:sp>
    </p:spTree>
    <p:extLst>
      <p:ext uri="{BB962C8B-B14F-4D97-AF65-F5344CB8AC3E}">
        <p14:creationId xmlns:p14="http://schemas.microsoft.com/office/powerpoint/2010/main" val="402271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8282821-E7DC-A645-BC2D-8779B9ED1F86}"/>
              </a:ext>
            </a:extLst>
          </p:cNvPr>
          <p:cNvPicPr>
            <a:picLocks noChangeAspect="1"/>
          </p:cNvPicPr>
          <p:nvPr/>
        </p:nvPicPr>
        <p:blipFill>
          <a:blip r:embed="rId2"/>
          <a:stretch>
            <a:fillRect/>
          </a:stretch>
        </p:blipFill>
        <p:spPr>
          <a:xfrm>
            <a:off x="1692565" y="265177"/>
            <a:ext cx="1233858" cy="1398372"/>
          </a:xfrm>
          <a:prstGeom prst="rect">
            <a:avLst/>
          </a:prstGeom>
        </p:spPr>
      </p:pic>
      <p:sp>
        <p:nvSpPr>
          <p:cNvPr id="12" name="Rectangle 11">
            <a:extLst>
              <a:ext uri="{FF2B5EF4-FFF2-40B4-BE49-F238E27FC236}">
                <a16:creationId xmlns:a16="http://schemas.microsoft.com/office/drawing/2014/main" id="{355B8696-ABC1-6149-B40D-4FC6C47F591C}"/>
              </a:ext>
            </a:extLst>
          </p:cNvPr>
          <p:cNvSpPr/>
          <p:nvPr/>
        </p:nvSpPr>
        <p:spPr>
          <a:xfrm>
            <a:off x="1116964" y="5714862"/>
            <a:ext cx="9980675" cy="646331"/>
          </a:xfrm>
          <a:prstGeom prst="rect">
            <a:avLst/>
          </a:prstGeom>
        </p:spPr>
        <p:txBody>
          <a:bodyPr wrap="square">
            <a:spAutoFit/>
          </a:bodyPr>
          <a:lstStyle/>
          <a:p>
            <a:pPr lvl="0" algn="ctr"/>
            <a:r>
              <a:rPr lang="en-GB" dirty="0"/>
              <a:t>Create some Roman soldiers (and enemy target practice!) by cutting out these figures from the printed sheets, gluing them onto card and folding them along the dotted line so they stand up.</a:t>
            </a:r>
          </a:p>
        </p:txBody>
      </p:sp>
      <p:sp>
        <p:nvSpPr>
          <p:cNvPr id="20" name="TextBox 19">
            <a:extLst>
              <a:ext uri="{FF2B5EF4-FFF2-40B4-BE49-F238E27FC236}">
                <a16:creationId xmlns:a16="http://schemas.microsoft.com/office/drawing/2014/main" id="{03B721CC-F55F-AB48-A4FA-4D3FB6320713}"/>
              </a:ext>
            </a:extLst>
          </p:cNvPr>
          <p:cNvSpPr txBox="1"/>
          <p:nvPr/>
        </p:nvSpPr>
        <p:spPr>
          <a:xfrm>
            <a:off x="292101" y="3528883"/>
            <a:ext cx="236620" cy="584776"/>
          </a:xfrm>
          <a:prstGeom prst="rect">
            <a:avLst/>
          </a:prstGeom>
          <a:noFill/>
        </p:spPr>
        <p:txBody>
          <a:bodyPr wrap="square" rtlCol="0">
            <a:spAutoFit/>
          </a:bodyPr>
          <a:lstStyle/>
          <a:p>
            <a:r>
              <a:rPr lang="en-US" sz="3200" b="1" dirty="0">
                <a:solidFill>
                  <a:schemeClr val="bg1"/>
                </a:solidFill>
              </a:rPr>
              <a:t>3</a:t>
            </a:r>
          </a:p>
        </p:txBody>
      </p:sp>
      <p:sp>
        <p:nvSpPr>
          <p:cNvPr id="14" name="TextBox 13">
            <a:extLst>
              <a:ext uri="{FF2B5EF4-FFF2-40B4-BE49-F238E27FC236}">
                <a16:creationId xmlns:a16="http://schemas.microsoft.com/office/drawing/2014/main" id="{12CBEFB7-5C6E-024B-91C2-591BD1EDB36F}"/>
              </a:ext>
            </a:extLst>
          </p:cNvPr>
          <p:cNvSpPr txBox="1"/>
          <p:nvPr/>
        </p:nvSpPr>
        <p:spPr>
          <a:xfrm>
            <a:off x="384508" y="671975"/>
            <a:ext cx="392656" cy="584776"/>
          </a:xfrm>
          <a:prstGeom prst="rect">
            <a:avLst/>
          </a:prstGeom>
          <a:noFill/>
        </p:spPr>
        <p:txBody>
          <a:bodyPr wrap="none" rtlCol="0">
            <a:spAutoFit/>
          </a:bodyPr>
          <a:lstStyle/>
          <a:p>
            <a:r>
              <a:rPr lang="en-US" sz="3200" b="1" dirty="0">
                <a:solidFill>
                  <a:schemeClr val="bg1"/>
                </a:solidFill>
              </a:rPr>
              <a:t>1</a:t>
            </a:r>
          </a:p>
        </p:txBody>
      </p:sp>
      <p:grpSp>
        <p:nvGrpSpPr>
          <p:cNvPr id="36" name="Group 35">
            <a:extLst>
              <a:ext uri="{FF2B5EF4-FFF2-40B4-BE49-F238E27FC236}">
                <a16:creationId xmlns:a16="http://schemas.microsoft.com/office/drawing/2014/main" id="{91A5E1AE-B2B7-3646-9FB5-8C92831B8C2F}"/>
              </a:ext>
            </a:extLst>
          </p:cNvPr>
          <p:cNvGrpSpPr/>
          <p:nvPr/>
        </p:nvGrpSpPr>
        <p:grpSpPr>
          <a:xfrm>
            <a:off x="2926423" y="1523349"/>
            <a:ext cx="2657848" cy="3985200"/>
            <a:chOff x="4653933" y="1480488"/>
            <a:chExt cx="2657848" cy="3985200"/>
          </a:xfrm>
        </p:grpSpPr>
        <p:sp>
          <p:nvSpPr>
            <p:cNvPr id="18" name="TextBox 17">
              <a:extLst>
                <a:ext uri="{FF2B5EF4-FFF2-40B4-BE49-F238E27FC236}">
                  <a16:creationId xmlns:a16="http://schemas.microsoft.com/office/drawing/2014/main" id="{A2BB18AA-65CD-6D47-A890-5A4CD406F950}"/>
                </a:ext>
              </a:extLst>
            </p:cNvPr>
            <p:cNvSpPr txBox="1"/>
            <p:nvPr/>
          </p:nvSpPr>
          <p:spPr>
            <a:xfrm>
              <a:off x="6751544" y="2353395"/>
              <a:ext cx="392656" cy="584776"/>
            </a:xfrm>
            <a:prstGeom prst="rect">
              <a:avLst/>
            </a:prstGeom>
            <a:noFill/>
          </p:spPr>
          <p:txBody>
            <a:bodyPr wrap="none" rtlCol="0">
              <a:spAutoFit/>
            </a:bodyPr>
            <a:lstStyle/>
            <a:p>
              <a:r>
                <a:rPr lang="en-US" sz="3200" b="1" dirty="0">
                  <a:solidFill>
                    <a:schemeClr val="bg1"/>
                  </a:solidFill>
                </a:rPr>
                <a:t>2</a:t>
              </a:r>
            </a:p>
          </p:txBody>
        </p:sp>
        <p:sp>
          <p:nvSpPr>
            <p:cNvPr id="24" name="TextBox 23">
              <a:extLst>
                <a:ext uri="{FF2B5EF4-FFF2-40B4-BE49-F238E27FC236}">
                  <a16:creationId xmlns:a16="http://schemas.microsoft.com/office/drawing/2014/main" id="{46C6C635-5D53-7C4D-9275-0307CAD2B264}"/>
                </a:ext>
              </a:extLst>
            </p:cNvPr>
            <p:cNvSpPr txBox="1"/>
            <p:nvPr/>
          </p:nvSpPr>
          <p:spPr>
            <a:xfrm>
              <a:off x="5982857" y="4631738"/>
              <a:ext cx="248890" cy="584776"/>
            </a:xfrm>
            <a:prstGeom prst="rect">
              <a:avLst/>
            </a:prstGeom>
            <a:noFill/>
          </p:spPr>
          <p:txBody>
            <a:bodyPr wrap="square" rtlCol="0">
              <a:spAutoFit/>
            </a:bodyPr>
            <a:lstStyle/>
            <a:p>
              <a:r>
                <a:rPr lang="en-US" sz="3200" b="1" dirty="0">
                  <a:solidFill>
                    <a:schemeClr val="bg1"/>
                  </a:solidFill>
                </a:rPr>
                <a:t>4</a:t>
              </a:r>
            </a:p>
          </p:txBody>
        </p:sp>
        <p:pic>
          <p:nvPicPr>
            <p:cNvPr id="4" name="Picture 3">
              <a:extLst>
                <a:ext uri="{FF2B5EF4-FFF2-40B4-BE49-F238E27FC236}">
                  <a16:creationId xmlns:a16="http://schemas.microsoft.com/office/drawing/2014/main" id="{930F5B5B-25FB-B543-9B55-2105BA692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3933" y="1480488"/>
              <a:ext cx="2657848" cy="3985200"/>
            </a:xfrm>
            <a:prstGeom prst="rect">
              <a:avLst/>
            </a:prstGeom>
          </p:spPr>
        </p:pic>
        <p:cxnSp>
          <p:nvCxnSpPr>
            <p:cNvPr id="8" name="Straight Connector 7">
              <a:extLst>
                <a:ext uri="{FF2B5EF4-FFF2-40B4-BE49-F238E27FC236}">
                  <a16:creationId xmlns:a16="http://schemas.microsoft.com/office/drawing/2014/main" id="{A68AF9C6-B039-D54D-BEEB-CFBFC482A6E5}"/>
                </a:ext>
              </a:extLst>
            </p:cNvPr>
            <p:cNvCxnSpPr/>
            <p:nvPr/>
          </p:nvCxnSpPr>
          <p:spPr>
            <a:xfrm>
              <a:off x="4751882" y="5450698"/>
              <a:ext cx="2544909"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5D19A75-C104-3A4B-A93E-F3573B2CE01D}"/>
                </a:ext>
              </a:extLst>
            </p:cNvPr>
            <p:cNvCxnSpPr/>
            <p:nvPr/>
          </p:nvCxnSpPr>
          <p:spPr>
            <a:xfrm>
              <a:off x="4751882" y="5023117"/>
              <a:ext cx="2544909" cy="0"/>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4FE13736-F94E-334E-8D37-B0275CAA232B}"/>
              </a:ext>
            </a:extLst>
          </p:cNvPr>
          <p:cNvGrpSpPr/>
          <p:nvPr/>
        </p:nvGrpSpPr>
        <p:grpSpPr>
          <a:xfrm>
            <a:off x="6069483" y="1584826"/>
            <a:ext cx="2657848" cy="3973835"/>
            <a:chOff x="7796993" y="1674914"/>
            <a:chExt cx="2657848" cy="3973835"/>
          </a:xfrm>
        </p:grpSpPr>
        <p:pic>
          <p:nvPicPr>
            <p:cNvPr id="3" name="Picture 2">
              <a:extLst>
                <a:ext uri="{FF2B5EF4-FFF2-40B4-BE49-F238E27FC236}">
                  <a16:creationId xmlns:a16="http://schemas.microsoft.com/office/drawing/2014/main" id="{60AEA8D9-1312-944C-9C11-431DF30D7C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6993" y="1674914"/>
              <a:ext cx="2657848" cy="3792511"/>
            </a:xfrm>
            <a:prstGeom prst="rect">
              <a:avLst/>
            </a:prstGeom>
          </p:spPr>
        </p:pic>
        <p:cxnSp>
          <p:nvCxnSpPr>
            <p:cNvPr id="25" name="Straight Connector 24">
              <a:extLst>
                <a:ext uri="{FF2B5EF4-FFF2-40B4-BE49-F238E27FC236}">
                  <a16:creationId xmlns:a16="http://schemas.microsoft.com/office/drawing/2014/main" id="{3C297500-1C4C-DC48-8F4F-67197100EE56}"/>
                </a:ext>
              </a:extLst>
            </p:cNvPr>
            <p:cNvCxnSpPr/>
            <p:nvPr/>
          </p:nvCxnSpPr>
          <p:spPr>
            <a:xfrm>
              <a:off x="7796993" y="5648749"/>
              <a:ext cx="2544909"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5E7B2A4-659F-9A43-B8A5-4B3EE15E0342}"/>
                </a:ext>
              </a:extLst>
            </p:cNvPr>
            <p:cNvCxnSpPr>
              <a:cxnSpLocks/>
            </p:cNvCxnSpPr>
            <p:nvPr/>
          </p:nvCxnSpPr>
          <p:spPr>
            <a:xfrm>
              <a:off x="7796993" y="4796852"/>
              <a:ext cx="0" cy="851897"/>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ECC5273-109B-B74E-B0FE-8BE0A6B30D74}"/>
                </a:ext>
              </a:extLst>
            </p:cNvPr>
            <p:cNvCxnSpPr/>
            <p:nvPr/>
          </p:nvCxnSpPr>
          <p:spPr>
            <a:xfrm>
              <a:off x="7796993" y="5216514"/>
              <a:ext cx="254490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479F3DCC-3F2C-C247-B604-EA3AF4DEBAAA}"/>
                </a:ext>
              </a:extLst>
            </p:cNvPr>
            <p:cNvCxnSpPr>
              <a:cxnSpLocks/>
            </p:cNvCxnSpPr>
            <p:nvPr/>
          </p:nvCxnSpPr>
          <p:spPr>
            <a:xfrm flipH="1">
              <a:off x="10324610" y="5450698"/>
              <a:ext cx="2302" cy="198051"/>
            </a:xfrm>
            <a:prstGeom prst="line">
              <a:avLst/>
            </a:prstGeom>
          </p:spPr>
          <p:style>
            <a:lnRef idx="1">
              <a:schemeClr val="dk1"/>
            </a:lnRef>
            <a:fillRef idx="0">
              <a:schemeClr val="dk1"/>
            </a:fillRef>
            <a:effectRef idx="0">
              <a:schemeClr val="dk1"/>
            </a:effectRef>
            <a:fontRef idx="minor">
              <a:schemeClr val="tx1"/>
            </a:fontRef>
          </p:style>
        </p:cxnSp>
      </p:grpSp>
      <p:grpSp>
        <p:nvGrpSpPr>
          <p:cNvPr id="37" name="Group 36">
            <a:extLst>
              <a:ext uri="{FF2B5EF4-FFF2-40B4-BE49-F238E27FC236}">
                <a16:creationId xmlns:a16="http://schemas.microsoft.com/office/drawing/2014/main" id="{6E1BE4D2-7C2E-8249-A953-576A49D0F1B2}"/>
              </a:ext>
            </a:extLst>
          </p:cNvPr>
          <p:cNvGrpSpPr/>
          <p:nvPr/>
        </p:nvGrpSpPr>
        <p:grpSpPr>
          <a:xfrm>
            <a:off x="9649" y="1706410"/>
            <a:ext cx="2641729" cy="3985200"/>
            <a:chOff x="1737159" y="1663549"/>
            <a:chExt cx="2641729" cy="3985200"/>
          </a:xfrm>
        </p:grpSpPr>
        <p:pic>
          <p:nvPicPr>
            <p:cNvPr id="6" name="Picture 5" descr="A drawing of a person&#10;&#10;Description automatically generated">
              <a:extLst>
                <a:ext uri="{FF2B5EF4-FFF2-40B4-BE49-F238E27FC236}">
                  <a16:creationId xmlns:a16="http://schemas.microsoft.com/office/drawing/2014/main" id="{EC34D2D9-37AE-7B4E-83A9-272A961361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7159" y="1663549"/>
              <a:ext cx="2641729" cy="3985200"/>
            </a:xfrm>
            <a:prstGeom prst="rect">
              <a:avLst/>
            </a:prstGeom>
          </p:spPr>
        </p:pic>
        <p:cxnSp>
          <p:nvCxnSpPr>
            <p:cNvPr id="33" name="Straight Connector 32">
              <a:extLst>
                <a:ext uri="{FF2B5EF4-FFF2-40B4-BE49-F238E27FC236}">
                  <a16:creationId xmlns:a16="http://schemas.microsoft.com/office/drawing/2014/main" id="{1995B22B-9F76-3D48-ADBC-0EF9FD8F3909}"/>
                </a:ext>
              </a:extLst>
            </p:cNvPr>
            <p:cNvCxnSpPr>
              <a:cxnSpLocks/>
            </p:cNvCxnSpPr>
            <p:nvPr/>
          </p:nvCxnSpPr>
          <p:spPr>
            <a:xfrm>
              <a:off x="1893939" y="5024529"/>
              <a:ext cx="2393248" cy="0"/>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10" name="Title 1">
            <a:extLst>
              <a:ext uri="{FF2B5EF4-FFF2-40B4-BE49-F238E27FC236}">
                <a16:creationId xmlns:a16="http://schemas.microsoft.com/office/drawing/2014/main" id="{8153D5B5-BD2E-314A-A93A-7E06B84680F4}"/>
              </a:ext>
            </a:extLst>
          </p:cNvPr>
          <p:cNvSpPr txBox="1">
            <a:spLocks/>
          </p:cNvSpPr>
          <p:nvPr/>
        </p:nvSpPr>
        <p:spPr>
          <a:xfrm>
            <a:off x="2813319" y="196852"/>
            <a:ext cx="7111983" cy="1673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Papyrus"/>
              </a:rPr>
              <a:t>Make some Roman soldiers and their opponents (optional) </a:t>
            </a:r>
            <a:endParaRPr lang="en-US" dirty="0"/>
          </a:p>
        </p:txBody>
      </p:sp>
      <p:grpSp>
        <p:nvGrpSpPr>
          <p:cNvPr id="39" name="Group 38">
            <a:extLst>
              <a:ext uri="{FF2B5EF4-FFF2-40B4-BE49-F238E27FC236}">
                <a16:creationId xmlns:a16="http://schemas.microsoft.com/office/drawing/2014/main" id="{15563FA5-2EC3-F54B-B010-ABB4C18B7C66}"/>
              </a:ext>
            </a:extLst>
          </p:cNvPr>
          <p:cNvGrpSpPr/>
          <p:nvPr/>
        </p:nvGrpSpPr>
        <p:grpSpPr>
          <a:xfrm flipH="1">
            <a:off x="9058862" y="1663549"/>
            <a:ext cx="2641728" cy="3985200"/>
            <a:chOff x="1737159" y="1663549"/>
            <a:chExt cx="2641729" cy="3985200"/>
          </a:xfrm>
        </p:grpSpPr>
        <p:pic>
          <p:nvPicPr>
            <p:cNvPr id="40" name="Picture 39" descr="A drawing of a person&#10;&#10;Description automatically generated">
              <a:extLst>
                <a:ext uri="{FF2B5EF4-FFF2-40B4-BE49-F238E27FC236}">
                  <a16:creationId xmlns:a16="http://schemas.microsoft.com/office/drawing/2014/main" id="{1033D927-7768-3644-99E8-B1745A80150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7159" y="1663549"/>
              <a:ext cx="2641729" cy="3985200"/>
            </a:xfrm>
            <a:prstGeom prst="rect">
              <a:avLst/>
            </a:prstGeom>
          </p:spPr>
        </p:pic>
        <p:cxnSp>
          <p:nvCxnSpPr>
            <p:cNvPr id="41" name="Straight Connector 40">
              <a:extLst>
                <a:ext uri="{FF2B5EF4-FFF2-40B4-BE49-F238E27FC236}">
                  <a16:creationId xmlns:a16="http://schemas.microsoft.com/office/drawing/2014/main" id="{CFAF6726-2858-E348-A467-83C1FB0CC79E}"/>
                </a:ext>
              </a:extLst>
            </p:cNvPr>
            <p:cNvCxnSpPr>
              <a:cxnSpLocks/>
            </p:cNvCxnSpPr>
            <p:nvPr/>
          </p:nvCxnSpPr>
          <p:spPr>
            <a:xfrm>
              <a:off x="1893939" y="5024529"/>
              <a:ext cx="2393248" cy="0"/>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29" name="Subtitle 2">
            <a:extLst>
              <a:ext uri="{FF2B5EF4-FFF2-40B4-BE49-F238E27FC236}">
                <a16:creationId xmlns:a16="http://schemas.microsoft.com/office/drawing/2014/main" id="{0CCFA023-6AD0-B048-8E60-E08B953D008E}"/>
              </a:ext>
            </a:extLst>
          </p:cNvPr>
          <p:cNvSpPr txBox="1">
            <a:spLocks/>
          </p:cNvSpPr>
          <p:nvPr/>
        </p:nvSpPr>
        <p:spPr>
          <a:xfrm>
            <a:off x="0" y="6492875"/>
            <a:ext cx="2125071"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MCR: The Roman army</a:t>
            </a:r>
          </a:p>
        </p:txBody>
      </p:sp>
    </p:spTree>
    <p:extLst>
      <p:ext uri="{BB962C8B-B14F-4D97-AF65-F5344CB8AC3E}">
        <p14:creationId xmlns:p14="http://schemas.microsoft.com/office/powerpoint/2010/main" val="356558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4668713" y="344109"/>
            <a:ext cx="2980314" cy="890647"/>
          </a:xfrm>
        </p:spPr>
        <p:txBody>
          <a:bodyPr>
            <a:normAutofit/>
          </a:bodyPr>
          <a:lstStyle/>
          <a:p>
            <a:r>
              <a:rPr lang="en-US" b="1" dirty="0"/>
              <a:t>Plenary quiz</a:t>
            </a:r>
          </a:p>
        </p:txBody>
      </p:sp>
      <p:sp>
        <p:nvSpPr>
          <p:cNvPr id="19" name="Rectangle 18">
            <a:extLst>
              <a:ext uri="{FF2B5EF4-FFF2-40B4-BE49-F238E27FC236}">
                <a16:creationId xmlns:a16="http://schemas.microsoft.com/office/drawing/2014/main" id="{00AA5898-2C5D-A44B-9C1F-A48A10CFF476}"/>
              </a:ext>
            </a:extLst>
          </p:cNvPr>
          <p:cNvSpPr/>
          <p:nvPr/>
        </p:nvSpPr>
        <p:spPr>
          <a:xfrm>
            <a:off x="900112" y="3480789"/>
            <a:ext cx="7043738" cy="830997"/>
          </a:xfrm>
          <a:prstGeom prst="rect">
            <a:avLst/>
          </a:prstGeom>
        </p:spPr>
        <p:txBody>
          <a:bodyPr wrap="square">
            <a:spAutoFit/>
          </a:bodyPr>
          <a:lstStyle/>
          <a:p>
            <a:r>
              <a:rPr lang="en-US" sz="2400" b="1" dirty="0">
                <a:solidFill>
                  <a:srgbClr val="C00000"/>
                </a:solidFill>
                <a:cs typeface="Papyrus"/>
              </a:rPr>
              <a:t>Question 2 </a:t>
            </a:r>
            <a:r>
              <a:rPr lang="en-US" sz="2400" dirty="0">
                <a:cs typeface="Papyrus"/>
              </a:rPr>
              <a:t>Name one element of the Roman soldier’s </a:t>
            </a:r>
            <a:r>
              <a:rPr lang="en-US" sz="2400" dirty="0" err="1">
                <a:cs typeface="Papyrus"/>
              </a:rPr>
              <a:t>armour</a:t>
            </a:r>
            <a:r>
              <a:rPr lang="en-US" sz="2400" dirty="0">
                <a:cs typeface="Papyrus"/>
              </a:rPr>
              <a:t> or weapons that made him so deadly.</a:t>
            </a:r>
          </a:p>
        </p:txBody>
      </p:sp>
      <p:sp>
        <p:nvSpPr>
          <p:cNvPr id="22" name="Rectangle 21">
            <a:extLst>
              <a:ext uri="{FF2B5EF4-FFF2-40B4-BE49-F238E27FC236}">
                <a16:creationId xmlns:a16="http://schemas.microsoft.com/office/drawing/2014/main" id="{BD16CC46-0DDE-4747-97DE-C4FC46C828BA}"/>
              </a:ext>
            </a:extLst>
          </p:cNvPr>
          <p:cNvSpPr/>
          <p:nvPr/>
        </p:nvSpPr>
        <p:spPr>
          <a:xfrm>
            <a:off x="900112" y="4935759"/>
            <a:ext cx="7939087" cy="461665"/>
          </a:xfrm>
          <a:prstGeom prst="rect">
            <a:avLst/>
          </a:prstGeom>
        </p:spPr>
        <p:txBody>
          <a:bodyPr wrap="square">
            <a:spAutoFit/>
          </a:bodyPr>
          <a:lstStyle/>
          <a:p>
            <a:r>
              <a:rPr lang="en-US" sz="2400" b="1" dirty="0">
                <a:solidFill>
                  <a:srgbClr val="C00000"/>
                </a:solidFill>
                <a:cs typeface="Papyrus"/>
              </a:rPr>
              <a:t>Question 3 </a:t>
            </a:r>
            <a:r>
              <a:rPr lang="en-US" sz="2400" dirty="0">
                <a:cs typeface="Papyrus"/>
              </a:rPr>
              <a:t>What is the name of the weapon you made today?</a:t>
            </a:r>
            <a:endParaRPr lang="en-US" sz="2400" dirty="0">
              <a:latin typeface="+mj-lt"/>
              <a:cs typeface="Papyrus"/>
            </a:endParaRPr>
          </a:p>
        </p:txBody>
      </p:sp>
      <p:sp>
        <p:nvSpPr>
          <p:cNvPr id="17" name="Rectangle 16">
            <a:extLst>
              <a:ext uri="{FF2B5EF4-FFF2-40B4-BE49-F238E27FC236}">
                <a16:creationId xmlns:a16="http://schemas.microsoft.com/office/drawing/2014/main" id="{A5E65A9D-AC98-DF4C-A1D2-D941FCF981F9}"/>
              </a:ext>
            </a:extLst>
          </p:cNvPr>
          <p:cNvSpPr/>
          <p:nvPr/>
        </p:nvSpPr>
        <p:spPr>
          <a:xfrm>
            <a:off x="900112" y="1873646"/>
            <a:ext cx="7414408" cy="1200329"/>
          </a:xfrm>
          <a:prstGeom prst="rect">
            <a:avLst/>
          </a:prstGeom>
        </p:spPr>
        <p:txBody>
          <a:bodyPr wrap="square">
            <a:spAutoFit/>
          </a:bodyPr>
          <a:lstStyle/>
          <a:p>
            <a:r>
              <a:rPr lang="en-US" sz="2400" b="1" dirty="0">
                <a:solidFill>
                  <a:srgbClr val="C00000"/>
                </a:solidFill>
                <a:cs typeface="Papyrus"/>
              </a:rPr>
              <a:t>Question 1 </a:t>
            </a:r>
            <a:r>
              <a:rPr lang="en-US" sz="2400" dirty="0">
                <a:cs typeface="Papyrus"/>
              </a:rPr>
              <a:t>How many miles would you need to go to journey from the very top to the very bottom of the Roman Empire at its height?</a:t>
            </a:r>
          </a:p>
        </p:txBody>
      </p:sp>
      <p:sp>
        <p:nvSpPr>
          <p:cNvPr id="12" name="Subtitle 2">
            <a:extLst>
              <a:ext uri="{FF2B5EF4-FFF2-40B4-BE49-F238E27FC236}">
                <a16:creationId xmlns:a16="http://schemas.microsoft.com/office/drawing/2014/main" id="{D234D39A-5568-424F-A298-609800F2291E}"/>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MCR: The Roman army</a:t>
            </a:r>
          </a:p>
        </p:txBody>
      </p:sp>
      <p:pic>
        <p:nvPicPr>
          <p:cNvPr id="4" name="Picture 3" descr="A person in a garment holding a sword&#10;&#10;Description automatically generated with low confidence">
            <a:extLst>
              <a:ext uri="{FF2B5EF4-FFF2-40B4-BE49-F238E27FC236}">
                <a16:creationId xmlns:a16="http://schemas.microsoft.com/office/drawing/2014/main" id="{E7453563-D25C-3642-BA86-658E05F96A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9543" y="899999"/>
            <a:ext cx="3602520" cy="5623244"/>
          </a:xfrm>
          <a:prstGeom prst="rect">
            <a:avLst/>
          </a:prstGeom>
        </p:spPr>
      </p:pic>
    </p:spTree>
    <p:extLst>
      <p:ext uri="{BB962C8B-B14F-4D97-AF65-F5344CB8AC3E}">
        <p14:creationId xmlns:p14="http://schemas.microsoft.com/office/powerpoint/2010/main" val="345667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9077</TotalTime>
  <Words>370</Words>
  <Application>Microsoft Macintosh PowerPoint</Application>
  <PresentationFormat>Widescreen</PresentationFormat>
  <Paragraphs>62</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ACADEMY ENGRAVED LET PLAIN:1.0</vt:lpstr>
      <vt:lpstr>Arial</vt:lpstr>
      <vt:lpstr>Calibri</vt:lpstr>
      <vt:lpstr>Calibri Light</vt:lpstr>
      <vt:lpstr>Corbel</vt:lpstr>
      <vt:lpstr>Times New Roman</vt:lpstr>
      <vt:lpstr>Office Theme</vt:lpstr>
      <vt:lpstr>PowerPoint Presentation</vt:lpstr>
      <vt:lpstr>PowerPoint Presentation</vt:lpstr>
      <vt:lpstr>The Roman army’s strengths</vt:lpstr>
      <vt:lpstr>The Roman Army – battle tech</vt:lpstr>
      <vt:lpstr>PowerPoint Presentation</vt:lpstr>
      <vt:lpstr>PowerPoint Presentation</vt:lpstr>
      <vt:lpstr>Plenary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Maximum Classics</dc:title>
  <dc:creator>Charlie Andrew</dc:creator>
  <cp:lastModifiedBy>Charlie Andrew</cp:lastModifiedBy>
  <cp:revision>330</cp:revision>
  <dcterms:created xsi:type="dcterms:W3CDTF">2020-08-26T13:00:26Z</dcterms:created>
  <dcterms:modified xsi:type="dcterms:W3CDTF">2022-09-22T10:21:51Z</dcterms:modified>
</cp:coreProperties>
</file>