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85" r:id="rId3"/>
    <p:sldId id="286" r:id="rId4"/>
    <p:sldId id="292" r:id="rId5"/>
    <p:sldId id="289" r:id="rId6"/>
    <p:sldId id="287" r:id="rId7"/>
    <p:sldId id="290" r:id="rId8"/>
    <p:sldId id="29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F85FF"/>
    <a:srgbClr val="FF7E79"/>
    <a:srgbClr val="8EA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33"/>
    <p:restoredTop sz="95682"/>
  </p:normalViewPr>
  <p:slideViewPr>
    <p:cSldViewPr snapToGrid="0" snapToObjects="1">
      <p:cViewPr varScale="1">
        <p:scale>
          <a:sx n="109" d="100"/>
          <a:sy n="109" d="100"/>
        </p:scale>
        <p:origin x="344" y="184"/>
      </p:cViewPr>
      <p:guideLst>
        <p:guide orient="horz" pos="2160"/>
        <p:guide pos="27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D4568-411D-114A-824D-5D0A02C4BE41}" type="datetimeFigureOut">
              <a:rPr lang="en-US" smtClean="0"/>
              <a:t>9/21/22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AFBC0-18EA-B445-8165-007CF41F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4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385BB7A8-0DF3-8C46-B897-D9E6509744A1}" type="slidenum">
              <a:rPr lang="en-US" sz="1400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2</a:t>
            </a:fld>
            <a:endParaRPr lang="en-US" sz="1400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4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ED47CEB4-CC8A-084C-A3A6-FA4BB50ED52D}" type="slidenum">
              <a:rPr lang="en-US" sz="1400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6</a:t>
            </a:fld>
            <a:endParaRPr lang="en-US" sz="1400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7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2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6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2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6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5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0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6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3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2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29131-0636-4047-8DF3-24E530D7B4A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B453C-DE0B-7749-80E2-555B75D22710}"/>
              </a:ext>
            </a:extLst>
          </p:cNvPr>
          <p:cNvSpPr txBox="1"/>
          <p:nvPr userDrawn="1"/>
        </p:nvSpPr>
        <p:spPr>
          <a:xfrm>
            <a:off x="11043929" y="6636043"/>
            <a:ext cx="1148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© C Andrew  2022</a:t>
            </a:r>
          </a:p>
        </p:txBody>
      </p:sp>
    </p:spTree>
    <p:extLst>
      <p:ext uri="{BB962C8B-B14F-4D97-AF65-F5344CB8AC3E}">
        <p14:creationId xmlns:p14="http://schemas.microsoft.com/office/powerpoint/2010/main" val="399823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B9A101-EA60-2A46-A1EF-260395098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6" t="13200" r="17472" b="16817"/>
          <a:stretch/>
        </p:blipFill>
        <p:spPr>
          <a:xfrm flipH="1">
            <a:off x="493486" y="718953"/>
            <a:ext cx="3702293" cy="551038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388BAB9-B8A2-D04A-B70B-7EF12C5DC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8724" y="3398916"/>
            <a:ext cx="6157792" cy="571232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Corbel" panose="020B0503020204020204" pitchFamily="34" charset="0"/>
              </a:rPr>
              <a:t>Curse tablets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0F2F3-37A5-2449-AF73-A08FD2615D55}"/>
              </a:ext>
            </a:extLst>
          </p:cNvPr>
          <p:cNvSpPr txBox="1"/>
          <p:nvPr/>
        </p:nvSpPr>
        <p:spPr>
          <a:xfrm>
            <a:off x="4124999" y="5557238"/>
            <a:ext cx="6825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LO: To make a replica Latin curse (or blessing) tablet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B86514-9380-3048-9107-A1AE5527F17F}"/>
              </a:ext>
            </a:extLst>
          </p:cNvPr>
          <p:cNvSpPr/>
          <p:nvPr/>
        </p:nvSpPr>
        <p:spPr>
          <a:xfrm>
            <a:off x="204716" y="163776"/>
            <a:ext cx="11791667" cy="6405403"/>
          </a:xfrm>
          <a:prstGeom prst="roundRect">
            <a:avLst>
              <a:gd name="adj" fmla="val 2540"/>
            </a:avLst>
          </a:prstGeom>
          <a:noFill/>
          <a:ln w="38100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1143023 h 6858000"/>
                      <a:gd name="connsiteX1" fmla="*/ 1143023 w 12192000"/>
                      <a:gd name="connsiteY1" fmla="*/ 0 h 6858000"/>
                      <a:gd name="connsiteX2" fmla="*/ 1923845 w 12192000"/>
                      <a:gd name="connsiteY2" fmla="*/ 0 h 6858000"/>
                      <a:gd name="connsiteX3" fmla="*/ 2407489 w 12192000"/>
                      <a:gd name="connsiteY3" fmla="*/ 0 h 6858000"/>
                      <a:gd name="connsiteX4" fmla="*/ 2792073 w 12192000"/>
                      <a:gd name="connsiteY4" fmla="*/ 0 h 6858000"/>
                      <a:gd name="connsiteX5" fmla="*/ 3473836 w 12192000"/>
                      <a:gd name="connsiteY5" fmla="*/ 0 h 6858000"/>
                      <a:gd name="connsiteX6" fmla="*/ 3957479 w 12192000"/>
                      <a:gd name="connsiteY6" fmla="*/ 0 h 6858000"/>
                      <a:gd name="connsiteX7" fmla="*/ 4738302 w 12192000"/>
                      <a:gd name="connsiteY7" fmla="*/ 0 h 6858000"/>
                      <a:gd name="connsiteX8" fmla="*/ 5122886 w 12192000"/>
                      <a:gd name="connsiteY8" fmla="*/ 0 h 6858000"/>
                      <a:gd name="connsiteX9" fmla="*/ 5903708 w 12192000"/>
                      <a:gd name="connsiteY9" fmla="*/ 0 h 6858000"/>
                      <a:gd name="connsiteX10" fmla="*/ 6189233 w 12192000"/>
                      <a:gd name="connsiteY10" fmla="*/ 0 h 6858000"/>
                      <a:gd name="connsiteX11" fmla="*/ 6771936 w 12192000"/>
                      <a:gd name="connsiteY11" fmla="*/ 0 h 6858000"/>
                      <a:gd name="connsiteX12" fmla="*/ 7354639 w 12192000"/>
                      <a:gd name="connsiteY12" fmla="*/ 0 h 6858000"/>
                      <a:gd name="connsiteX13" fmla="*/ 7838282 w 12192000"/>
                      <a:gd name="connsiteY13" fmla="*/ 0 h 6858000"/>
                      <a:gd name="connsiteX14" fmla="*/ 8619105 w 12192000"/>
                      <a:gd name="connsiteY14" fmla="*/ 0 h 6858000"/>
                      <a:gd name="connsiteX15" fmla="*/ 9399927 w 12192000"/>
                      <a:gd name="connsiteY15" fmla="*/ 0 h 6858000"/>
                      <a:gd name="connsiteX16" fmla="*/ 9784511 w 12192000"/>
                      <a:gd name="connsiteY16" fmla="*/ 0 h 6858000"/>
                      <a:gd name="connsiteX17" fmla="*/ 10367214 w 12192000"/>
                      <a:gd name="connsiteY17" fmla="*/ 0 h 6858000"/>
                      <a:gd name="connsiteX18" fmla="*/ 11048977 w 12192000"/>
                      <a:gd name="connsiteY18" fmla="*/ 0 h 6858000"/>
                      <a:gd name="connsiteX19" fmla="*/ 12192000 w 12192000"/>
                      <a:gd name="connsiteY19" fmla="*/ 1143023 h 6858000"/>
                      <a:gd name="connsiteX20" fmla="*/ 12192000 w 12192000"/>
                      <a:gd name="connsiteY20" fmla="*/ 1577359 h 6858000"/>
                      <a:gd name="connsiteX21" fmla="*/ 12192000 w 12192000"/>
                      <a:gd name="connsiteY21" fmla="*/ 2240292 h 6858000"/>
                      <a:gd name="connsiteX22" fmla="*/ 12192000 w 12192000"/>
                      <a:gd name="connsiteY22" fmla="*/ 2811786 h 6858000"/>
                      <a:gd name="connsiteX23" fmla="*/ 12192000 w 12192000"/>
                      <a:gd name="connsiteY23" fmla="*/ 3291841 h 6858000"/>
                      <a:gd name="connsiteX24" fmla="*/ 12192000 w 12192000"/>
                      <a:gd name="connsiteY24" fmla="*/ 3863336 h 6858000"/>
                      <a:gd name="connsiteX25" fmla="*/ 12192000 w 12192000"/>
                      <a:gd name="connsiteY25" fmla="*/ 4297671 h 6858000"/>
                      <a:gd name="connsiteX26" fmla="*/ 12192000 w 12192000"/>
                      <a:gd name="connsiteY26" fmla="*/ 4732007 h 6858000"/>
                      <a:gd name="connsiteX27" fmla="*/ 12192000 w 12192000"/>
                      <a:gd name="connsiteY27" fmla="*/ 5714977 h 6858000"/>
                      <a:gd name="connsiteX28" fmla="*/ 11048977 w 12192000"/>
                      <a:gd name="connsiteY28" fmla="*/ 6858000 h 6858000"/>
                      <a:gd name="connsiteX29" fmla="*/ 10763452 w 12192000"/>
                      <a:gd name="connsiteY29" fmla="*/ 6858000 h 6858000"/>
                      <a:gd name="connsiteX30" fmla="*/ 10081690 w 12192000"/>
                      <a:gd name="connsiteY30" fmla="*/ 6858000 h 6858000"/>
                      <a:gd name="connsiteX31" fmla="*/ 9796165 w 12192000"/>
                      <a:gd name="connsiteY31" fmla="*/ 6858000 h 6858000"/>
                      <a:gd name="connsiteX32" fmla="*/ 9114402 w 12192000"/>
                      <a:gd name="connsiteY32" fmla="*/ 6858000 h 6858000"/>
                      <a:gd name="connsiteX33" fmla="*/ 8729818 w 12192000"/>
                      <a:gd name="connsiteY33" fmla="*/ 6858000 h 6858000"/>
                      <a:gd name="connsiteX34" fmla="*/ 8444294 w 12192000"/>
                      <a:gd name="connsiteY34" fmla="*/ 6858000 h 6858000"/>
                      <a:gd name="connsiteX35" fmla="*/ 8059710 w 12192000"/>
                      <a:gd name="connsiteY35" fmla="*/ 6858000 h 6858000"/>
                      <a:gd name="connsiteX36" fmla="*/ 7377947 w 12192000"/>
                      <a:gd name="connsiteY36" fmla="*/ 6858000 h 6858000"/>
                      <a:gd name="connsiteX37" fmla="*/ 6993363 w 12192000"/>
                      <a:gd name="connsiteY37" fmla="*/ 6858000 h 6858000"/>
                      <a:gd name="connsiteX38" fmla="*/ 6707838 w 12192000"/>
                      <a:gd name="connsiteY38" fmla="*/ 6858000 h 6858000"/>
                      <a:gd name="connsiteX39" fmla="*/ 6323254 w 12192000"/>
                      <a:gd name="connsiteY39" fmla="*/ 6858000 h 6858000"/>
                      <a:gd name="connsiteX40" fmla="*/ 5839611 w 12192000"/>
                      <a:gd name="connsiteY40" fmla="*/ 6858000 h 6858000"/>
                      <a:gd name="connsiteX41" fmla="*/ 5256907 w 12192000"/>
                      <a:gd name="connsiteY41" fmla="*/ 6858000 h 6858000"/>
                      <a:gd name="connsiteX42" fmla="*/ 4872323 w 12192000"/>
                      <a:gd name="connsiteY42" fmla="*/ 6858000 h 6858000"/>
                      <a:gd name="connsiteX43" fmla="*/ 4091501 w 12192000"/>
                      <a:gd name="connsiteY43" fmla="*/ 6858000 h 6858000"/>
                      <a:gd name="connsiteX44" fmla="*/ 3508798 w 12192000"/>
                      <a:gd name="connsiteY44" fmla="*/ 6858000 h 6858000"/>
                      <a:gd name="connsiteX45" fmla="*/ 2727976 w 12192000"/>
                      <a:gd name="connsiteY45" fmla="*/ 6858000 h 6858000"/>
                      <a:gd name="connsiteX46" fmla="*/ 2046213 w 12192000"/>
                      <a:gd name="connsiteY46" fmla="*/ 6858000 h 6858000"/>
                      <a:gd name="connsiteX47" fmla="*/ 1143023 w 12192000"/>
                      <a:gd name="connsiteY47" fmla="*/ 6858000 h 6858000"/>
                      <a:gd name="connsiteX48" fmla="*/ 0 w 12192000"/>
                      <a:gd name="connsiteY48" fmla="*/ 5714977 h 6858000"/>
                      <a:gd name="connsiteX49" fmla="*/ 0 w 12192000"/>
                      <a:gd name="connsiteY49" fmla="*/ 5189202 h 6858000"/>
                      <a:gd name="connsiteX50" fmla="*/ 0 w 12192000"/>
                      <a:gd name="connsiteY50" fmla="*/ 4754867 h 6858000"/>
                      <a:gd name="connsiteX51" fmla="*/ 0 w 12192000"/>
                      <a:gd name="connsiteY51" fmla="*/ 4091933 h 6858000"/>
                      <a:gd name="connsiteX52" fmla="*/ 0 w 12192000"/>
                      <a:gd name="connsiteY52" fmla="*/ 3520439 h 6858000"/>
                      <a:gd name="connsiteX53" fmla="*/ 0 w 12192000"/>
                      <a:gd name="connsiteY53" fmla="*/ 2857506 h 6858000"/>
                      <a:gd name="connsiteX54" fmla="*/ 0 w 12192000"/>
                      <a:gd name="connsiteY54" fmla="*/ 2331731 h 6858000"/>
                      <a:gd name="connsiteX55" fmla="*/ 0 w 12192000"/>
                      <a:gd name="connsiteY55" fmla="*/ 1851676 h 6858000"/>
                      <a:gd name="connsiteX56" fmla="*/ 0 w 12192000"/>
                      <a:gd name="connsiteY56" fmla="*/ 1143023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2192000" h="6858000" extrusionOk="0">
                        <a:moveTo>
                          <a:pt x="0" y="1143023"/>
                        </a:moveTo>
                        <a:cubicBezTo>
                          <a:pt x="-28290" y="494299"/>
                          <a:pt x="394354" y="44060"/>
                          <a:pt x="1143023" y="0"/>
                        </a:cubicBezTo>
                        <a:cubicBezTo>
                          <a:pt x="1450775" y="-69397"/>
                          <a:pt x="1757005" y="74170"/>
                          <a:pt x="1923845" y="0"/>
                        </a:cubicBezTo>
                        <a:cubicBezTo>
                          <a:pt x="2090685" y="-74170"/>
                          <a:pt x="2211996" y="42603"/>
                          <a:pt x="2407489" y="0"/>
                        </a:cubicBezTo>
                        <a:cubicBezTo>
                          <a:pt x="2602982" y="-42603"/>
                          <a:pt x="2674984" y="35029"/>
                          <a:pt x="2792073" y="0"/>
                        </a:cubicBezTo>
                        <a:cubicBezTo>
                          <a:pt x="2909162" y="-35029"/>
                          <a:pt x="3256033" y="18317"/>
                          <a:pt x="3473836" y="0"/>
                        </a:cubicBezTo>
                        <a:cubicBezTo>
                          <a:pt x="3691639" y="-18317"/>
                          <a:pt x="3856322" y="12725"/>
                          <a:pt x="3957479" y="0"/>
                        </a:cubicBezTo>
                        <a:cubicBezTo>
                          <a:pt x="4058636" y="-12725"/>
                          <a:pt x="4359881" y="62969"/>
                          <a:pt x="4738302" y="0"/>
                        </a:cubicBezTo>
                        <a:cubicBezTo>
                          <a:pt x="5116723" y="-62969"/>
                          <a:pt x="4942312" y="6342"/>
                          <a:pt x="5122886" y="0"/>
                        </a:cubicBezTo>
                        <a:cubicBezTo>
                          <a:pt x="5303460" y="-6342"/>
                          <a:pt x="5685444" y="58423"/>
                          <a:pt x="5903708" y="0"/>
                        </a:cubicBezTo>
                        <a:cubicBezTo>
                          <a:pt x="6121972" y="-58423"/>
                          <a:pt x="6099896" y="27968"/>
                          <a:pt x="6189233" y="0"/>
                        </a:cubicBezTo>
                        <a:cubicBezTo>
                          <a:pt x="6278570" y="-27968"/>
                          <a:pt x="6564243" y="58772"/>
                          <a:pt x="6771936" y="0"/>
                        </a:cubicBezTo>
                        <a:cubicBezTo>
                          <a:pt x="6979629" y="-58772"/>
                          <a:pt x="7150676" y="9338"/>
                          <a:pt x="7354639" y="0"/>
                        </a:cubicBezTo>
                        <a:cubicBezTo>
                          <a:pt x="7558602" y="-9338"/>
                          <a:pt x="7678022" y="4832"/>
                          <a:pt x="7838282" y="0"/>
                        </a:cubicBezTo>
                        <a:cubicBezTo>
                          <a:pt x="7998542" y="-4832"/>
                          <a:pt x="8395328" y="82788"/>
                          <a:pt x="8619105" y="0"/>
                        </a:cubicBezTo>
                        <a:cubicBezTo>
                          <a:pt x="8842882" y="-82788"/>
                          <a:pt x="9194565" y="70635"/>
                          <a:pt x="9399927" y="0"/>
                        </a:cubicBezTo>
                        <a:cubicBezTo>
                          <a:pt x="9605289" y="-70635"/>
                          <a:pt x="9688499" y="25428"/>
                          <a:pt x="9784511" y="0"/>
                        </a:cubicBezTo>
                        <a:cubicBezTo>
                          <a:pt x="9880523" y="-25428"/>
                          <a:pt x="10112614" y="58178"/>
                          <a:pt x="10367214" y="0"/>
                        </a:cubicBezTo>
                        <a:cubicBezTo>
                          <a:pt x="10621814" y="-58178"/>
                          <a:pt x="10791911" y="7403"/>
                          <a:pt x="11048977" y="0"/>
                        </a:cubicBezTo>
                        <a:cubicBezTo>
                          <a:pt x="11623948" y="-169372"/>
                          <a:pt x="12287596" y="492328"/>
                          <a:pt x="12192000" y="1143023"/>
                        </a:cubicBezTo>
                        <a:cubicBezTo>
                          <a:pt x="12222846" y="1305508"/>
                          <a:pt x="12182117" y="1389599"/>
                          <a:pt x="12192000" y="1577359"/>
                        </a:cubicBezTo>
                        <a:cubicBezTo>
                          <a:pt x="12201883" y="1765119"/>
                          <a:pt x="12146812" y="1975571"/>
                          <a:pt x="12192000" y="2240292"/>
                        </a:cubicBezTo>
                        <a:cubicBezTo>
                          <a:pt x="12237188" y="2505013"/>
                          <a:pt x="12175481" y="2533710"/>
                          <a:pt x="12192000" y="2811786"/>
                        </a:cubicBezTo>
                        <a:cubicBezTo>
                          <a:pt x="12208519" y="3089862"/>
                          <a:pt x="12163763" y="3169705"/>
                          <a:pt x="12192000" y="3291841"/>
                        </a:cubicBezTo>
                        <a:cubicBezTo>
                          <a:pt x="12220237" y="3413977"/>
                          <a:pt x="12167838" y="3719854"/>
                          <a:pt x="12192000" y="3863336"/>
                        </a:cubicBezTo>
                        <a:cubicBezTo>
                          <a:pt x="12216162" y="4006819"/>
                          <a:pt x="12164354" y="4195130"/>
                          <a:pt x="12192000" y="4297671"/>
                        </a:cubicBezTo>
                        <a:cubicBezTo>
                          <a:pt x="12219646" y="4400212"/>
                          <a:pt x="12150947" y="4618553"/>
                          <a:pt x="12192000" y="4732007"/>
                        </a:cubicBezTo>
                        <a:cubicBezTo>
                          <a:pt x="12233053" y="4845461"/>
                          <a:pt x="12109569" y="5480211"/>
                          <a:pt x="12192000" y="5714977"/>
                        </a:cubicBezTo>
                        <a:cubicBezTo>
                          <a:pt x="12368691" y="6408090"/>
                          <a:pt x="11720805" y="6994600"/>
                          <a:pt x="11048977" y="6858000"/>
                        </a:cubicBezTo>
                        <a:cubicBezTo>
                          <a:pt x="10987144" y="6886139"/>
                          <a:pt x="10847403" y="6838849"/>
                          <a:pt x="10763452" y="6858000"/>
                        </a:cubicBezTo>
                        <a:cubicBezTo>
                          <a:pt x="10679502" y="6877151"/>
                          <a:pt x="10343895" y="6854638"/>
                          <a:pt x="10081690" y="6858000"/>
                        </a:cubicBezTo>
                        <a:cubicBezTo>
                          <a:pt x="9819485" y="6861362"/>
                          <a:pt x="9899699" y="6846950"/>
                          <a:pt x="9796165" y="6858000"/>
                        </a:cubicBezTo>
                        <a:cubicBezTo>
                          <a:pt x="9692632" y="6869050"/>
                          <a:pt x="9319991" y="6786315"/>
                          <a:pt x="9114402" y="6858000"/>
                        </a:cubicBezTo>
                        <a:cubicBezTo>
                          <a:pt x="8908813" y="6929685"/>
                          <a:pt x="8858176" y="6848896"/>
                          <a:pt x="8729818" y="6858000"/>
                        </a:cubicBezTo>
                        <a:cubicBezTo>
                          <a:pt x="8601460" y="6867104"/>
                          <a:pt x="8548436" y="6845701"/>
                          <a:pt x="8444294" y="6858000"/>
                        </a:cubicBezTo>
                        <a:cubicBezTo>
                          <a:pt x="8340152" y="6870299"/>
                          <a:pt x="8155317" y="6850854"/>
                          <a:pt x="8059710" y="6858000"/>
                        </a:cubicBezTo>
                        <a:cubicBezTo>
                          <a:pt x="7964103" y="6865146"/>
                          <a:pt x="7521875" y="6839013"/>
                          <a:pt x="7377947" y="6858000"/>
                        </a:cubicBezTo>
                        <a:cubicBezTo>
                          <a:pt x="7234019" y="6876987"/>
                          <a:pt x="7139488" y="6831521"/>
                          <a:pt x="6993363" y="6858000"/>
                        </a:cubicBezTo>
                        <a:cubicBezTo>
                          <a:pt x="6847238" y="6884479"/>
                          <a:pt x="6789347" y="6827892"/>
                          <a:pt x="6707838" y="6858000"/>
                        </a:cubicBezTo>
                        <a:cubicBezTo>
                          <a:pt x="6626329" y="6888108"/>
                          <a:pt x="6422969" y="6850890"/>
                          <a:pt x="6323254" y="6858000"/>
                        </a:cubicBezTo>
                        <a:cubicBezTo>
                          <a:pt x="6223539" y="6865110"/>
                          <a:pt x="6034058" y="6855262"/>
                          <a:pt x="5839611" y="6858000"/>
                        </a:cubicBezTo>
                        <a:cubicBezTo>
                          <a:pt x="5645164" y="6860738"/>
                          <a:pt x="5519718" y="6810024"/>
                          <a:pt x="5256907" y="6858000"/>
                        </a:cubicBezTo>
                        <a:cubicBezTo>
                          <a:pt x="4994096" y="6905976"/>
                          <a:pt x="4977783" y="6822987"/>
                          <a:pt x="4872323" y="6858000"/>
                        </a:cubicBezTo>
                        <a:cubicBezTo>
                          <a:pt x="4766863" y="6893013"/>
                          <a:pt x="4368016" y="6785862"/>
                          <a:pt x="4091501" y="6858000"/>
                        </a:cubicBezTo>
                        <a:cubicBezTo>
                          <a:pt x="3814986" y="6930138"/>
                          <a:pt x="3655208" y="6810227"/>
                          <a:pt x="3508798" y="6858000"/>
                        </a:cubicBezTo>
                        <a:cubicBezTo>
                          <a:pt x="3362388" y="6905773"/>
                          <a:pt x="3019665" y="6847863"/>
                          <a:pt x="2727976" y="6858000"/>
                        </a:cubicBezTo>
                        <a:cubicBezTo>
                          <a:pt x="2436287" y="6868137"/>
                          <a:pt x="2268477" y="6827091"/>
                          <a:pt x="2046213" y="6858000"/>
                        </a:cubicBezTo>
                        <a:cubicBezTo>
                          <a:pt x="1823949" y="6888909"/>
                          <a:pt x="1545751" y="6767822"/>
                          <a:pt x="1143023" y="6858000"/>
                        </a:cubicBezTo>
                        <a:cubicBezTo>
                          <a:pt x="578120" y="6869378"/>
                          <a:pt x="-50709" y="6364804"/>
                          <a:pt x="0" y="5714977"/>
                        </a:cubicBezTo>
                        <a:cubicBezTo>
                          <a:pt x="-16098" y="5514499"/>
                          <a:pt x="44475" y="5402250"/>
                          <a:pt x="0" y="5189202"/>
                        </a:cubicBezTo>
                        <a:cubicBezTo>
                          <a:pt x="-44475" y="4976155"/>
                          <a:pt x="23780" y="4942722"/>
                          <a:pt x="0" y="4754867"/>
                        </a:cubicBezTo>
                        <a:cubicBezTo>
                          <a:pt x="-23780" y="4567013"/>
                          <a:pt x="9335" y="4247380"/>
                          <a:pt x="0" y="4091933"/>
                        </a:cubicBezTo>
                        <a:cubicBezTo>
                          <a:pt x="-9335" y="3936486"/>
                          <a:pt x="41597" y="3738698"/>
                          <a:pt x="0" y="3520439"/>
                        </a:cubicBezTo>
                        <a:cubicBezTo>
                          <a:pt x="-41597" y="3302180"/>
                          <a:pt x="7603" y="3080610"/>
                          <a:pt x="0" y="2857506"/>
                        </a:cubicBezTo>
                        <a:cubicBezTo>
                          <a:pt x="-7603" y="2634402"/>
                          <a:pt x="9871" y="2562736"/>
                          <a:pt x="0" y="2331731"/>
                        </a:cubicBezTo>
                        <a:cubicBezTo>
                          <a:pt x="-9871" y="2100726"/>
                          <a:pt x="38109" y="2076847"/>
                          <a:pt x="0" y="1851676"/>
                        </a:cubicBezTo>
                        <a:cubicBezTo>
                          <a:pt x="-38109" y="1626506"/>
                          <a:pt x="24038" y="1375073"/>
                          <a:pt x="0" y="114302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FAE360-8FB7-C24C-A423-AD94CB8AC9AD}"/>
              </a:ext>
            </a:extLst>
          </p:cNvPr>
          <p:cNvSpPr txBox="1"/>
          <p:nvPr/>
        </p:nvSpPr>
        <p:spPr>
          <a:xfrm>
            <a:off x="4238724" y="858209"/>
            <a:ext cx="4273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Cambria Math" panose="02040503050406030204" pitchFamily="18" charset="0"/>
                <a:cs typeface="Beirut" pitchFamily="2" charset="-78"/>
              </a:rPr>
              <a:t>Maximum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Cambria Math" panose="02040503050406030204" pitchFamily="18" charset="0"/>
                <a:cs typeface="Beirut" pitchFamily="2" charset="-78"/>
              </a:rPr>
              <a:t>Civilisation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  <a:ea typeface="Cambria Math" panose="02040503050406030204" pitchFamily="18" charset="0"/>
              <a:cs typeface="Beirut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31DC31-925D-954B-BFC2-8188660049C6}"/>
              </a:ext>
            </a:extLst>
          </p:cNvPr>
          <p:cNvSpPr txBox="1"/>
          <p:nvPr/>
        </p:nvSpPr>
        <p:spPr>
          <a:xfrm>
            <a:off x="4238724" y="1498006"/>
            <a:ext cx="62007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ACADEMY ENGRAVED LET PLAIN:1.0" panose="02000000000000000000" pitchFamily="2" charset="0"/>
              </a:rPr>
              <a:t>THE ROMANS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8F5C67-C429-0D47-AA91-D834F20D5C8C}"/>
              </a:ext>
            </a:extLst>
          </p:cNvPr>
          <p:cNvSpPr txBox="1"/>
          <p:nvPr/>
        </p:nvSpPr>
        <p:spPr>
          <a:xfrm>
            <a:off x="11654725" y="67572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8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03670" y="5755563"/>
            <a:ext cx="9420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j-lt"/>
                <a:cs typeface="American Typewriter"/>
              </a:rPr>
              <a:t>Bath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750339" y="133596"/>
            <a:ext cx="4231179" cy="1141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cs typeface="Papyrus"/>
              </a:rPr>
              <a:t>Defixiones</a:t>
            </a:r>
            <a:endParaRPr lang="en-US" sz="4000" dirty="0">
              <a:cs typeface="Papyru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92" y="620246"/>
            <a:ext cx="2826436" cy="5637213"/>
          </a:xfrm>
          <a:prstGeom prst="rect">
            <a:avLst/>
          </a:prstGeom>
        </p:spPr>
      </p:pic>
      <p:pic>
        <p:nvPicPr>
          <p:cNvPr id="4" name="Picture 3" descr="Screen Shot 2016-03-30 at 15.52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152" y="1457668"/>
            <a:ext cx="3027353" cy="3068966"/>
          </a:xfrm>
          <a:prstGeom prst="rect">
            <a:avLst/>
          </a:prstGeom>
        </p:spPr>
      </p:pic>
      <p:pic>
        <p:nvPicPr>
          <p:cNvPr id="15" name="Picture 14" descr="Screen Shot 2016-03-30 at 15.52.3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355" y="3267759"/>
            <a:ext cx="3027353" cy="305814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653411" y="5505063"/>
            <a:ext cx="153006" cy="18359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03667" y="5213093"/>
            <a:ext cx="21531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accent2"/>
                </a:solidFill>
                <a:cs typeface="Papyrus"/>
              </a:rPr>
              <a:t>Aquae</a:t>
            </a:r>
            <a:r>
              <a:rPr lang="en-US" sz="3200" b="1" dirty="0">
                <a:solidFill>
                  <a:schemeClr val="accent2"/>
                </a:solidFill>
                <a:cs typeface="Papyrus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cs typeface="Papyrus"/>
              </a:rPr>
              <a:t>Sulis</a:t>
            </a:r>
            <a:endParaRPr lang="en-US" sz="3200" b="1" dirty="0">
              <a:solidFill>
                <a:schemeClr val="accent2"/>
              </a:solidFill>
              <a:cs typeface="Papyrus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83680" y="4449516"/>
            <a:ext cx="17902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cs typeface="Papyrus"/>
              </a:rPr>
              <a:t>the baths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434481" y="2692728"/>
            <a:ext cx="44409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cs typeface="Papyrus"/>
              </a:rPr>
              <a:t>the sacred spring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B223382-E4B9-AD44-AEF6-8A215C670D2E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Curse tablets</a:t>
            </a:r>
          </a:p>
        </p:txBody>
      </p:sp>
    </p:spTree>
    <p:extLst>
      <p:ext uri="{BB962C8B-B14F-4D97-AF65-F5344CB8AC3E}">
        <p14:creationId xmlns:p14="http://schemas.microsoft.com/office/powerpoint/2010/main" val="361878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3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222" y="2311282"/>
            <a:ext cx="4466209" cy="33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672139" y="1169869"/>
            <a:ext cx="5272086" cy="3159125"/>
          </a:xfrm>
          <a:prstGeom prst="wedgeEllipseCallout">
            <a:avLst>
              <a:gd name="adj1" fmla="val -67542"/>
              <a:gd name="adj2" fmla="val 1325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273745" y="1531025"/>
            <a:ext cx="3996877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108000"/>
              </a:lnSpc>
            </a:pPr>
            <a:r>
              <a:rPr lang="en-GB" altLang="ja-JP" sz="2200" dirty="0">
                <a:solidFill>
                  <a:schemeClr val="bg1"/>
                </a:solidFill>
                <a:latin typeface="+mj-lt"/>
                <a:cs typeface="Papyrus"/>
              </a:rPr>
              <a:t>‘If someone knows about it and doesn't speak up, may he be cursed in his blood, and eyes and every limb and even have all his intestines totally eaten away - if he has stolen my ring or been involved in the theft.’</a:t>
            </a:r>
            <a:endParaRPr lang="en-GB" sz="2200" dirty="0">
              <a:solidFill>
                <a:schemeClr val="bg1"/>
              </a:solidFill>
              <a:latin typeface="+mj-lt"/>
              <a:cs typeface="Papyrus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425761" y="4380223"/>
            <a:ext cx="2426609" cy="365125"/>
          </a:xfrm>
        </p:spPr>
        <p:txBody>
          <a:bodyPr/>
          <a:lstStyle/>
          <a:p>
            <a:pPr algn="r"/>
            <a:r>
              <a:rPr lang="en-US" sz="800" dirty="0"/>
              <a:t>photo courtesy of </a:t>
            </a:r>
            <a:r>
              <a:rPr lang="en-US" sz="800" dirty="0" err="1"/>
              <a:t>bathsbloggers.blogspot.co.uk</a:t>
            </a:r>
            <a:r>
              <a:rPr lang="en-US" sz="800" dirty="0"/>
              <a:t> 2016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5945874" y="4788028"/>
            <a:ext cx="4159250" cy="1704847"/>
          </a:xfrm>
          <a:prstGeom prst="wedgeEllipseCallout">
            <a:avLst>
              <a:gd name="adj1" fmla="val -71339"/>
              <a:gd name="adj2" fmla="val -4422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376988" y="5154710"/>
            <a:ext cx="3238500" cy="131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108000"/>
              </a:lnSpc>
            </a:pPr>
            <a:r>
              <a:rPr lang="en-GB" altLang="ja-JP" sz="2200" dirty="0">
                <a:solidFill>
                  <a:srgbClr val="FFFFFF"/>
                </a:solidFill>
                <a:latin typeface="+mj-lt"/>
                <a:cs typeface="Papyrus"/>
              </a:rPr>
              <a:t>‘May he who took </a:t>
            </a:r>
            <a:r>
              <a:rPr lang="en-GB" altLang="ja-JP" sz="2200" dirty="0" err="1">
                <a:solidFill>
                  <a:srgbClr val="FFFFFF"/>
                </a:solidFill>
                <a:latin typeface="+mj-lt"/>
                <a:cs typeface="Papyrus"/>
              </a:rPr>
              <a:t>Vilbia</a:t>
            </a:r>
            <a:r>
              <a:rPr lang="en-GB" altLang="ja-JP" sz="2200" dirty="0">
                <a:solidFill>
                  <a:srgbClr val="FFFFFF"/>
                </a:solidFill>
                <a:latin typeface="+mj-lt"/>
                <a:cs typeface="Papyrus"/>
              </a:rPr>
              <a:t> from me become liquid as the water.’</a:t>
            </a:r>
            <a:endParaRPr lang="en-GB" sz="2200" dirty="0">
              <a:solidFill>
                <a:srgbClr val="FFFFFF"/>
              </a:solidFill>
              <a:latin typeface="+mj-lt"/>
              <a:cs typeface="Papyru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7B4119-E992-8F4E-BADC-305F86AB113B}"/>
              </a:ext>
            </a:extLst>
          </p:cNvPr>
          <p:cNvSpPr txBox="1">
            <a:spLocks/>
          </p:cNvSpPr>
          <p:nvPr/>
        </p:nvSpPr>
        <p:spPr>
          <a:xfrm>
            <a:off x="3750339" y="133596"/>
            <a:ext cx="4231179" cy="1141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cs typeface="Papyrus"/>
              </a:rPr>
              <a:t>Defixiones</a:t>
            </a:r>
            <a:endParaRPr lang="en-US" sz="4000" dirty="0">
              <a:cs typeface="Papyrus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09FC777-69C6-3545-B13C-43E07A60D635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Curse tablets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75334-B3C3-554D-8987-8F685DD3F5C6}"/>
              </a:ext>
            </a:extLst>
          </p:cNvPr>
          <p:cNvSpPr txBox="1"/>
          <p:nvPr/>
        </p:nvSpPr>
        <p:spPr>
          <a:xfrm>
            <a:off x="7023964" y="442692"/>
            <a:ext cx="324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= curse (malediction)</a:t>
            </a:r>
          </a:p>
        </p:txBody>
      </p:sp>
    </p:spTree>
    <p:extLst>
      <p:ext uri="{BB962C8B-B14F-4D97-AF65-F5344CB8AC3E}">
        <p14:creationId xmlns:p14="http://schemas.microsoft.com/office/powerpoint/2010/main" val="391379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build="allAtOnce"/>
      <p:bldP spid="12" grpId="0" animBg="1"/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6776-BEFE-AA46-9DA9-A412A1E2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172" y="237207"/>
            <a:ext cx="6750595" cy="794602"/>
          </a:xfrm>
        </p:spPr>
        <p:txBody>
          <a:bodyPr>
            <a:normAutofit/>
          </a:bodyPr>
          <a:lstStyle/>
          <a:p>
            <a:r>
              <a:rPr lang="en-US" dirty="0"/>
              <a:t>make your curse (or blessing)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0EE257D-A671-234E-A4E3-3668788DE767}"/>
              </a:ext>
            </a:extLst>
          </p:cNvPr>
          <p:cNvGrpSpPr/>
          <p:nvPr/>
        </p:nvGrpSpPr>
        <p:grpSpPr>
          <a:xfrm>
            <a:off x="4081344" y="875695"/>
            <a:ext cx="6703247" cy="5826191"/>
            <a:chOff x="4081344" y="875695"/>
            <a:chExt cx="6703247" cy="5826191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3207C48-B1F8-DE43-8751-C1FD0E85EB7F}"/>
                </a:ext>
              </a:extLst>
            </p:cNvPr>
            <p:cNvSpPr/>
            <p:nvPr/>
          </p:nvSpPr>
          <p:spPr>
            <a:xfrm>
              <a:off x="4081344" y="875695"/>
              <a:ext cx="6703247" cy="5826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7919CA-0E03-7647-BA45-2E355443B9A2}"/>
                </a:ext>
              </a:extLst>
            </p:cNvPr>
            <p:cNvSpPr/>
            <p:nvPr/>
          </p:nvSpPr>
          <p:spPr>
            <a:xfrm>
              <a:off x="4283072" y="1462114"/>
              <a:ext cx="17107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amice</a:t>
              </a:r>
              <a:r>
                <a:rPr lang="en-US" sz="1400" dirty="0"/>
                <a:t> - friend (male)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F22F2F-118B-4F43-9D3A-05B17A4230BA}"/>
                </a:ext>
              </a:extLst>
            </p:cNvPr>
            <p:cNvSpPr/>
            <p:nvPr/>
          </p:nvSpPr>
          <p:spPr>
            <a:xfrm>
              <a:off x="4283072" y="1814161"/>
              <a:ext cx="1837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/>
                <a:t>amica</a:t>
              </a:r>
              <a:r>
                <a:rPr lang="en-US" sz="1400" dirty="0"/>
                <a:t> - friend (female)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51D3DC-0962-C547-91B0-2B188CD368D2}"/>
                </a:ext>
              </a:extLst>
            </p:cNvPr>
            <p:cNvSpPr/>
            <p:nvPr/>
          </p:nvSpPr>
          <p:spPr>
            <a:xfrm>
              <a:off x="4187437" y="2183493"/>
              <a:ext cx="18516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/>
                <a:t>inimice</a:t>
              </a:r>
              <a:r>
                <a:rPr lang="en-US" sz="1400" dirty="0"/>
                <a:t> - enemy (male)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178A78-CFBE-F24C-A9AD-2C99B342492E}"/>
                </a:ext>
              </a:extLst>
            </p:cNvPr>
            <p:cNvSpPr/>
            <p:nvPr/>
          </p:nvSpPr>
          <p:spPr>
            <a:xfrm>
              <a:off x="4187436" y="2535540"/>
              <a:ext cx="19867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/>
                <a:t>inimica</a:t>
              </a:r>
              <a:r>
                <a:rPr lang="en-US" sz="1400" dirty="0"/>
                <a:t> - enemy (female)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BD1021-57D8-B243-8438-C97E8FC8272C}"/>
                </a:ext>
              </a:extLst>
            </p:cNvPr>
            <p:cNvSpPr/>
            <p:nvPr/>
          </p:nvSpPr>
          <p:spPr>
            <a:xfrm>
              <a:off x="4577799" y="3863977"/>
              <a:ext cx="10931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/>
                <a:t>soror</a:t>
              </a:r>
              <a:r>
                <a:rPr lang="en-US" sz="1400" dirty="0"/>
                <a:t> - sister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16483B-0DAC-1243-8388-F56744D63178}"/>
                </a:ext>
              </a:extLst>
            </p:cNvPr>
            <p:cNvSpPr/>
            <p:nvPr/>
          </p:nvSpPr>
          <p:spPr>
            <a:xfrm>
              <a:off x="4549772" y="3534653"/>
              <a:ext cx="12854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frater</a:t>
              </a:r>
              <a:r>
                <a:rPr lang="en-US" sz="1400" dirty="0"/>
                <a:t> - brother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3DA7E0-593D-DB4D-8589-6ADE90A59008}"/>
                </a:ext>
              </a:extLst>
            </p:cNvPr>
            <p:cNvSpPr/>
            <p:nvPr/>
          </p:nvSpPr>
          <p:spPr>
            <a:xfrm>
              <a:off x="4577799" y="2888637"/>
              <a:ext cx="11537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pater</a:t>
              </a:r>
              <a:r>
                <a:rPr lang="en-US" sz="1400" dirty="0"/>
                <a:t> - father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E5D796-DB9E-1647-AC06-2F6CD08B3AD0}"/>
                </a:ext>
              </a:extLst>
            </p:cNvPr>
            <p:cNvSpPr/>
            <p:nvPr/>
          </p:nvSpPr>
          <p:spPr>
            <a:xfrm>
              <a:off x="4197394" y="4250491"/>
              <a:ext cx="19258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magister</a:t>
              </a:r>
              <a:r>
                <a:rPr lang="en-US" sz="1400" dirty="0"/>
                <a:t> - male teacher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0903E5-08EF-AB4A-A091-0490673D8FA8}"/>
                </a:ext>
              </a:extLst>
            </p:cNvPr>
            <p:cNvSpPr/>
            <p:nvPr/>
          </p:nvSpPr>
          <p:spPr>
            <a:xfrm>
              <a:off x="4197298" y="4659458"/>
              <a:ext cx="20543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/>
                <a:t>magistra</a:t>
              </a:r>
              <a:r>
                <a:rPr lang="en-US" sz="1400" dirty="0"/>
                <a:t> - </a:t>
              </a:r>
              <a:r>
                <a:rPr lang="en-US" sz="1300" dirty="0"/>
                <a:t>female teacher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9B4848-CFC8-2B46-BDD6-051C9E7CAAFC}"/>
                </a:ext>
              </a:extLst>
            </p:cNvPr>
            <p:cNvSpPr/>
            <p:nvPr/>
          </p:nvSpPr>
          <p:spPr>
            <a:xfrm>
              <a:off x="6775428" y="1462114"/>
              <a:ext cx="12205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/>
                <a:t>laete</a:t>
              </a:r>
              <a:r>
                <a:rPr lang="en-US" sz="1400" dirty="0"/>
                <a:t> - happily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736F02-AD8C-704C-A950-5D30AC922410}"/>
                </a:ext>
              </a:extLst>
            </p:cNvPr>
            <p:cNvSpPr/>
            <p:nvPr/>
          </p:nvSpPr>
          <p:spPr>
            <a:xfrm>
              <a:off x="6927946" y="1785877"/>
              <a:ext cx="9877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bene</a:t>
              </a:r>
              <a:r>
                <a:rPr lang="en-US" sz="1400" dirty="0"/>
                <a:t> - well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378C25-445F-994D-8F69-8A8D243BF8BB}"/>
                </a:ext>
              </a:extLst>
            </p:cNvPr>
            <p:cNvSpPr/>
            <p:nvPr/>
          </p:nvSpPr>
          <p:spPr>
            <a:xfrm>
              <a:off x="6631038" y="2086856"/>
              <a:ext cx="14975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optime</a:t>
              </a:r>
              <a:r>
                <a:rPr lang="en-US" sz="1400" dirty="0"/>
                <a:t> - very well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4F0FC0-9B4C-0C4E-AB7E-F559AD7B9F80}"/>
                </a:ext>
              </a:extLst>
            </p:cNvPr>
            <p:cNvSpPr/>
            <p:nvPr/>
          </p:nvSpPr>
          <p:spPr>
            <a:xfrm>
              <a:off x="6872247" y="2408103"/>
              <a:ext cx="10791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male</a:t>
              </a:r>
              <a:r>
                <a:rPr lang="en-US" sz="1400" dirty="0"/>
                <a:t> - badly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C0FAB0-F286-D440-9FDF-0129A7396CD6}"/>
                </a:ext>
              </a:extLst>
            </p:cNvPr>
            <p:cNvSpPr/>
            <p:nvPr/>
          </p:nvSpPr>
          <p:spPr>
            <a:xfrm>
              <a:off x="6886655" y="2731619"/>
              <a:ext cx="107683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triste</a:t>
              </a:r>
              <a:r>
                <a:rPr lang="en-US" sz="1400" dirty="0"/>
                <a:t> - sadly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F736F3-9C9C-2C40-BDF4-783F81EE1F54}"/>
                </a:ext>
              </a:extLst>
            </p:cNvPr>
            <p:cNvSpPr/>
            <p:nvPr/>
          </p:nvSpPr>
          <p:spPr>
            <a:xfrm>
              <a:off x="6658449" y="3052656"/>
              <a:ext cx="144270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/>
                <a:t>celeriter</a:t>
              </a:r>
              <a:r>
                <a:rPr lang="en-US" sz="1400" dirty="0"/>
                <a:t> - quickly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AE12F82-7A20-CE4F-AF17-0AC0A215E665}"/>
                </a:ext>
              </a:extLst>
            </p:cNvPr>
            <p:cNvSpPr/>
            <p:nvPr/>
          </p:nvSpPr>
          <p:spPr>
            <a:xfrm>
              <a:off x="6863185" y="3347357"/>
              <a:ext cx="114723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irate</a:t>
              </a:r>
              <a:r>
                <a:rPr lang="en-US" sz="1400" dirty="0"/>
                <a:t> - angrily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3043694-194D-D949-A9D9-2F375AF1741A}"/>
                </a:ext>
              </a:extLst>
            </p:cNvPr>
            <p:cNvSpPr/>
            <p:nvPr/>
          </p:nvSpPr>
          <p:spPr>
            <a:xfrm>
              <a:off x="9208216" y="1619770"/>
              <a:ext cx="10097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/>
                <a:t>canta</a:t>
              </a:r>
              <a:r>
                <a:rPr lang="en-US" sz="1400" dirty="0"/>
                <a:t> - sing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ADAABA3-C795-5A44-AC51-E0E0961E37FD}"/>
                </a:ext>
              </a:extLst>
            </p:cNvPr>
            <p:cNvSpPr/>
            <p:nvPr/>
          </p:nvSpPr>
          <p:spPr>
            <a:xfrm>
              <a:off x="9293056" y="3508939"/>
              <a:ext cx="8402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peri -</a:t>
              </a:r>
              <a:r>
                <a:rPr lang="en-US" sz="1400" dirty="0"/>
                <a:t> die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9625CC-F6F5-1E45-B80E-BCEDD001ADB8}"/>
                </a:ext>
              </a:extLst>
            </p:cNvPr>
            <p:cNvSpPr/>
            <p:nvPr/>
          </p:nvSpPr>
          <p:spPr>
            <a:xfrm>
              <a:off x="9139287" y="1925516"/>
              <a:ext cx="114755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/>
                <a:t>labora</a:t>
              </a:r>
              <a:r>
                <a:rPr lang="en-US" sz="1400" dirty="0"/>
                <a:t> - work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56B883A-F380-0B41-9F2B-9F637ACD4BF3}"/>
                </a:ext>
              </a:extLst>
            </p:cNvPr>
            <p:cNvSpPr/>
            <p:nvPr/>
          </p:nvSpPr>
          <p:spPr>
            <a:xfrm>
              <a:off x="9061381" y="2226822"/>
              <a:ext cx="13033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/>
                <a:t>vive</a:t>
              </a:r>
              <a:r>
                <a:rPr lang="en-US" sz="1400" dirty="0"/>
                <a:t> – live/exist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D89D93A-7344-394F-86DD-4E1B1B47CD45}"/>
                </a:ext>
              </a:extLst>
            </p:cNvPr>
            <p:cNvSpPr/>
            <p:nvPr/>
          </p:nvSpPr>
          <p:spPr>
            <a:xfrm>
              <a:off x="9083321" y="3823599"/>
              <a:ext cx="10912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/>
                <a:t>lacrima</a:t>
              </a:r>
              <a:r>
                <a:rPr lang="en-US" sz="1400" dirty="0"/>
                <a:t> - cry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5EF60CF-A26A-C14E-81F4-9DAD428F43C2}"/>
                </a:ext>
              </a:extLst>
            </p:cNvPr>
            <p:cNvSpPr/>
            <p:nvPr/>
          </p:nvSpPr>
          <p:spPr>
            <a:xfrm>
              <a:off x="9219768" y="2543418"/>
              <a:ext cx="9403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ama</a:t>
              </a:r>
              <a:r>
                <a:rPr lang="en-US" sz="1400" dirty="0"/>
                <a:t> - love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A0A22C-EB91-AB40-86B3-14C1AE876196}"/>
                </a:ext>
              </a:extLst>
            </p:cNvPr>
            <p:cNvSpPr/>
            <p:nvPr/>
          </p:nvSpPr>
          <p:spPr>
            <a:xfrm>
              <a:off x="8949373" y="3194466"/>
              <a:ext cx="1481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/>
                <a:t>spera</a:t>
              </a:r>
              <a:r>
                <a:rPr lang="en-US" sz="1400" dirty="0"/>
                <a:t> - have hope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C599B8B-BB78-D34E-B4A9-9CC0DFF084D0}"/>
                </a:ext>
              </a:extLst>
            </p:cNvPr>
            <p:cNvSpPr/>
            <p:nvPr/>
          </p:nvSpPr>
          <p:spPr>
            <a:xfrm>
              <a:off x="8987108" y="2850396"/>
              <a:ext cx="14057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/>
                <a:t>supera</a:t>
              </a:r>
              <a:r>
                <a:rPr lang="en-US" sz="1400" dirty="0"/>
                <a:t> - triumph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12F5932-AF1D-2348-885B-554787C67509}"/>
                </a:ext>
              </a:extLst>
            </p:cNvPr>
            <p:cNvSpPr/>
            <p:nvPr/>
          </p:nvSpPr>
          <p:spPr>
            <a:xfrm>
              <a:off x="6552194" y="3983707"/>
              <a:ext cx="14852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/>
                <a:t>numquam</a:t>
              </a:r>
              <a:r>
                <a:rPr lang="en-US" sz="1400" dirty="0"/>
                <a:t> - never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DAD1DE3-88F4-1B42-A6F1-60BC42BC5AF8}"/>
                </a:ext>
              </a:extLst>
            </p:cNvPr>
            <p:cNvSpPr/>
            <p:nvPr/>
          </p:nvSpPr>
          <p:spPr>
            <a:xfrm>
              <a:off x="6821153" y="3651668"/>
              <a:ext cx="11172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facile</a:t>
              </a:r>
              <a:r>
                <a:rPr lang="en-US" sz="1400" dirty="0"/>
                <a:t> - easily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069188-512D-8743-AB2D-56CC534B7B59}"/>
                </a:ext>
              </a:extLst>
            </p:cNvPr>
            <p:cNvSpPr/>
            <p:nvPr/>
          </p:nvSpPr>
          <p:spPr>
            <a:xfrm>
              <a:off x="6666199" y="4317383"/>
              <a:ext cx="13849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fortiter</a:t>
              </a:r>
              <a:r>
                <a:rPr lang="en-US" sz="1400" dirty="0"/>
                <a:t> - bravely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FC0DC3B-5682-E24F-827B-19060A5DC4AE}"/>
                </a:ext>
              </a:extLst>
            </p:cNvPr>
            <p:cNvSpPr/>
            <p:nvPr/>
          </p:nvSpPr>
          <p:spPr>
            <a:xfrm>
              <a:off x="6701056" y="4659458"/>
              <a:ext cx="13574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semper</a:t>
              </a:r>
              <a:r>
                <a:rPr lang="en-US" sz="1400" dirty="0"/>
                <a:t> - always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467C784-C036-2E46-BB46-092A38A3F5D0}"/>
                </a:ext>
              </a:extLst>
            </p:cNvPr>
            <p:cNvSpPr/>
            <p:nvPr/>
          </p:nvSpPr>
          <p:spPr>
            <a:xfrm>
              <a:off x="9232967" y="4146179"/>
              <a:ext cx="9533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/>
                <a:t>curre</a:t>
              </a:r>
              <a:r>
                <a:rPr lang="en-US" sz="1400" dirty="0"/>
                <a:t> - run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CA575C-1A52-3A46-82D8-1E7C9D00089D}"/>
                </a:ext>
              </a:extLst>
            </p:cNvPr>
            <p:cNvSpPr/>
            <p:nvPr/>
          </p:nvSpPr>
          <p:spPr>
            <a:xfrm>
              <a:off x="9020130" y="4452377"/>
              <a:ext cx="12176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/>
                <a:t>patere</a:t>
              </a:r>
              <a:r>
                <a:rPr lang="en-US" sz="1400" dirty="0"/>
                <a:t> - suffer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F77B0A4-9BDC-2849-99FC-D5B6CF639DFB}"/>
                </a:ext>
              </a:extLst>
            </p:cNvPr>
            <p:cNvSpPr/>
            <p:nvPr/>
          </p:nvSpPr>
          <p:spPr>
            <a:xfrm>
              <a:off x="4526181" y="3192960"/>
              <a:ext cx="13031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mater</a:t>
              </a:r>
              <a:r>
                <a:rPr lang="en-US" sz="1400" dirty="0"/>
                <a:t> - mother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B882BAFD-B704-5944-9123-43514AB71CC0}"/>
                </a:ext>
              </a:extLst>
            </p:cNvPr>
            <p:cNvSpPr/>
            <p:nvPr/>
          </p:nvSpPr>
          <p:spPr>
            <a:xfrm>
              <a:off x="4211990" y="1215893"/>
              <a:ext cx="1921635" cy="38186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2E80C55F-4B0C-234F-9E08-E51CF19F8EB3}"/>
                </a:ext>
              </a:extLst>
            </p:cNvPr>
            <p:cNvSpPr/>
            <p:nvPr/>
          </p:nvSpPr>
          <p:spPr>
            <a:xfrm>
              <a:off x="6470567" y="1228390"/>
              <a:ext cx="1921635" cy="380615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00C4374-44DD-264D-B8D3-9FF799E45B95}"/>
                </a:ext>
              </a:extLst>
            </p:cNvPr>
            <p:cNvSpPr/>
            <p:nvPr/>
          </p:nvSpPr>
          <p:spPr>
            <a:xfrm>
              <a:off x="8729144" y="1222615"/>
              <a:ext cx="1921635" cy="380615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E86A6D-7CB6-5F4D-9D46-39A2D8076F91}"/>
                </a:ext>
              </a:extLst>
            </p:cNvPr>
            <p:cNvSpPr txBox="1"/>
            <p:nvPr/>
          </p:nvSpPr>
          <p:spPr>
            <a:xfrm>
              <a:off x="4611651" y="1031227"/>
              <a:ext cx="101470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recipient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6642FC-DA7D-4347-AAFA-DD8B63E7B397}"/>
                </a:ext>
              </a:extLst>
            </p:cNvPr>
            <p:cNvSpPr txBox="1"/>
            <p:nvPr/>
          </p:nvSpPr>
          <p:spPr>
            <a:xfrm>
              <a:off x="7011486" y="1048602"/>
              <a:ext cx="8364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adverb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8C82912-FD52-5642-8CFA-E579ADB15DFE}"/>
                </a:ext>
              </a:extLst>
            </p:cNvPr>
            <p:cNvSpPr txBox="1"/>
            <p:nvPr/>
          </p:nvSpPr>
          <p:spPr>
            <a:xfrm>
              <a:off x="9239828" y="1031227"/>
              <a:ext cx="946477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verb </a:t>
              </a:r>
            </a:p>
            <a:p>
              <a:pPr algn="ctr"/>
              <a:r>
                <a:rPr lang="en-US" sz="1200" dirty="0"/>
                <a:t>(imperative)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B29BD0C-933E-5C4D-A3BA-655C2D5D7DD3}"/>
                </a:ext>
              </a:extLst>
            </p:cNvPr>
            <p:cNvSpPr txBox="1"/>
            <p:nvPr/>
          </p:nvSpPr>
          <p:spPr>
            <a:xfrm>
              <a:off x="4172957" y="5247010"/>
              <a:ext cx="642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Latin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46B4E41-726C-DA49-B98C-B0FF3E10490C}"/>
                </a:ext>
              </a:extLst>
            </p:cNvPr>
            <p:cNvCxnSpPr>
              <a:cxnSpLocks/>
            </p:cNvCxnSpPr>
            <p:nvPr/>
          </p:nvCxnSpPr>
          <p:spPr>
            <a:xfrm>
              <a:off x="4333691" y="5828806"/>
              <a:ext cx="1787192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4887D6F-3DF3-BD49-BEE4-07D8394CC4E0}"/>
                </a:ext>
              </a:extLst>
            </p:cNvPr>
            <p:cNvCxnSpPr>
              <a:cxnSpLocks/>
            </p:cNvCxnSpPr>
            <p:nvPr/>
          </p:nvCxnSpPr>
          <p:spPr>
            <a:xfrm>
              <a:off x="6518222" y="5828806"/>
              <a:ext cx="1787192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0DA5080-8645-0344-9AFA-B2A878071692}"/>
                </a:ext>
              </a:extLst>
            </p:cNvPr>
            <p:cNvCxnSpPr>
              <a:cxnSpLocks/>
            </p:cNvCxnSpPr>
            <p:nvPr/>
          </p:nvCxnSpPr>
          <p:spPr>
            <a:xfrm>
              <a:off x="8816040" y="5813958"/>
              <a:ext cx="1787192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A537237-2FCC-0B4A-83A2-9AED497DE82C}"/>
                </a:ext>
              </a:extLst>
            </p:cNvPr>
            <p:cNvSpPr txBox="1"/>
            <p:nvPr/>
          </p:nvSpPr>
          <p:spPr>
            <a:xfrm>
              <a:off x="4187436" y="5975567"/>
              <a:ext cx="1907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English translation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46AA391-0D55-5B48-99F3-3C3B490E4A65}"/>
                </a:ext>
              </a:extLst>
            </p:cNvPr>
            <p:cNvCxnSpPr>
              <a:cxnSpLocks/>
            </p:cNvCxnSpPr>
            <p:nvPr/>
          </p:nvCxnSpPr>
          <p:spPr>
            <a:xfrm>
              <a:off x="4298884" y="6577107"/>
              <a:ext cx="6304348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8E92BCA-B2DB-C74B-883E-C2BE7A01C670}"/>
                </a:ext>
              </a:extLst>
            </p:cNvPr>
            <p:cNvSpPr txBox="1"/>
            <p:nvPr/>
          </p:nvSpPr>
          <p:spPr>
            <a:xfrm>
              <a:off x="4811606" y="5472103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/>
                  </a:solidFill>
                  <a:latin typeface="Comic Sans MS" panose="030F0902030302020204" pitchFamily="66" charset="0"/>
                </a:rPr>
                <a:t>soror</a:t>
              </a:r>
              <a:endParaRPr lang="en-US" dirty="0">
                <a:solidFill>
                  <a:schemeClr val="accent1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B695FE8-06CD-8A45-A0A6-413329E75C3E}"/>
                </a:ext>
              </a:extLst>
            </p:cNvPr>
            <p:cNvSpPr txBox="1"/>
            <p:nvPr/>
          </p:nvSpPr>
          <p:spPr>
            <a:xfrm>
              <a:off x="6927946" y="5460179"/>
              <a:ext cx="1053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Comic Sans MS" panose="030F0902030302020204" pitchFamily="66" charset="0"/>
                </a:rPr>
                <a:t>fortiter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61DA835-92B1-6D48-87E0-DFCC7CA64EE5}"/>
                </a:ext>
              </a:extLst>
            </p:cNvPr>
            <p:cNvSpPr txBox="1"/>
            <p:nvPr/>
          </p:nvSpPr>
          <p:spPr>
            <a:xfrm>
              <a:off x="9182889" y="5437035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/>
                  </a:solidFill>
                  <a:latin typeface="Comic Sans MS" panose="030F0902030302020204" pitchFamily="66" charset="0"/>
                </a:rPr>
                <a:t>spera</a:t>
              </a:r>
              <a:endParaRPr lang="en-US" dirty="0">
                <a:solidFill>
                  <a:schemeClr val="accent1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B173FC2-C28C-F340-97AE-649E0976CC6C}"/>
                </a:ext>
              </a:extLst>
            </p:cNvPr>
            <p:cNvSpPr txBox="1"/>
            <p:nvPr/>
          </p:nvSpPr>
          <p:spPr>
            <a:xfrm>
              <a:off x="4843601" y="6230472"/>
              <a:ext cx="2975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Comic Sans MS" panose="030F0902030302020204" pitchFamily="66" charset="0"/>
                </a:rPr>
                <a:t>Sister, bravely have hope!</a:t>
              </a:r>
            </a:p>
          </p:txBody>
        </p:sp>
      </p:grpSp>
      <p:sp>
        <p:nvSpPr>
          <p:cNvPr id="53" name="Subtitle 2">
            <a:extLst>
              <a:ext uri="{FF2B5EF4-FFF2-40B4-BE49-F238E27FC236}">
                <a16:creationId xmlns:a16="http://schemas.microsoft.com/office/drawing/2014/main" id="{799CED1F-C691-3747-AE01-266DC7E7891B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Curse tablets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A8F9A8A-7E20-7641-B9DA-8E5964535EC0}"/>
              </a:ext>
            </a:extLst>
          </p:cNvPr>
          <p:cNvSpPr txBox="1"/>
          <p:nvPr/>
        </p:nvSpPr>
        <p:spPr>
          <a:xfrm>
            <a:off x="745689" y="1677668"/>
            <a:ext cx="28911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Step 1: Using your worksheet, pick one word from each box to make your Latin curse or blessing, and write out what it means in English underneath.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BBE1759-C4C7-B949-905B-83753566BD1C}"/>
              </a:ext>
            </a:extLst>
          </p:cNvPr>
          <p:cNvSpPr txBox="1"/>
          <p:nvPr/>
        </p:nvSpPr>
        <p:spPr>
          <a:xfrm>
            <a:off x="7451058" y="-33222"/>
            <a:ext cx="192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benediction</a:t>
            </a:r>
          </a:p>
        </p:txBody>
      </p:sp>
      <p:pic>
        <p:nvPicPr>
          <p:cNvPr id="60" name="Picture 59" descr="A close up of a logo&#10;&#10;Description automatically generated">
            <a:extLst>
              <a:ext uri="{FF2B5EF4-FFF2-40B4-BE49-F238E27FC236}">
                <a16:creationId xmlns:a16="http://schemas.microsoft.com/office/drawing/2014/main" id="{67498238-18A2-E944-B539-B8B3177A3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390" y="98993"/>
            <a:ext cx="1202754" cy="136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0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33759" y="5224225"/>
            <a:ext cx="86754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cs typeface="Papyrus"/>
              </a:rPr>
              <a:t>Step 2: Once you have your curse/benediction on your piece of paper, practice mirror writing it on your whiteboard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64113" y="33489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92656FDB-0395-C34F-BAE0-0872B90843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885" y="1843980"/>
            <a:ext cx="4212324" cy="301001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6CCC9BD-55C0-234D-877C-CE790064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172" y="237207"/>
            <a:ext cx="6750595" cy="794602"/>
          </a:xfrm>
        </p:spPr>
        <p:txBody>
          <a:bodyPr>
            <a:normAutofit/>
          </a:bodyPr>
          <a:lstStyle/>
          <a:p>
            <a:r>
              <a:rPr lang="en-US" dirty="0"/>
              <a:t>make your curse (or blessing)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2DE9B02-BB1E-B64C-BC8E-D7EBEC3FF872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Curse tablets</a:t>
            </a:r>
          </a:p>
        </p:txBody>
      </p:sp>
      <p:pic>
        <p:nvPicPr>
          <p:cNvPr id="14" name="Picture 13" descr="Text, whiteboard&#10;&#10;Description automatically generated">
            <a:extLst>
              <a:ext uri="{FF2B5EF4-FFF2-40B4-BE49-F238E27FC236}">
                <a16:creationId xmlns:a16="http://schemas.microsoft.com/office/drawing/2014/main" id="{9DD4B2AA-4BCC-7249-8320-3F58BFDCBD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1843980"/>
            <a:ext cx="4212323" cy="30100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572159-382B-5644-BEDB-F64088192D58}"/>
              </a:ext>
            </a:extLst>
          </p:cNvPr>
          <p:cNvSpPr/>
          <p:nvPr/>
        </p:nvSpPr>
        <p:spPr>
          <a:xfrm>
            <a:off x="5837409" y="1108009"/>
            <a:ext cx="184665" cy="41924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1689" y="1962151"/>
            <a:ext cx="5375275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071F6A0-7693-6C41-BAC2-2EFA4F96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172" y="237207"/>
            <a:ext cx="6750595" cy="794602"/>
          </a:xfrm>
        </p:spPr>
        <p:txBody>
          <a:bodyPr>
            <a:normAutofit/>
          </a:bodyPr>
          <a:lstStyle/>
          <a:p>
            <a:r>
              <a:rPr lang="en-US" dirty="0"/>
              <a:t>make your curse (or blessing)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A39D697-A7A1-2D4E-B813-8FF30F0D8305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Curse tablets</a:t>
            </a:r>
          </a:p>
        </p:txBody>
      </p:sp>
    </p:spTree>
    <p:extLst>
      <p:ext uri="{BB962C8B-B14F-4D97-AF65-F5344CB8AC3E}">
        <p14:creationId xmlns:p14="http://schemas.microsoft.com/office/powerpoint/2010/main" val="74293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2195" y="5107880"/>
            <a:ext cx="101476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cs typeface="Papyrus"/>
              </a:rPr>
              <a:t>Step 3: With your blank curse tablet on top of a magazine or folded newspaper. Using a sharp pencil press </a:t>
            </a:r>
            <a:r>
              <a:rPr lang="en-US" sz="2800">
                <a:cs typeface="Papyrus"/>
              </a:rPr>
              <a:t>firmly and </a:t>
            </a:r>
            <a:r>
              <a:rPr lang="en-US" sz="2800" dirty="0">
                <a:cs typeface="Papyrus"/>
              </a:rPr>
              <a:t>mirror-write your Latin curse/blessing onto your blank metal slip.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C0BC87-CD15-6E48-ADFA-FD4BE378D50C}"/>
              </a:ext>
            </a:extLst>
          </p:cNvPr>
          <p:cNvSpPr txBox="1">
            <a:spLocks/>
          </p:cNvSpPr>
          <p:nvPr/>
        </p:nvSpPr>
        <p:spPr>
          <a:xfrm>
            <a:off x="2896172" y="237207"/>
            <a:ext cx="6750595" cy="79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make your curse (or blessing)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2B18E06-9701-184E-B1E5-84114E80C9DE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Curse tablets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0706D1ED-FB81-8C41-A5E6-3EEF3C58E8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755812" y="1074791"/>
            <a:ext cx="5031314" cy="407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1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33759" y="5252975"/>
            <a:ext cx="8675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cs typeface="Papyrus"/>
              </a:rPr>
              <a:t>Step 4: Turn the metal slip over to read your curse/blessing.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10792" y="6497766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596EA6-AC8C-1B42-8FC8-DDDC208E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172" y="237207"/>
            <a:ext cx="6750595" cy="794602"/>
          </a:xfrm>
        </p:spPr>
        <p:txBody>
          <a:bodyPr>
            <a:normAutofit/>
          </a:bodyPr>
          <a:lstStyle/>
          <a:p>
            <a:r>
              <a:rPr lang="en-US" dirty="0"/>
              <a:t>make your curse (or blessing)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B2412EE-51B8-5F45-A942-AB22ABEC8B6A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Curse tablets</a:t>
            </a:r>
          </a:p>
        </p:txBody>
      </p:sp>
      <p:pic>
        <p:nvPicPr>
          <p:cNvPr id="11" name="Picture 10" descr="A close up of a newspaper&#10;&#10;Description automatically generated">
            <a:extLst>
              <a:ext uri="{FF2B5EF4-FFF2-40B4-BE49-F238E27FC236}">
                <a16:creationId xmlns:a16="http://schemas.microsoft.com/office/drawing/2014/main" id="{C44823DC-7BEB-444F-957D-13770A0FB6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43752" y="570642"/>
            <a:ext cx="30554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9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713" y="344109"/>
            <a:ext cx="2980314" cy="890647"/>
          </a:xfrm>
        </p:spPr>
        <p:txBody>
          <a:bodyPr>
            <a:normAutofit/>
          </a:bodyPr>
          <a:lstStyle/>
          <a:p>
            <a:r>
              <a:rPr lang="en-US" b="1" dirty="0"/>
              <a:t>Plenary quiz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AA5898-2C5D-A44B-9C1F-A48A10CFF476}"/>
              </a:ext>
            </a:extLst>
          </p:cNvPr>
          <p:cNvSpPr/>
          <p:nvPr/>
        </p:nvSpPr>
        <p:spPr>
          <a:xfrm>
            <a:off x="900112" y="3480789"/>
            <a:ext cx="7043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cs typeface="Papyrus"/>
              </a:rPr>
              <a:t>Question 2 </a:t>
            </a:r>
            <a:r>
              <a:rPr lang="en-US" sz="2400" dirty="0">
                <a:cs typeface="Papyrus"/>
              </a:rPr>
              <a:t>What’s another English word for a blessing?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16CC46-0DDE-4747-97DE-C4FC46C828BA}"/>
              </a:ext>
            </a:extLst>
          </p:cNvPr>
          <p:cNvSpPr/>
          <p:nvPr/>
        </p:nvSpPr>
        <p:spPr>
          <a:xfrm>
            <a:off x="900113" y="4935759"/>
            <a:ext cx="7329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cs typeface="Papyrus"/>
              </a:rPr>
              <a:t>Question 3 </a:t>
            </a:r>
            <a:r>
              <a:rPr lang="en-US" sz="2400" dirty="0">
                <a:cs typeface="Papyrus"/>
              </a:rPr>
              <a:t>What did you write on your metal tablet? What does it mean in English? Is it a curse or a blessing?</a:t>
            </a:r>
            <a:endParaRPr lang="en-US" sz="2400" dirty="0">
              <a:latin typeface="+mj-lt"/>
              <a:cs typeface="Papyru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E65A9D-AC98-DF4C-A1D2-D941FCF981F9}"/>
              </a:ext>
            </a:extLst>
          </p:cNvPr>
          <p:cNvSpPr/>
          <p:nvPr/>
        </p:nvSpPr>
        <p:spPr>
          <a:xfrm>
            <a:off x="900112" y="1873646"/>
            <a:ext cx="741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cs typeface="Papyrus"/>
              </a:rPr>
              <a:t>Question 1 </a:t>
            </a:r>
            <a:r>
              <a:rPr lang="en-US" sz="2400" dirty="0">
                <a:cs typeface="Papyrus"/>
              </a:rPr>
              <a:t>Can you name an English adverb? What about a Latin one?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234D39A-5568-424F-A298-609800F2291E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MCR: Curse tablets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A person in a garment holding a sword&#10;&#10;Description automatically generated with low confidence">
            <a:extLst>
              <a:ext uri="{FF2B5EF4-FFF2-40B4-BE49-F238E27FC236}">
                <a16:creationId xmlns:a16="http://schemas.microsoft.com/office/drawing/2014/main" id="{E7453563-D25C-3642-BA86-658E05F96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43" y="899999"/>
            <a:ext cx="3602520" cy="562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4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17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10343</TotalTime>
  <Words>467</Words>
  <Application>Microsoft Macintosh PowerPoint</Application>
  <PresentationFormat>Widescreen</PresentationFormat>
  <Paragraphs>80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ACADEMY ENGRAVED LET PLAIN:1.0</vt:lpstr>
      <vt:lpstr>Arial</vt:lpstr>
      <vt:lpstr>Calibri</vt:lpstr>
      <vt:lpstr>Calibri Light</vt:lpstr>
      <vt:lpstr>Comic Sans MS</vt:lpstr>
      <vt:lpstr>Corbel</vt:lpstr>
      <vt:lpstr>Times New Roman</vt:lpstr>
      <vt:lpstr>Office Theme</vt:lpstr>
      <vt:lpstr>PowerPoint Presentation</vt:lpstr>
      <vt:lpstr>PowerPoint Presentation</vt:lpstr>
      <vt:lpstr>PowerPoint Presentation</vt:lpstr>
      <vt:lpstr>make your curse (or blessing)</vt:lpstr>
      <vt:lpstr>make your curse (or blessing)</vt:lpstr>
      <vt:lpstr>make your curse (or blessing)</vt:lpstr>
      <vt:lpstr>PowerPoint Presentation</vt:lpstr>
      <vt:lpstr>make your curse (or blessing)</vt:lpstr>
      <vt:lpstr>Plenary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Maximum Classics</dc:title>
  <dc:creator>Charlie Andrew</dc:creator>
  <cp:lastModifiedBy>Charlie Andrew</cp:lastModifiedBy>
  <cp:revision>281</cp:revision>
  <dcterms:created xsi:type="dcterms:W3CDTF">2020-08-26T13:00:26Z</dcterms:created>
  <dcterms:modified xsi:type="dcterms:W3CDTF">2022-09-21T12:00:30Z</dcterms:modified>
</cp:coreProperties>
</file>