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0"/>
  </p:notesMasterIdLst>
  <p:sldIdLst>
    <p:sldId id="256" r:id="rId2"/>
    <p:sldId id="402" r:id="rId3"/>
    <p:sldId id="269" r:id="rId4"/>
    <p:sldId id="403" r:id="rId5"/>
    <p:sldId id="404" r:id="rId6"/>
    <p:sldId id="405" r:id="rId7"/>
    <p:sldId id="339"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a:srgbClr val="73FDD6"/>
    <a:srgbClr val="945200"/>
    <a:srgbClr val="8EAA4D"/>
    <a:srgbClr val="FF7E79"/>
    <a:srgbClr val="98FBE9"/>
    <a:srgbClr val="FFD579"/>
    <a:srgbClr val="FF4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74"/>
    <p:restoredTop sz="95775"/>
  </p:normalViewPr>
  <p:slideViewPr>
    <p:cSldViewPr snapToGrid="0" snapToObjects="1">
      <p:cViewPr varScale="1">
        <p:scale>
          <a:sx n="124" d="100"/>
          <a:sy n="124" d="100"/>
        </p:scale>
        <p:origin x="408" y="168"/>
      </p:cViewPr>
      <p:guideLst>
        <p:guide orient="horz" pos="2183"/>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D4568-411D-114A-824D-5D0A02C4BE41}" type="datetimeFigureOut">
              <a:rPr lang="en-US" smtClean="0"/>
              <a:t>8/7/24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AFBC0-18EA-B445-8165-007CF41F7140}" type="slidenum">
              <a:rPr lang="en-US" smtClean="0"/>
              <a:t>‹#›</a:t>
            </a:fld>
            <a:endParaRPr lang="en-US"/>
          </a:p>
        </p:txBody>
      </p:sp>
    </p:spTree>
    <p:extLst>
      <p:ext uri="{BB962C8B-B14F-4D97-AF65-F5344CB8AC3E}">
        <p14:creationId xmlns:p14="http://schemas.microsoft.com/office/powerpoint/2010/main" val="50404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8/7/24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9125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8/7/24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0576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8/7/24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67946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8/7/24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09622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429131-0636-4047-8DF3-24E530D7B4AA}" type="datetimeFigureOut">
              <a:rPr lang="en-US" smtClean="0"/>
              <a:t>8/7/24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225396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9429131-0636-4047-8DF3-24E530D7B4AA}" type="datetimeFigureOut">
              <a:rPr lang="en-US" smtClean="0"/>
              <a:t>8/7/24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13605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9429131-0636-4047-8DF3-24E530D7B4AA}" type="datetimeFigureOut">
              <a:rPr lang="en-US" smtClean="0"/>
              <a:t>8/7/24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60500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9429131-0636-4047-8DF3-24E530D7B4AA}" type="datetimeFigureOut">
              <a:rPr lang="en-US" smtClean="0"/>
              <a:t>8/7/24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39816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29131-0636-4047-8DF3-24E530D7B4AA}" type="datetimeFigureOut">
              <a:rPr lang="en-US" smtClean="0"/>
              <a:t>8/7/24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266203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9429131-0636-4047-8DF3-24E530D7B4AA}" type="datetimeFigureOut">
              <a:rPr lang="en-US" smtClean="0"/>
              <a:t>8/7/24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77962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9429131-0636-4047-8DF3-24E530D7B4AA}" type="datetimeFigureOut">
              <a:rPr lang="en-US" smtClean="0"/>
              <a:t>8/7/24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55363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29131-0636-4047-8DF3-24E530D7B4AA}" type="datetimeFigureOut">
              <a:rPr lang="en-US" smtClean="0"/>
              <a:t>8/7/24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extBox 6">
            <a:extLst>
              <a:ext uri="{FF2B5EF4-FFF2-40B4-BE49-F238E27FC236}">
                <a16:creationId xmlns:a16="http://schemas.microsoft.com/office/drawing/2014/main" id="{1E2B453C-DE0B-7749-80E2-555B75D22710}"/>
              </a:ext>
            </a:extLst>
          </p:cNvPr>
          <p:cNvSpPr txBox="1"/>
          <p:nvPr userDrawn="1"/>
        </p:nvSpPr>
        <p:spPr>
          <a:xfrm>
            <a:off x="11043929" y="6611779"/>
            <a:ext cx="1148071" cy="246221"/>
          </a:xfrm>
          <a:prstGeom prst="rect">
            <a:avLst/>
          </a:prstGeom>
          <a:noFill/>
        </p:spPr>
        <p:txBody>
          <a:bodyPr wrap="none" rtlCol="0">
            <a:spAutoFit/>
          </a:bodyPr>
          <a:lstStyle/>
          <a:p>
            <a:r>
              <a:rPr lang="en-US" sz="1000" dirty="0">
                <a:solidFill>
                  <a:schemeClr val="bg1">
                    <a:lumMod val="65000"/>
                  </a:schemeClr>
                </a:solidFill>
              </a:rPr>
              <a:t>© C Andrew  2023</a:t>
            </a:r>
          </a:p>
        </p:txBody>
      </p:sp>
    </p:spTree>
    <p:extLst>
      <p:ext uri="{BB962C8B-B14F-4D97-AF65-F5344CB8AC3E}">
        <p14:creationId xmlns:p14="http://schemas.microsoft.com/office/powerpoint/2010/main" val="3998230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B9A101-EA60-2A46-A1EF-2603950981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93486" y="718953"/>
            <a:ext cx="3702293" cy="5510381"/>
          </a:xfrm>
          <a:prstGeom prst="rect">
            <a:avLst/>
          </a:prstGeom>
        </p:spPr>
      </p:pic>
      <p:sp>
        <p:nvSpPr>
          <p:cNvPr id="3" name="Subtitle 2">
            <a:extLst>
              <a:ext uri="{FF2B5EF4-FFF2-40B4-BE49-F238E27FC236}">
                <a16:creationId xmlns:a16="http://schemas.microsoft.com/office/drawing/2014/main" id="{5388BAB9-B8A2-D04A-B70B-7EF12C5DC02D}"/>
              </a:ext>
            </a:extLst>
          </p:cNvPr>
          <p:cNvSpPr>
            <a:spLocks noGrp="1"/>
          </p:cNvSpPr>
          <p:nvPr>
            <p:ph type="subTitle" idx="1"/>
          </p:nvPr>
        </p:nvSpPr>
        <p:spPr>
          <a:xfrm>
            <a:off x="4238724" y="3398916"/>
            <a:ext cx="6157792" cy="571232"/>
          </a:xfrm>
        </p:spPr>
        <p:txBody>
          <a:bodyPr>
            <a:noAutofit/>
          </a:bodyPr>
          <a:lstStyle/>
          <a:p>
            <a:pPr algn="l"/>
            <a:r>
              <a:rPr lang="en-US" sz="4800" dirty="0">
                <a:latin typeface="Corbel" panose="020B0503020204020204" pitchFamily="34" charset="0"/>
              </a:rPr>
              <a:t>Animals</a:t>
            </a:r>
          </a:p>
        </p:txBody>
      </p:sp>
      <p:sp>
        <p:nvSpPr>
          <p:cNvPr id="4" name="TextBox 3">
            <a:extLst>
              <a:ext uri="{FF2B5EF4-FFF2-40B4-BE49-F238E27FC236}">
                <a16:creationId xmlns:a16="http://schemas.microsoft.com/office/drawing/2014/main" id="{C2F0F2F3-37A5-2449-AF73-A08FD2615D55}"/>
              </a:ext>
            </a:extLst>
          </p:cNvPr>
          <p:cNvSpPr txBox="1"/>
          <p:nvPr/>
        </p:nvSpPr>
        <p:spPr>
          <a:xfrm>
            <a:off x="3947523" y="4525325"/>
            <a:ext cx="7891933" cy="1200329"/>
          </a:xfrm>
          <a:prstGeom prst="rect">
            <a:avLst/>
          </a:prstGeom>
          <a:noFill/>
        </p:spPr>
        <p:txBody>
          <a:bodyPr wrap="square" rtlCol="0">
            <a:spAutoFit/>
          </a:bodyPr>
          <a:lstStyle/>
          <a:p>
            <a:pPr algn="ctr"/>
            <a:r>
              <a:rPr lang="en-US" sz="2400" dirty="0">
                <a:solidFill>
                  <a:srgbClr val="C00000"/>
                </a:solidFill>
              </a:rPr>
              <a:t>LOs: To explore the roots of modern animal-related words, to investigate the roles of animals in the ancient world, and to make a clay owl, symbol of Athena/Minerva</a:t>
            </a:r>
          </a:p>
        </p:txBody>
      </p:sp>
      <p:sp>
        <p:nvSpPr>
          <p:cNvPr id="7" name="Rounded Rectangle 6">
            <a:extLst>
              <a:ext uri="{FF2B5EF4-FFF2-40B4-BE49-F238E27FC236}">
                <a16:creationId xmlns:a16="http://schemas.microsoft.com/office/drawing/2014/main" id="{F0B86514-9380-3048-9107-A1AE5527F17F}"/>
              </a:ext>
            </a:extLst>
          </p:cNvPr>
          <p:cNvSpPr/>
          <p:nvPr/>
        </p:nvSpPr>
        <p:spPr>
          <a:xfrm>
            <a:off x="204716" y="163776"/>
            <a:ext cx="11791667" cy="6405403"/>
          </a:xfrm>
          <a:prstGeom prst="roundRect">
            <a:avLst>
              <a:gd name="adj" fmla="val 2540"/>
            </a:avLst>
          </a:prstGeom>
          <a:noFill/>
          <a:ln w="38100">
            <a:solidFill>
              <a:schemeClr val="bg1">
                <a:lumMod val="50000"/>
              </a:schemeClr>
            </a:solidFill>
            <a:extLst>
              <a:ext uri="{C807C97D-BFC1-408E-A445-0C87EB9F89A2}">
                <ask:lineSketchStyleProps xmlns:ask="http://schemas.microsoft.com/office/drawing/2018/sketchyshapes" sd="1219033472">
                  <a:custGeom>
                    <a:avLst/>
                    <a:gdLst>
                      <a:gd name="connsiteX0" fmla="*/ 0 w 12192000"/>
                      <a:gd name="connsiteY0" fmla="*/ 1143023 h 6858000"/>
                      <a:gd name="connsiteX1" fmla="*/ 1143023 w 12192000"/>
                      <a:gd name="connsiteY1" fmla="*/ 0 h 6858000"/>
                      <a:gd name="connsiteX2" fmla="*/ 1923845 w 12192000"/>
                      <a:gd name="connsiteY2" fmla="*/ 0 h 6858000"/>
                      <a:gd name="connsiteX3" fmla="*/ 2407489 w 12192000"/>
                      <a:gd name="connsiteY3" fmla="*/ 0 h 6858000"/>
                      <a:gd name="connsiteX4" fmla="*/ 2792073 w 12192000"/>
                      <a:gd name="connsiteY4" fmla="*/ 0 h 6858000"/>
                      <a:gd name="connsiteX5" fmla="*/ 3473836 w 12192000"/>
                      <a:gd name="connsiteY5" fmla="*/ 0 h 6858000"/>
                      <a:gd name="connsiteX6" fmla="*/ 3957479 w 12192000"/>
                      <a:gd name="connsiteY6" fmla="*/ 0 h 6858000"/>
                      <a:gd name="connsiteX7" fmla="*/ 4738302 w 12192000"/>
                      <a:gd name="connsiteY7" fmla="*/ 0 h 6858000"/>
                      <a:gd name="connsiteX8" fmla="*/ 5122886 w 12192000"/>
                      <a:gd name="connsiteY8" fmla="*/ 0 h 6858000"/>
                      <a:gd name="connsiteX9" fmla="*/ 5903708 w 12192000"/>
                      <a:gd name="connsiteY9" fmla="*/ 0 h 6858000"/>
                      <a:gd name="connsiteX10" fmla="*/ 6189233 w 12192000"/>
                      <a:gd name="connsiteY10" fmla="*/ 0 h 6858000"/>
                      <a:gd name="connsiteX11" fmla="*/ 6771936 w 12192000"/>
                      <a:gd name="connsiteY11" fmla="*/ 0 h 6858000"/>
                      <a:gd name="connsiteX12" fmla="*/ 7354639 w 12192000"/>
                      <a:gd name="connsiteY12" fmla="*/ 0 h 6858000"/>
                      <a:gd name="connsiteX13" fmla="*/ 7838282 w 12192000"/>
                      <a:gd name="connsiteY13" fmla="*/ 0 h 6858000"/>
                      <a:gd name="connsiteX14" fmla="*/ 8619105 w 12192000"/>
                      <a:gd name="connsiteY14" fmla="*/ 0 h 6858000"/>
                      <a:gd name="connsiteX15" fmla="*/ 9399927 w 12192000"/>
                      <a:gd name="connsiteY15" fmla="*/ 0 h 6858000"/>
                      <a:gd name="connsiteX16" fmla="*/ 9784511 w 12192000"/>
                      <a:gd name="connsiteY16" fmla="*/ 0 h 6858000"/>
                      <a:gd name="connsiteX17" fmla="*/ 10367214 w 12192000"/>
                      <a:gd name="connsiteY17" fmla="*/ 0 h 6858000"/>
                      <a:gd name="connsiteX18" fmla="*/ 11048977 w 12192000"/>
                      <a:gd name="connsiteY18" fmla="*/ 0 h 6858000"/>
                      <a:gd name="connsiteX19" fmla="*/ 12192000 w 12192000"/>
                      <a:gd name="connsiteY19" fmla="*/ 1143023 h 6858000"/>
                      <a:gd name="connsiteX20" fmla="*/ 12192000 w 12192000"/>
                      <a:gd name="connsiteY20" fmla="*/ 1577359 h 6858000"/>
                      <a:gd name="connsiteX21" fmla="*/ 12192000 w 12192000"/>
                      <a:gd name="connsiteY21" fmla="*/ 2240292 h 6858000"/>
                      <a:gd name="connsiteX22" fmla="*/ 12192000 w 12192000"/>
                      <a:gd name="connsiteY22" fmla="*/ 2811786 h 6858000"/>
                      <a:gd name="connsiteX23" fmla="*/ 12192000 w 12192000"/>
                      <a:gd name="connsiteY23" fmla="*/ 3291841 h 6858000"/>
                      <a:gd name="connsiteX24" fmla="*/ 12192000 w 12192000"/>
                      <a:gd name="connsiteY24" fmla="*/ 3863336 h 6858000"/>
                      <a:gd name="connsiteX25" fmla="*/ 12192000 w 12192000"/>
                      <a:gd name="connsiteY25" fmla="*/ 4297671 h 6858000"/>
                      <a:gd name="connsiteX26" fmla="*/ 12192000 w 12192000"/>
                      <a:gd name="connsiteY26" fmla="*/ 4732007 h 6858000"/>
                      <a:gd name="connsiteX27" fmla="*/ 12192000 w 12192000"/>
                      <a:gd name="connsiteY27" fmla="*/ 5714977 h 6858000"/>
                      <a:gd name="connsiteX28" fmla="*/ 11048977 w 12192000"/>
                      <a:gd name="connsiteY28" fmla="*/ 6858000 h 6858000"/>
                      <a:gd name="connsiteX29" fmla="*/ 10763452 w 12192000"/>
                      <a:gd name="connsiteY29" fmla="*/ 6858000 h 6858000"/>
                      <a:gd name="connsiteX30" fmla="*/ 10081690 w 12192000"/>
                      <a:gd name="connsiteY30" fmla="*/ 6858000 h 6858000"/>
                      <a:gd name="connsiteX31" fmla="*/ 9796165 w 12192000"/>
                      <a:gd name="connsiteY31" fmla="*/ 6858000 h 6858000"/>
                      <a:gd name="connsiteX32" fmla="*/ 9114402 w 12192000"/>
                      <a:gd name="connsiteY32" fmla="*/ 6858000 h 6858000"/>
                      <a:gd name="connsiteX33" fmla="*/ 8729818 w 12192000"/>
                      <a:gd name="connsiteY33" fmla="*/ 6858000 h 6858000"/>
                      <a:gd name="connsiteX34" fmla="*/ 8444294 w 12192000"/>
                      <a:gd name="connsiteY34" fmla="*/ 6858000 h 6858000"/>
                      <a:gd name="connsiteX35" fmla="*/ 8059710 w 12192000"/>
                      <a:gd name="connsiteY35" fmla="*/ 6858000 h 6858000"/>
                      <a:gd name="connsiteX36" fmla="*/ 7377947 w 12192000"/>
                      <a:gd name="connsiteY36" fmla="*/ 6858000 h 6858000"/>
                      <a:gd name="connsiteX37" fmla="*/ 6993363 w 12192000"/>
                      <a:gd name="connsiteY37" fmla="*/ 6858000 h 6858000"/>
                      <a:gd name="connsiteX38" fmla="*/ 6707838 w 12192000"/>
                      <a:gd name="connsiteY38" fmla="*/ 6858000 h 6858000"/>
                      <a:gd name="connsiteX39" fmla="*/ 6323254 w 12192000"/>
                      <a:gd name="connsiteY39" fmla="*/ 6858000 h 6858000"/>
                      <a:gd name="connsiteX40" fmla="*/ 5839611 w 12192000"/>
                      <a:gd name="connsiteY40" fmla="*/ 6858000 h 6858000"/>
                      <a:gd name="connsiteX41" fmla="*/ 5256907 w 12192000"/>
                      <a:gd name="connsiteY41" fmla="*/ 6858000 h 6858000"/>
                      <a:gd name="connsiteX42" fmla="*/ 4872323 w 12192000"/>
                      <a:gd name="connsiteY42" fmla="*/ 6858000 h 6858000"/>
                      <a:gd name="connsiteX43" fmla="*/ 4091501 w 12192000"/>
                      <a:gd name="connsiteY43" fmla="*/ 6858000 h 6858000"/>
                      <a:gd name="connsiteX44" fmla="*/ 3508798 w 12192000"/>
                      <a:gd name="connsiteY44" fmla="*/ 6858000 h 6858000"/>
                      <a:gd name="connsiteX45" fmla="*/ 2727976 w 12192000"/>
                      <a:gd name="connsiteY45" fmla="*/ 6858000 h 6858000"/>
                      <a:gd name="connsiteX46" fmla="*/ 2046213 w 12192000"/>
                      <a:gd name="connsiteY46" fmla="*/ 6858000 h 6858000"/>
                      <a:gd name="connsiteX47" fmla="*/ 1143023 w 12192000"/>
                      <a:gd name="connsiteY47" fmla="*/ 6858000 h 6858000"/>
                      <a:gd name="connsiteX48" fmla="*/ 0 w 12192000"/>
                      <a:gd name="connsiteY48" fmla="*/ 5714977 h 6858000"/>
                      <a:gd name="connsiteX49" fmla="*/ 0 w 12192000"/>
                      <a:gd name="connsiteY49" fmla="*/ 5189202 h 6858000"/>
                      <a:gd name="connsiteX50" fmla="*/ 0 w 12192000"/>
                      <a:gd name="connsiteY50" fmla="*/ 4754867 h 6858000"/>
                      <a:gd name="connsiteX51" fmla="*/ 0 w 12192000"/>
                      <a:gd name="connsiteY51" fmla="*/ 4091933 h 6858000"/>
                      <a:gd name="connsiteX52" fmla="*/ 0 w 12192000"/>
                      <a:gd name="connsiteY52" fmla="*/ 3520439 h 6858000"/>
                      <a:gd name="connsiteX53" fmla="*/ 0 w 12192000"/>
                      <a:gd name="connsiteY53" fmla="*/ 2857506 h 6858000"/>
                      <a:gd name="connsiteX54" fmla="*/ 0 w 12192000"/>
                      <a:gd name="connsiteY54" fmla="*/ 2331731 h 6858000"/>
                      <a:gd name="connsiteX55" fmla="*/ 0 w 12192000"/>
                      <a:gd name="connsiteY55" fmla="*/ 1851676 h 6858000"/>
                      <a:gd name="connsiteX56" fmla="*/ 0 w 12192000"/>
                      <a:gd name="connsiteY56"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1143023"/>
                        </a:moveTo>
                        <a:cubicBezTo>
                          <a:pt x="-28290" y="494299"/>
                          <a:pt x="394354" y="44060"/>
                          <a:pt x="1143023" y="0"/>
                        </a:cubicBezTo>
                        <a:cubicBezTo>
                          <a:pt x="1450775" y="-69397"/>
                          <a:pt x="1757005" y="74170"/>
                          <a:pt x="1923845" y="0"/>
                        </a:cubicBezTo>
                        <a:cubicBezTo>
                          <a:pt x="2090685" y="-74170"/>
                          <a:pt x="2211996" y="42603"/>
                          <a:pt x="2407489" y="0"/>
                        </a:cubicBezTo>
                        <a:cubicBezTo>
                          <a:pt x="2602982" y="-42603"/>
                          <a:pt x="2674984" y="35029"/>
                          <a:pt x="2792073" y="0"/>
                        </a:cubicBezTo>
                        <a:cubicBezTo>
                          <a:pt x="2909162" y="-35029"/>
                          <a:pt x="3256033" y="18317"/>
                          <a:pt x="3473836" y="0"/>
                        </a:cubicBezTo>
                        <a:cubicBezTo>
                          <a:pt x="3691639" y="-18317"/>
                          <a:pt x="3856322" y="12725"/>
                          <a:pt x="3957479" y="0"/>
                        </a:cubicBezTo>
                        <a:cubicBezTo>
                          <a:pt x="4058636" y="-12725"/>
                          <a:pt x="4359881" y="62969"/>
                          <a:pt x="4738302" y="0"/>
                        </a:cubicBezTo>
                        <a:cubicBezTo>
                          <a:pt x="5116723" y="-62969"/>
                          <a:pt x="4942312" y="6342"/>
                          <a:pt x="5122886" y="0"/>
                        </a:cubicBezTo>
                        <a:cubicBezTo>
                          <a:pt x="5303460" y="-6342"/>
                          <a:pt x="5685444" y="58423"/>
                          <a:pt x="5903708" y="0"/>
                        </a:cubicBezTo>
                        <a:cubicBezTo>
                          <a:pt x="6121972" y="-58423"/>
                          <a:pt x="6099896" y="27968"/>
                          <a:pt x="6189233" y="0"/>
                        </a:cubicBezTo>
                        <a:cubicBezTo>
                          <a:pt x="6278570" y="-27968"/>
                          <a:pt x="6564243" y="58772"/>
                          <a:pt x="6771936" y="0"/>
                        </a:cubicBezTo>
                        <a:cubicBezTo>
                          <a:pt x="6979629" y="-58772"/>
                          <a:pt x="7150676" y="9338"/>
                          <a:pt x="7354639" y="0"/>
                        </a:cubicBezTo>
                        <a:cubicBezTo>
                          <a:pt x="7558602" y="-9338"/>
                          <a:pt x="7678022" y="4832"/>
                          <a:pt x="7838282" y="0"/>
                        </a:cubicBezTo>
                        <a:cubicBezTo>
                          <a:pt x="7998542" y="-4832"/>
                          <a:pt x="8395328" y="82788"/>
                          <a:pt x="8619105" y="0"/>
                        </a:cubicBezTo>
                        <a:cubicBezTo>
                          <a:pt x="8842882" y="-82788"/>
                          <a:pt x="9194565" y="70635"/>
                          <a:pt x="9399927" y="0"/>
                        </a:cubicBezTo>
                        <a:cubicBezTo>
                          <a:pt x="9605289" y="-70635"/>
                          <a:pt x="9688499" y="25428"/>
                          <a:pt x="9784511" y="0"/>
                        </a:cubicBezTo>
                        <a:cubicBezTo>
                          <a:pt x="9880523" y="-25428"/>
                          <a:pt x="10112614" y="58178"/>
                          <a:pt x="10367214" y="0"/>
                        </a:cubicBezTo>
                        <a:cubicBezTo>
                          <a:pt x="10621814" y="-58178"/>
                          <a:pt x="10791911" y="7403"/>
                          <a:pt x="11048977" y="0"/>
                        </a:cubicBezTo>
                        <a:cubicBezTo>
                          <a:pt x="11623948" y="-169372"/>
                          <a:pt x="12287596" y="492328"/>
                          <a:pt x="12192000" y="1143023"/>
                        </a:cubicBezTo>
                        <a:cubicBezTo>
                          <a:pt x="12222846" y="1305508"/>
                          <a:pt x="12182117" y="1389599"/>
                          <a:pt x="12192000" y="1577359"/>
                        </a:cubicBezTo>
                        <a:cubicBezTo>
                          <a:pt x="12201883" y="1765119"/>
                          <a:pt x="12146812" y="1975571"/>
                          <a:pt x="12192000" y="2240292"/>
                        </a:cubicBezTo>
                        <a:cubicBezTo>
                          <a:pt x="12237188" y="2505013"/>
                          <a:pt x="12175481" y="2533710"/>
                          <a:pt x="12192000" y="2811786"/>
                        </a:cubicBezTo>
                        <a:cubicBezTo>
                          <a:pt x="12208519" y="3089862"/>
                          <a:pt x="12163763" y="3169705"/>
                          <a:pt x="12192000" y="3291841"/>
                        </a:cubicBezTo>
                        <a:cubicBezTo>
                          <a:pt x="12220237" y="3413977"/>
                          <a:pt x="12167838" y="3719854"/>
                          <a:pt x="12192000" y="3863336"/>
                        </a:cubicBezTo>
                        <a:cubicBezTo>
                          <a:pt x="12216162" y="4006819"/>
                          <a:pt x="12164354" y="4195130"/>
                          <a:pt x="12192000" y="4297671"/>
                        </a:cubicBezTo>
                        <a:cubicBezTo>
                          <a:pt x="12219646" y="4400212"/>
                          <a:pt x="12150947" y="4618553"/>
                          <a:pt x="12192000" y="4732007"/>
                        </a:cubicBezTo>
                        <a:cubicBezTo>
                          <a:pt x="12233053" y="4845461"/>
                          <a:pt x="12109569" y="5480211"/>
                          <a:pt x="12192000" y="5714977"/>
                        </a:cubicBezTo>
                        <a:cubicBezTo>
                          <a:pt x="12368691" y="6408090"/>
                          <a:pt x="11720805" y="6994600"/>
                          <a:pt x="11048977" y="6858000"/>
                        </a:cubicBezTo>
                        <a:cubicBezTo>
                          <a:pt x="10987144" y="6886139"/>
                          <a:pt x="10847403" y="6838849"/>
                          <a:pt x="10763452" y="6858000"/>
                        </a:cubicBezTo>
                        <a:cubicBezTo>
                          <a:pt x="10679502" y="6877151"/>
                          <a:pt x="10343895" y="6854638"/>
                          <a:pt x="10081690" y="6858000"/>
                        </a:cubicBezTo>
                        <a:cubicBezTo>
                          <a:pt x="9819485" y="6861362"/>
                          <a:pt x="9899699" y="6846950"/>
                          <a:pt x="9796165" y="6858000"/>
                        </a:cubicBezTo>
                        <a:cubicBezTo>
                          <a:pt x="9692632" y="6869050"/>
                          <a:pt x="9319991" y="6786315"/>
                          <a:pt x="9114402" y="6858000"/>
                        </a:cubicBezTo>
                        <a:cubicBezTo>
                          <a:pt x="8908813" y="6929685"/>
                          <a:pt x="8858176" y="6848896"/>
                          <a:pt x="8729818" y="6858000"/>
                        </a:cubicBezTo>
                        <a:cubicBezTo>
                          <a:pt x="8601460" y="6867104"/>
                          <a:pt x="8548436" y="6845701"/>
                          <a:pt x="8444294" y="6858000"/>
                        </a:cubicBezTo>
                        <a:cubicBezTo>
                          <a:pt x="8340152" y="6870299"/>
                          <a:pt x="8155317" y="6850854"/>
                          <a:pt x="8059710" y="6858000"/>
                        </a:cubicBezTo>
                        <a:cubicBezTo>
                          <a:pt x="7964103" y="6865146"/>
                          <a:pt x="7521875" y="6839013"/>
                          <a:pt x="7377947" y="6858000"/>
                        </a:cubicBezTo>
                        <a:cubicBezTo>
                          <a:pt x="7234019" y="6876987"/>
                          <a:pt x="7139488" y="6831521"/>
                          <a:pt x="6993363" y="6858000"/>
                        </a:cubicBezTo>
                        <a:cubicBezTo>
                          <a:pt x="6847238" y="6884479"/>
                          <a:pt x="6789347" y="6827892"/>
                          <a:pt x="6707838" y="6858000"/>
                        </a:cubicBezTo>
                        <a:cubicBezTo>
                          <a:pt x="6626329" y="6888108"/>
                          <a:pt x="6422969" y="6850890"/>
                          <a:pt x="6323254" y="6858000"/>
                        </a:cubicBezTo>
                        <a:cubicBezTo>
                          <a:pt x="6223539" y="6865110"/>
                          <a:pt x="6034058" y="6855262"/>
                          <a:pt x="5839611" y="6858000"/>
                        </a:cubicBezTo>
                        <a:cubicBezTo>
                          <a:pt x="5645164" y="6860738"/>
                          <a:pt x="5519718" y="6810024"/>
                          <a:pt x="5256907" y="6858000"/>
                        </a:cubicBezTo>
                        <a:cubicBezTo>
                          <a:pt x="4994096" y="6905976"/>
                          <a:pt x="4977783" y="6822987"/>
                          <a:pt x="4872323" y="6858000"/>
                        </a:cubicBezTo>
                        <a:cubicBezTo>
                          <a:pt x="4766863" y="6893013"/>
                          <a:pt x="4368016" y="6785862"/>
                          <a:pt x="4091501" y="6858000"/>
                        </a:cubicBezTo>
                        <a:cubicBezTo>
                          <a:pt x="3814986" y="6930138"/>
                          <a:pt x="3655208" y="6810227"/>
                          <a:pt x="3508798" y="6858000"/>
                        </a:cubicBezTo>
                        <a:cubicBezTo>
                          <a:pt x="3362388" y="6905773"/>
                          <a:pt x="3019665" y="6847863"/>
                          <a:pt x="2727976" y="6858000"/>
                        </a:cubicBezTo>
                        <a:cubicBezTo>
                          <a:pt x="2436287" y="6868137"/>
                          <a:pt x="2268477" y="6827091"/>
                          <a:pt x="2046213" y="6858000"/>
                        </a:cubicBezTo>
                        <a:cubicBezTo>
                          <a:pt x="1823949" y="6888909"/>
                          <a:pt x="1545751" y="6767822"/>
                          <a:pt x="1143023" y="6858000"/>
                        </a:cubicBezTo>
                        <a:cubicBezTo>
                          <a:pt x="578120" y="6869378"/>
                          <a:pt x="-50709" y="6364804"/>
                          <a:pt x="0" y="5714977"/>
                        </a:cubicBezTo>
                        <a:cubicBezTo>
                          <a:pt x="-16098" y="5514499"/>
                          <a:pt x="44475" y="5402250"/>
                          <a:pt x="0" y="5189202"/>
                        </a:cubicBezTo>
                        <a:cubicBezTo>
                          <a:pt x="-44475" y="4976155"/>
                          <a:pt x="23780" y="4942722"/>
                          <a:pt x="0" y="4754867"/>
                        </a:cubicBezTo>
                        <a:cubicBezTo>
                          <a:pt x="-23780" y="4567013"/>
                          <a:pt x="9335" y="4247380"/>
                          <a:pt x="0" y="4091933"/>
                        </a:cubicBezTo>
                        <a:cubicBezTo>
                          <a:pt x="-9335" y="3936486"/>
                          <a:pt x="41597" y="3738698"/>
                          <a:pt x="0" y="3520439"/>
                        </a:cubicBezTo>
                        <a:cubicBezTo>
                          <a:pt x="-41597" y="3302180"/>
                          <a:pt x="7603" y="3080610"/>
                          <a:pt x="0" y="2857506"/>
                        </a:cubicBezTo>
                        <a:cubicBezTo>
                          <a:pt x="-7603" y="2634402"/>
                          <a:pt x="9871" y="2562736"/>
                          <a:pt x="0" y="2331731"/>
                        </a:cubicBezTo>
                        <a:cubicBezTo>
                          <a:pt x="-9871" y="2100726"/>
                          <a:pt x="38109" y="2076847"/>
                          <a:pt x="0" y="1851676"/>
                        </a:cubicBezTo>
                        <a:cubicBezTo>
                          <a:pt x="-38109" y="1626506"/>
                          <a:pt x="24038" y="1375073"/>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FFAE360-8FB7-C24C-A423-AD94CB8AC9AD}"/>
              </a:ext>
            </a:extLst>
          </p:cNvPr>
          <p:cNvSpPr txBox="1"/>
          <p:nvPr/>
        </p:nvSpPr>
        <p:spPr>
          <a:xfrm>
            <a:off x="4238724" y="858209"/>
            <a:ext cx="4273542" cy="646331"/>
          </a:xfrm>
          <a:prstGeom prst="rect">
            <a:avLst/>
          </a:prstGeom>
          <a:noFill/>
        </p:spPr>
        <p:txBody>
          <a:bodyPr wrap="none" rtlCol="0">
            <a:spAutoFit/>
          </a:bodyPr>
          <a:lstStyle/>
          <a:p>
            <a:r>
              <a:rPr lang="en-US" sz="3600" dirty="0">
                <a:solidFill>
                  <a:schemeClr val="tx1">
                    <a:lumMod val="50000"/>
                    <a:lumOff val="50000"/>
                  </a:schemeClr>
                </a:solidFill>
                <a:latin typeface="Corbel" panose="020B0503020204020204" pitchFamily="34" charset="0"/>
                <a:ea typeface="Cambria Math" panose="02040503050406030204" pitchFamily="18" charset="0"/>
                <a:cs typeface="Beirut" pitchFamily="2" charset="-78"/>
              </a:rPr>
              <a:t>Maximum </a:t>
            </a:r>
            <a:r>
              <a:rPr lang="en-US" sz="3600" dirty="0" err="1">
                <a:solidFill>
                  <a:schemeClr val="tx1">
                    <a:lumMod val="50000"/>
                    <a:lumOff val="50000"/>
                  </a:schemeClr>
                </a:solidFill>
                <a:latin typeface="Corbel" panose="020B0503020204020204" pitchFamily="34" charset="0"/>
                <a:ea typeface="Cambria Math" panose="02040503050406030204" pitchFamily="18" charset="0"/>
                <a:cs typeface="Beirut" pitchFamily="2" charset="-78"/>
              </a:rPr>
              <a:t>Civilisation</a:t>
            </a:r>
            <a:endParaRPr lang="en-US" sz="3600" dirty="0">
              <a:solidFill>
                <a:schemeClr val="tx1">
                  <a:lumMod val="50000"/>
                  <a:lumOff val="50000"/>
                </a:schemeClr>
              </a:solidFill>
              <a:latin typeface="Corbel" panose="020B0503020204020204" pitchFamily="34" charset="0"/>
              <a:ea typeface="Cambria Math" panose="02040503050406030204" pitchFamily="18" charset="0"/>
              <a:cs typeface="Beirut" pitchFamily="2" charset="-78"/>
            </a:endParaRPr>
          </a:p>
        </p:txBody>
      </p:sp>
      <p:sp>
        <p:nvSpPr>
          <p:cNvPr id="18" name="TextBox 17">
            <a:extLst>
              <a:ext uri="{FF2B5EF4-FFF2-40B4-BE49-F238E27FC236}">
                <a16:creationId xmlns:a16="http://schemas.microsoft.com/office/drawing/2014/main" id="{9931DC31-925D-954B-BFC2-8188660049C6}"/>
              </a:ext>
            </a:extLst>
          </p:cNvPr>
          <p:cNvSpPr txBox="1"/>
          <p:nvPr/>
        </p:nvSpPr>
        <p:spPr>
          <a:xfrm>
            <a:off x="4238724" y="1498006"/>
            <a:ext cx="6200736" cy="1107996"/>
          </a:xfrm>
          <a:prstGeom prst="rect">
            <a:avLst/>
          </a:prstGeom>
          <a:noFill/>
        </p:spPr>
        <p:txBody>
          <a:bodyPr wrap="none" rtlCol="0">
            <a:spAutoFit/>
          </a:bodyPr>
          <a:lstStyle/>
          <a:p>
            <a:r>
              <a:rPr lang="en-US" sz="6600" dirty="0">
                <a:latin typeface="ACADEMY ENGRAVED LET PLAIN:1.0" panose="02000000000000000000" pitchFamily="2" charset="0"/>
              </a:rPr>
              <a:t>THE ROMANS</a:t>
            </a:r>
          </a:p>
        </p:txBody>
      </p:sp>
      <p:sp>
        <p:nvSpPr>
          <p:cNvPr id="13" name="TextBox 12">
            <a:extLst>
              <a:ext uri="{FF2B5EF4-FFF2-40B4-BE49-F238E27FC236}">
                <a16:creationId xmlns:a16="http://schemas.microsoft.com/office/drawing/2014/main" id="{7F8F5C67-C429-0D47-AA91-D834F20D5C8C}"/>
              </a:ext>
            </a:extLst>
          </p:cNvPr>
          <p:cNvSpPr txBox="1"/>
          <p:nvPr/>
        </p:nvSpPr>
        <p:spPr>
          <a:xfrm>
            <a:off x="11654725" y="675726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8028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25237" y="406068"/>
            <a:ext cx="7541525" cy="890647"/>
          </a:xfrm>
        </p:spPr>
        <p:txBody>
          <a:bodyPr/>
          <a:lstStyle/>
          <a:p>
            <a:pPr algn="ctr"/>
            <a:r>
              <a:rPr lang="en-US" dirty="0"/>
              <a:t>Animal Words Roots Challenge</a:t>
            </a:r>
          </a:p>
        </p:txBody>
      </p:sp>
      <p:sp>
        <p:nvSpPr>
          <p:cNvPr id="38" name="Subtitle 2">
            <a:extLst>
              <a:ext uri="{FF2B5EF4-FFF2-40B4-BE49-F238E27FC236}">
                <a16:creationId xmlns:a16="http://schemas.microsoft.com/office/drawing/2014/main" id="{1EB3C4FF-7E63-6D4F-A7D1-DBDEB7ED4F8D}"/>
              </a:ext>
            </a:extLst>
          </p:cNvPr>
          <p:cNvSpPr txBox="1">
            <a:spLocks/>
          </p:cNvSpPr>
          <p:nvPr/>
        </p:nvSpPr>
        <p:spPr>
          <a:xfrm>
            <a:off x="0" y="6594268"/>
            <a:ext cx="3722740" cy="205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16.04 UTK: Animals</a:t>
            </a:r>
          </a:p>
        </p:txBody>
      </p:sp>
      <p:pic>
        <p:nvPicPr>
          <p:cNvPr id="8" name="Picture 7" descr="A picture containing drawing&#10;&#10;Description automatically generated">
            <a:extLst>
              <a:ext uri="{FF2B5EF4-FFF2-40B4-BE49-F238E27FC236}">
                <a16:creationId xmlns:a16="http://schemas.microsoft.com/office/drawing/2014/main" id="{4BFBDDE6-3FDB-9E46-ABAD-0416D287EA85}"/>
              </a:ext>
            </a:extLst>
          </p:cNvPr>
          <p:cNvPicPr>
            <a:picLocks noChangeAspect="1"/>
          </p:cNvPicPr>
          <p:nvPr/>
        </p:nvPicPr>
        <p:blipFill>
          <a:blip r:embed="rId2"/>
          <a:stretch>
            <a:fillRect/>
          </a:stretch>
        </p:blipFill>
        <p:spPr>
          <a:xfrm>
            <a:off x="1689738" y="315703"/>
            <a:ext cx="901651" cy="628200"/>
          </a:xfrm>
          <a:prstGeom prst="rect">
            <a:avLst/>
          </a:prstGeom>
        </p:spPr>
      </p:pic>
      <p:sp>
        <p:nvSpPr>
          <p:cNvPr id="41" name="TextBox 40">
            <a:extLst>
              <a:ext uri="{FF2B5EF4-FFF2-40B4-BE49-F238E27FC236}">
                <a16:creationId xmlns:a16="http://schemas.microsoft.com/office/drawing/2014/main" id="{CD832C03-0DEC-1D47-94DF-F926EA35A3F4}"/>
              </a:ext>
            </a:extLst>
          </p:cNvPr>
          <p:cNvSpPr txBox="1"/>
          <p:nvPr/>
        </p:nvSpPr>
        <p:spPr>
          <a:xfrm>
            <a:off x="5890902" y="5596116"/>
            <a:ext cx="1949957" cy="1261884"/>
          </a:xfrm>
          <a:prstGeom prst="rect">
            <a:avLst/>
          </a:prstGeom>
          <a:noFill/>
        </p:spPr>
        <p:txBody>
          <a:bodyPr wrap="none" rtlCol="0">
            <a:spAutoFit/>
          </a:bodyPr>
          <a:lstStyle/>
          <a:p>
            <a:pPr algn="ctr"/>
            <a:r>
              <a:rPr lang="en-US" sz="3600" b="1" dirty="0" err="1"/>
              <a:t>rodere</a:t>
            </a:r>
            <a:endParaRPr lang="en-US" sz="3600" b="1" dirty="0"/>
          </a:p>
          <a:p>
            <a:pPr algn="ctr"/>
            <a:r>
              <a:rPr lang="en-US" sz="2000" i="1" dirty="0"/>
              <a:t>Latin</a:t>
            </a:r>
          </a:p>
          <a:p>
            <a:pPr algn="ctr"/>
            <a:r>
              <a:rPr lang="en-US" sz="2000" dirty="0"/>
              <a:t>to gnaw, to chew</a:t>
            </a:r>
          </a:p>
        </p:txBody>
      </p:sp>
      <p:sp>
        <p:nvSpPr>
          <p:cNvPr id="39" name="TextBox 38">
            <a:extLst>
              <a:ext uri="{FF2B5EF4-FFF2-40B4-BE49-F238E27FC236}">
                <a16:creationId xmlns:a16="http://schemas.microsoft.com/office/drawing/2014/main" id="{0CE04474-F92A-BD4B-BB24-05F459A52E51}"/>
              </a:ext>
            </a:extLst>
          </p:cNvPr>
          <p:cNvSpPr txBox="1"/>
          <p:nvPr/>
        </p:nvSpPr>
        <p:spPr>
          <a:xfrm>
            <a:off x="10540754" y="646119"/>
            <a:ext cx="1150187" cy="1261884"/>
          </a:xfrm>
          <a:prstGeom prst="rect">
            <a:avLst/>
          </a:prstGeom>
          <a:noFill/>
        </p:spPr>
        <p:txBody>
          <a:bodyPr wrap="none" rtlCol="0">
            <a:spAutoFit/>
          </a:bodyPr>
          <a:lstStyle/>
          <a:p>
            <a:pPr algn="ctr"/>
            <a:r>
              <a:rPr lang="en-US" sz="3600" b="1" dirty="0" err="1"/>
              <a:t>canis</a:t>
            </a:r>
            <a:endParaRPr lang="en-US" sz="3600" b="1" dirty="0"/>
          </a:p>
          <a:p>
            <a:pPr lvl="0" algn="ctr"/>
            <a:r>
              <a:rPr lang="en-US" sz="2000" i="1" dirty="0">
                <a:solidFill>
                  <a:prstClr val="black"/>
                </a:solidFill>
              </a:rPr>
              <a:t>Latin</a:t>
            </a:r>
          </a:p>
          <a:p>
            <a:pPr lvl="0" algn="ctr"/>
            <a:r>
              <a:rPr lang="en-US" sz="2000" dirty="0">
                <a:solidFill>
                  <a:prstClr val="black"/>
                </a:solidFill>
              </a:rPr>
              <a:t>dog</a:t>
            </a:r>
          </a:p>
        </p:txBody>
      </p:sp>
      <p:sp>
        <p:nvSpPr>
          <p:cNvPr id="45" name="TextBox 44">
            <a:extLst>
              <a:ext uri="{FF2B5EF4-FFF2-40B4-BE49-F238E27FC236}">
                <a16:creationId xmlns:a16="http://schemas.microsoft.com/office/drawing/2014/main" id="{10E7A833-72AB-C143-BBB9-BF812C308876}"/>
              </a:ext>
            </a:extLst>
          </p:cNvPr>
          <p:cNvSpPr txBox="1"/>
          <p:nvPr/>
        </p:nvSpPr>
        <p:spPr>
          <a:xfrm>
            <a:off x="0" y="3259840"/>
            <a:ext cx="2527438" cy="1261884"/>
          </a:xfrm>
          <a:prstGeom prst="rect">
            <a:avLst/>
          </a:prstGeom>
          <a:noFill/>
        </p:spPr>
        <p:txBody>
          <a:bodyPr wrap="square" rtlCol="0">
            <a:spAutoFit/>
          </a:bodyPr>
          <a:lstStyle/>
          <a:p>
            <a:pPr algn="ctr"/>
            <a:r>
              <a:rPr lang="en-US" sz="3600" b="1" dirty="0" err="1"/>
              <a:t>skiouros</a:t>
            </a:r>
            <a:endParaRPr lang="en-US" sz="3600" b="1" dirty="0"/>
          </a:p>
          <a:p>
            <a:pPr algn="ctr"/>
            <a:r>
              <a:rPr lang="en-US" sz="2000" i="1" dirty="0"/>
              <a:t>Greek</a:t>
            </a:r>
            <a:endParaRPr lang="en-US" sz="2000" b="1" dirty="0"/>
          </a:p>
          <a:p>
            <a:pPr algn="ctr"/>
            <a:r>
              <a:rPr lang="en-US" sz="2000" dirty="0"/>
              <a:t>with a shady tail</a:t>
            </a:r>
            <a:endParaRPr lang="en-US" sz="2000" b="1" i="1" dirty="0"/>
          </a:p>
        </p:txBody>
      </p:sp>
      <p:sp>
        <p:nvSpPr>
          <p:cNvPr id="22" name="TextBox 21">
            <a:extLst>
              <a:ext uri="{FF2B5EF4-FFF2-40B4-BE49-F238E27FC236}">
                <a16:creationId xmlns:a16="http://schemas.microsoft.com/office/drawing/2014/main" id="{7BB9BE1E-FB16-C64B-897D-12BD4909129D}"/>
              </a:ext>
            </a:extLst>
          </p:cNvPr>
          <p:cNvSpPr txBox="1"/>
          <p:nvPr/>
        </p:nvSpPr>
        <p:spPr>
          <a:xfrm>
            <a:off x="287601" y="4939015"/>
            <a:ext cx="1493037" cy="1261884"/>
          </a:xfrm>
          <a:prstGeom prst="rect">
            <a:avLst/>
          </a:prstGeom>
          <a:noFill/>
        </p:spPr>
        <p:txBody>
          <a:bodyPr wrap="none" rtlCol="0">
            <a:spAutoFit/>
          </a:bodyPr>
          <a:lstStyle/>
          <a:p>
            <a:pPr algn="ctr"/>
            <a:r>
              <a:rPr lang="en-US" sz="3600" b="1" dirty="0"/>
              <a:t>cygnus</a:t>
            </a:r>
          </a:p>
          <a:p>
            <a:pPr algn="ctr"/>
            <a:r>
              <a:rPr lang="en-US" sz="2000" i="1" dirty="0"/>
              <a:t>Latin</a:t>
            </a:r>
          </a:p>
          <a:p>
            <a:pPr algn="ctr"/>
            <a:r>
              <a:rPr lang="en-US" sz="2000" dirty="0"/>
              <a:t>swan </a:t>
            </a:r>
          </a:p>
        </p:txBody>
      </p:sp>
      <p:sp>
        <p:nvSpPr>
          <p:cNvPr id="23" name="TextBox 22">
            <a:extLst>
              <a:ext uri="{FF2B5EF4-FFF2-40B4-BE49-F238E27FC236}">
                <a16:creationId xmlns:a16="http://schemas.microsoft.com/office/drawing/2014/main" id="{859FEA62-F771-D446-BED9-C0010454CEAA}"/>
              </a:ext>
            </a:extLst>
          </p:cNvPr>
          <p:cNvSpPr txBox="1"/>
          <p:nvPr/>
        </p:nvSpPr>
        <p:spPr>
          <a:xfrm>
            <a:off x="3224722" y="5596116"/>
            <a:ext cx="1368452" cy="1261884"/>
          </a:xfrm>
          <a:prstGeom prst="rect">
            <a:avLst/>
          </a:prstGeom>
          <a:noFill/>
        </p:spPr>
        <p:txBody>
          <a:bodyPr wrap="none" rtlCol="0">
            <a:spAutoFit/>
          </a:bodyPr>
          <a:lstStyle/>
          <a:p>
            <a:pPr algn="ctr"/>
            <a:r>
              <a:rPr lang="en-US" sz="3600" b="1" dirty="0" err="1"/>
              <a:t>boves</a:t>
            </a:r>
            <a:r>
              <a:rPr lang="en-US" sz="2000" dirty="0"/>
              <a:t> </a:t>
            </a:r>
          </a:p>
          <a:p>
            <a:pPr algn="ctr"/>
            <a:r>
              <a:rPr lang="en-US" sz="2000" i="1" dirty="0"/>
              <a:t>Latin</a:t>
            </a:r>
          </a:p>
          <a:p>
            <a:pPr algn="ctr"/>
            <a:r>
              <a:rPr lang="en-US" sz="2000" dirty="0"/>
              <a:t>cattle</a:t>
            </a:r>
            <a:endParaRPr lang="en-US" sz="2000" i="1" dirty="0"/>
          </a:p>
        </p:txBody>
      </p:sp>
      <p:sp>
        <p:nvSpPr>
          <p:cNvPr id="3" name="TextBox 2">
            <a:extLst>
              <a:ext uri="{FF2B5EF4-FFF2-40B4-BE49-F238E27FC236}">
                <a16:creationId xmlns:a16="http://schemas.microsoft.com/office/drawing/2014/main" id="{761C12B6-9BE5-5148-9C80-FE30758F4770}"/>
              </a:ext>
            </a:extLst>
          </p:cNvPr>
          <p:cNvSpPr txBox="1"/>
          <p:nvPr/>
        </p:nvSpPr>
        <p:spPr>
          <a:xfrm>
            <a:off x="3203905" y="1034268"/>
            <a:ext cx="5835426" cy="646331"/>
          </a:xfrm>
          <a:prstGeom prst="rect">
            <a:avLst/>
          </a:prstGeom>
          <a:noFill/>
        </p:spPr>
        <p:txBody>
          <a:bodyPr wrap="square" rtlCol="0">
            <a:spAutoFit/>
          </a:bodyPr>
          <a:lstStyle/>
          <a:p>
            <a:pPr algn="ctr"/>
            <a:r>
              <a:rPr lang="en-US" dirty="0"/>
              <a:t>Can you match the animal-related word to its Latin or Ancient Greek ancestor? </a:t>
            </a:r>
          </a:p>
        </p:txBody>
      </p:sp>
      <p:sp>
        <p:nvSpPr>
          <p:cNvPr id="59" name="TextBox 58">
            <a:extLst>
              <a:ext uri="{FF2B5EF4-FFF2-40B4-BE49-F238E27FC236}">
                <a16:creationId xmlns:a16="http://schemas.microsoft.com/office/drawing/2014/main" id="{4289369D-57DA-F84B-8B21-50779C92C5EE}"/>
              </a:ext>
            </a:extLst>
          </p:cNvPr>
          <p:cNvSpPr txBox="1"/>
          <p:nvPr/>
        </p:nvSpPr>
        <p:spPr>
          <a:xfrm>
            <a:off x="10166674" y="1977511"/>
            <a:ext cx="1346844" cy="1261884"/>
          </a:xfrm>
          <a:prstGeom prst="rect">
            <a:avLst/>
          </a:prstGeom>
          <a:noFill/>
        </p:spPr>
        <p:txBody>
          <a:bodyPr wrap="none" rtlCol="0">
            <a:spAutoFit/>
          </a:bodyPr>
          <a:lstStyle/>
          <a:p>
            <a:pPr algn="ctr"/>
            <a:r>
              <a:rPr lang="en-US" sz="3600" b="1" dirty="0" err="1"/>
              <a:t>equus</a:t>
            </a:r>
            <a:endParaRPr lang="en-US" sz="3600" b="1" dirty="0"/>
          </a:p>
          <a:p>
            <a:pPr lvl="0" algn="ctr"/>
            <a:r>
              <a:rPr lang="en-US" sz="2000" i="1" dirty="0">
                <a:solidFill>
                  <a:prstClr val="black"/>
                </a:solidFill>
              </a:rPr>
              <a:t>Latin</a:t>
            </a:r>
          </a:p>
          <a:p>
            <a:pPr lvl="0" algn="ctr"/>
            <a:r>
              <a:rPr lang="en-US" sz="2000" dirty="0">
                <a:solidFill>
                  <a:prstClr val="black"/>
                </a:solidFill>
              </a:rPr>
              <a:t>horse</a:t>
            </a:r>
          </a:p>
        </p:txBody>
      </p:sp>
      <p:sp>
        <p:nvSpPr>
          <p:cNvPr id="62" name="TextBox 61">
            <a:extLst>
              <a:ext uri="{FF2B5EF4-FFF2-40B4-BE49-F238E27FC236}">
                <a16:creationId xmlns:a16="http://schemas.microsoft.com/office/drawing/2014/main" id="{EA03803B-C064-A14D-AF8D-841864703304}"/>
              </a:ext>
            </a:extLst>
          </p:cNvPr>
          <p:cNvSpPr txBox="1"/>
          <p:nvPr/>
        </p:nvSpPr>
        <p:spPr>
          <a:xfrm>
            <a:off x="637703" y="1337272"/>
            <a:ext cx="1526380" cy="1261884"/>
          </a:xfrm>
          <a:prstGeom prst="rect">
            <a:avLst/>
          </a:prstGeom>
          <a:noFill/>
        </p:spPr>
        <p:txBody>
          <a:bodyPr wrap="none" rtlCol="0">
            <a:spAutoFit/>
          </a:bodyPr>
          <a:lstStyle/>
          <a:p>
            <a:pPr algn="ctr"/>
            <a:r>
              <a:rPr lang="en-US" sz="3600" b="1" dirty="0" err="1"/>
              <a:t>pilosus</a:t>
            </a:r>
            <a:endParaRPr lang="en-US" sz="3600" b="1" dirty="0"/>
          </a:p>
          <a:p>
            <a:pPr algn="ctr"/>
            <a:r>
              <a:rPr lang="en-US" sz="2000" i="1" dirty="0"/>
              <a:t>Latin</a:t>
            </a:r>
          </a:p>
          <a:p>
            <a:pPr algn="ctr"/>
            <a:r>
              <a:rPr lang="en-US" sz="2000" dirty="0"/>
              <a:t>hairy</a:t>
            </a:r>
          </a:p>
        </p:txBody>
      </p:sp>
      <p:sp>
        <p:nvSpPr>
          <p:cNvPr id="63" name="TextBox 62">
            <a:extLst>
              <a:ext uri="{FF2B5EF4-FFF2-40B4-BE49-F238E27FC236}">
                <a16:creationId xmlns:a16="http://schemas.microsoft.com/office/drawing/2014/main" id="{1B12608C-4747-D34B-B3D4-4C1FA8F57E2E}"/>
              </a:ext>
            </a:extLst>
          </p:cNvPr>
          <p:cNvSpPr txBox="1"/>
          <p:nvPr/>
        </p:nvSpPr>
        <p:spPr>
          <a:xfrm>
            <a:off x="8073044" y="5312174"/>
            <a:ext cx="2906629" cy="1508105"/>
          </a:xfrm>
          <a:prstGeom prst="rect">
            <a:avLst/>
          </a:prstGeom>
          <a:noFill/>
        </p:spPr>
        <p:txBody>
          <a:bodyPr wrap="none" rtlCol="0">
            <a:spAutoFit/>
          </a:bodyPr>
          <a:lstStyle/>
          <a:p>
            <a:pPr algn="ctr"/>
            <a:r>
              <a:rPr lang="en-US" sz="3600" b="1" dirty="0" err="1"/>
              <a:t>arktos</a:t>
            </a:r>
            <a:endParaRPr lang="en-US" sz="3600" b="1" dirty="0"/>
          </a:p>
          <a:p>
            <a:pPr algn="ctr"/>
            <a:r>
              <a:rPr lang="en-US" sz="2000" i="1" dirty="0"/>
              <a:t>Greek</a:t>
            </a:r>
          </a:p>
          <a:p>
            <a:pPr algn="ctr"/>
            <a:r>
              <a:rPr lang="en-US" sz="2000" dirty="0"/>
              <a:t>bear </a:t>
            </a:r>
          </a:p>
          <a:p>
            <a:pPr algn="ctr"/>
            <a:r>
              <a:rPr lang="en-US" sz="1600" dirty="0"/>
              <a:t>(or The Great Bear constellation)</a:t>
            </a:r>
          </a:p>
        </p:txBody>
      </p:sp>
      <p:sp>
        <p:nvSpPr>
          <p:cNvPr id="64" name="TextBox 63">
            <a:extLst>
              <a:ext uri="{FF2B5EF4-FFF2-40B4-BE49-F238E27FC236}">
                <a16:creationId xmlns:a16="http://schemas.microsoft.com/office/drawing/2014/main" id="{A88172AD-A25D-384E-B881-17E9B5B52456}"/>
              </a:ext>
            </a:extLst>
          </p:cNvPr>
          <p:cNvSpPr txBox="1"/>
          <p:nvPr/>
        </p:nvSpPr>
        <p:spPr>
          <a:xfrm>
            <a:off x="10029394" y="3782601"/>
            <a:ext cx="1716624" cy="1261884"/>
          </a:xfrm>
          <a:prstGeom prst="rect">
            <a:avLst/>
          </a:prstGeom>
          <a:noFill/>
        </p:spPr>
        <p:txBody>
          <a:bodyPr wrap="none" rtlCol="0">
            <a:spAutoFit/>
          </a:bodyPr>
          <a:lstStyle/>
          <a:p>
            <a:pPr algn="ctr"/>
            <a:r>
              <a:rPr lang="en-US" sz="3600" b="1" dirty="0" err="1"/>
              <a:t>arachne</a:t>
            </a:r>
            <a:endParaRPr lang="en-US" sz="3600" b="1" dirty="0"/>
          </a:p>
          <a:p>
            <a:pPr algn="ctr"/>
            <a:r>
              <a:rPr lang="en-US" sz="2000" i="1" dirty="0"/>
              <a:t>Greek</a:t>
            </a:r>
          </a:p>
          <a:p>
            <a:pPr algn="ctr"/>
            <a:r>
              <a:rPr lang="en-US" sz="2000" dirty="0"/>
              <a:t>spider</a:t>
            </a:r>
          </a:p>
        </p:txBody>
      </p:sp>
      <p:sp>
        <p:nvSpPr>
          <p:cNvPr id="49" name="TextBox 48">
            <a:extLst>
              <a:ext uri="{FF2B5EF4-FFF2-40B4-BE49-F238E27FC236}">
                <a16:creationId xmlns:a16="http://schemas.microsoft.com/office/drawing/2014/main" id="{0D09C896-14F5-0B4E-AC16-36DE883DC141}"/>
              </a:ext>
            </a:extLst>
          </p:cNvPr>
          <p:cNvSpPr txBox="1"/>
          <p:nvPr/>
        </p:nvSpPr>
        <p:spPr>
          <a:xfrm>
            <a:off x="5320745" y="3114133"/>
            <a:ext cx="1476366" cy="646331"/>
          </a:xfrm>
          <a:prstGeom prst="rect">
            <a:avLst/>
          </a:prstGeom>
          <a:noFill/>
        </p:spPr>
        <p:txBody>
          <a:bodyPr wrap="none" rtlCol="0">
            <a:spAutoFit/>
          </a:bodyPr>
          <a:lstStyle/>
          <a:p>
            <a:pPr algn="ctr"/>
            <a:r>
              <a:rPr lang="en-US" sz="3600" b="1" dirty="0">
                <a:solidFill>
                  <a:srgbClr val="FF8AD8"/>
                </a:solidFill>
              </a:rPr>
              <a:t>rodent</a:t>
            </a:r>
          </a:p>
        </p:txBody>
      </p:sp>
      <p:sp>
        <p:nvSpPr>
          <p:cNvPr id="44" name="TextBox 43">
            <a:extLst>
              <a:ext uri="{FF2B5EF4-FFF2-40B4-BE49-F238E27FC236}">
                <a16:creationId xmlns:a16="http://schemas.microsoft.com/office/drawing/2014/main" id="{492C64B5-5464-6C40-BD11-E17A99F0853C}"/>
              </a:ext>
            </a:extLst>
          </p:cNvPr>
          <p:cNvSpPr txBox="1"/>
          <p:nvPr/>
        </p:nvSpPr>
        <p:spPr>
          <a:xfrm>
            <a:off x="5339757" y="3114132"/>
            <a:ext cx="1449819" cy="646331"/>
          </a:xfrm>
          <a:prstGeom prst="rect">
            <a:avLst/>
          </a:prstGeom>
          <a:noFill/>
        </p:spPr>
        <p:txBody>
          <a:bodyPr wrap="none" rtlCol="0">
            <a:spAutoFit/>
          </a:bodyPr>
          <a:lstStyle/>
          <a:p>
            <a:pPr algn="ctr"/>
            <a:r>
              <a:rPr lang="en-US" sz="3600" b="1" dirty="0">
                <a:solidFill>
                  <a:srgbClr val="92D050"/>
                </a:solidFill>
              </a:rPr>
              <a:t>cygnet</a:t>
            </a:r>
          </a:p>
        </p:txBody>
      </p:sp>
      <p:sp>
        <p:nvSpPr>
          <p:cNvPr id="61" name="TextBox 60">
            <a:extLst>
              <a:ext uri="{FF2B5EF4-FFF2-40B4-BE49-F238E27FC236}">
                <a16:creationId xmlns:a16="http://schemas.microsoft.com/office/drawing/2014/main" id="{7C4D9477-0CE3-D44D-A435-D7130C0200B8}"/>
              </a:ext>
            </a:extLst>
          </p:cNvPr>
          <p:cNvSpPr txBox="1"/>
          <p:nvPr/>
        </p:nvSpPr>
        <p:spPr>
          <a:xfrm>
            <a:off x="5308959" y="3114132"/>
            <a:ext cx="1492974" cy="646331"/>
          </a:xfrm>
          <a:prstGeom prst="rect">
            <a:avLst/>
          </a:prstGeom>
          <a:noFill/>
        </p:spPr>
        <p:txBody>
          <a:bodyPr wrap="square" rtlCol="0">
            <a:spAutoFit/>
          </a:bodyPr>
          <a:lstStyle/>
          <a:p>
            <a:pPr algn="ctr"/>
            <a:r>
              <a:rPr lang="en-US" sz="3600" b="1" dirty="0">
                <a:solidFill>
                  <a:srgbClr val="7030A0"/>
                </a:solidFill>
              </a:rPr>
              <a:t>canine </a:t>
            </a:r>
          </a:p>
        </p:txBody>
      </p:sp>
      <p:sp>
        <p:nvSpPr>
          <p:cNvPr id="60" name="TextBox 59">
            <a:extLst>
              <a:ext uri="{FF2B5EF4-FFF2-40B4-BE49-F238E27FC236}">
                <a16:creationId xmlns:a16="http://schemas.microsoft.com/office/drawing/2014/main" id="{0B4877EE-9E4D-A642-83A6-5E5936659A84}"/>
              </a:ext>
            </a:extLst>
          </p:cNvPr>
          <p:cNvSpPr txBox="1"/>
          <p:nvPr/>
        </p:nvSpPr>
        <p:spPr>
          <a:xfrm>
            <a:off x="4399650" y="3115116"/>
            <a:ext cx="3332523" cy="646331"/>
          </a:xfrm>
          <a:prstGeom prst="rect">
            <a:avLst/>
          </a:prstGeom>
          <a:noFill/>
        </p:spPr>
        <p:txBody>
          <a:bodyPr wrap="square" rtlCol="0">
            <a:spAutoFit/>
          </a:bodyPr>
          <a:lstStyle/>
          <a:p>
            <a:pPr algn="ctr"/>
            <a:r>
              <a:rPr lang="en-US" sz="3600" b="1" dirty="0">
                <a:solidFill>
                  <a:srgbClr val="945200"/>
                </a:solidFill>
              </a:rPr>
              <a:t>arachnophobia </a:t>
            </a:r>
          </a:p>
        </p:txBody>
      </p:sp>
      <p:sp>
        <p:nvSpPr>
          <p:cNvPr id="43" name="TextBox 42">
            <a:extLst>
              <a:ext uri="{FF2B5EF4-FFF2-40B4-BE49-F238E27FC236}">
                <a16:creationId xmlns:a16="http://schemas.microsoft.com/office/drawing/2014/main" id="{3D244BA4-67C4-5247-B123-8336142587A7}"/>
              </a:ext>
            </a:extLst>
          </p:cNvPr>
          <p:cNvSpPr txBox="1"/>
          <p:nvPr/>
        </p:nvSpPr>
        <p:spPr>
          <a:xfrm>
            <a:off x="5443838" y="3117286"/>
            <a:ext cx="1231299" cy="646331"/>
          </a:xfrm>
          <a:prstGeom prst="rect">
            <a:avLst/>
          </a:prstGeom>
          <a:noFill/>
        </p:spPr>
        <p:txBody>
          <a:bodyPr wrap="none" rtlCol="0">
            <a:spAutoFit/>
          </a:bodyPr>
          <a:lstStyle/>
          <a:p>
            <a:pPr algn="ctr"/>
            <a:r>
              <a:rPr lang="en-US" sz="3600" b="1" dirty="0">
                <a:solidFill>
                  <a:schemeClr val="accent4">
                    <a:lumMod val="60000"/>
                    <a:lumOff val="40000"/>
                  </a:schemeClr>
                </a:solidFill>
              </a:rPr>
              <a:t>arctic</a:t>
            </a:r>
          </a:p>
        </p:txBody>
      </p:sp>
      <p:sp>
        <p:nvSpPr>
          <p:cNvPr id="50" name="TextBox 49">
            <a:extLst>
              <a:ext uri="{FF2B5EF4-FFF2-40B4-BE49-F238E27FC236}">
                <a16:creationId xmlns:a16="http://schemas.microsoft.com/office/drawing/2014/main" id="{B204D4B8-C62C-0A47-8946-22BA6D055602}"/>
              </a:ext>
            </a:extLst>
          </p:cNvPr>
          <p:cNvSpPr txBox="1"/>
          <p:nvPr/>
        </p:nvSpPr>
        <p:spPr>
          <a:xfrm>
            <a:off x="5239500" y="3119228"/>
            <a:ext cx="1647823" cy="646331"/>
          </a:xfrm>
          <a:prstGeom prst="rect">
            <a:avLst/>
          </a:prstGeom>
          <a:noFill/>
        </p:spPr>
        <p:txBody>
          <a:bodyPr wrap="none" rtlCol="0">
            <a:spAutoFit/>
          </a:bodyPr>
          <a:lstStyle/>
          <a:p>
            <a:pPr algn="ctr"/>
            <a:r>
              <a:rPr lang="en-US" sz="3600" b="1" dirty="0">
                <a:solidFill>
                  <a:schemeClr val="accent5">
                    <a:lumMod val="75000"/>
                  </a:schemeClr>
                </a:solidFill>
              </a:rPr>
              <a:t>squirrel</a:t>
            </a:r>
          </a:p>
        </p:txBody>
      </p:sp>
      <p:sp>
        <p:nvSpPr>
          <p:cNvPr id="42" name="TextBox 41">
            <a:extLst>
              <a:ext uri="{FF2B5EF4-FFF2-40B4-BE49-F238E27FC236}">
                <a16:creationId xmlns:a16="http://schemas.microsoft.com/office/drawing/2014/main" id="{E172B23C-0A4B-AF4F-A436-1381FA7EBCBC}"/>
              </a:ext>
            </a:extLst>
          </p:cNvPr>
          <p:cNvSpPr txBox="1"/>
          <p:nvPr/>
        </p:nvSpPr>
        <p:spPr>
          <a:xfrm>
            <a:off x="4888138" y="3122608"/>
            <a:ext cx="2343527" cy="646331"/>
          </a:xfrm>
          <a:prstGeom prst="rect">
            <a:avLst/>
          </a:prstGeom>
          <a:noFill/>
        </p:spPr>
        <p:txBody>
          <a:bodyPr wrap="none" rtlCol="0">
            <a:spAutoFit/>
          </a:bodyPr>
          <a:lstStyle/>
          <a:p>
            <a:pPr algn="ctr"/>
            <a:r>
              <a:rPr lang="en-US" sz="3600" b="1" dirty="0">
                <a:solidFill>
                  <a:srgbClr val="C00000"/>
                </a:solidFill>
              </a:rPr>
              <a:t>equestrian </a:t>
            </a:r>
          </a:p>
        </p:txBody>
      </p:sp>
      <p:sp>
        <p:nvSpPr>
          <p:cNvPr id="47" name="TextBox 46">
            <a:extLst>
              <a:ext uri="{FF2B5EF4-FFF2-40B4-BE49-F238E27FC236}">
                <a16:creationId xmlns:a16="http://schemas.microsoft.com/office/drawing/2014/main" id="{2C408039-341D-F748-9113-1B1FBC418ED1}"/>
              </a:ext>
            </a:extLst>
          </p:cNvPr>
          <p:cNvSpPr txBox="1"/>
          <p:nvPr/>
        </p:nvSpPr>
        <p:spPr>
          <a:xfrm>
            <a:off x="5313001" y="3114132"/>
            <a:ext cx="1492974" cy="646331"/>
          </a:xfrm>
          <a:prstGeom prst="rect">
            <a:avLst/>
          </a:prstGeom>
          <a:noFill/>
        </p:spPr>
        <p:txBody>
          <a:bodyPr wrap="none" rtlCol="0">
            <a:spAutoFit/>
          </a:bodyPr>
          <a:lstStyle/>
          <a:p>
            <a:pPr algn="ctr"/>
            <a:r>
              <a:rPr lang="en-US" sz="3600" b="1" dirty="0">
                <a:solidFill>
                  <a:schemeClr val="accent6">
                    <a:lumMod val="75000"/>
                  </a:schemeClr>
                </a:solidFill>
              </a:rPr>
              <a:t>bovine</a:t>
            </a:r>
          </a:p>
        </p:txBody>
      </p:sp>
      <p:sp>
        <p:nvSpPr>
          <p:cNvPr id="58" name="TextBox 57">
            <a:extLst>
              <a:ext uri="{FF2B5EF4-FFF2-40B4-BE49-F238E27FC236}">
                <a16:creationId xmlns:a16="http://schemas.microsoft.com/office/drawing/2014/main" id="{850919E6-C7BB-2F40-9380-F2E75017C49C}"/>
              </a:ext>
            </a:extLst>
          </p:cNvPr>
          <p:cNvSpPr txBox="1"/>
          <p:nvPr/>
        </p:nvSpPr>
        <p:spPr>
          <a:xfrm>
            <a:off x="4989548" y="3118191"/>
            <a:ext cx="2130904" cy="646331"/>
          </a:xfrm>
          <a:prstGeom prst="rect">
            <a:avLst/>
          </a:prstGeom>
          <a:noFill/>
        </p:spPr>
        <p:txBody>
          <a:bodyPr wrap="none" rtlCol="0">
            <a:spAutoFit/>
          </a:bodyPr>
          <a:lstStyle/>
          <a:p>
            <a:pPr algn="ctr"/>
            <a:r>
              <a:rPr lang="en-US" sz="3600" b="1" dirty="0">
                <a:solidFill>
                  <a:schemeClr val="accent2">
                    <a:lumMod val="75000"/>
                  </a:schemeClr>
                </a:solidFill>
              </a:rPr>
              <a:t>caterpillar</a:t>
            </a:r>
          </a:p>
        </p:txBody>
      </p:sp>
    </p:spTree>
    <p:extLst>
      <p:ext uri="{BB962C8B-B14F-4D97-AF65-F5344CB8AC3E}">
        <p14:creationId xmlns:p14="http://schemas.microsoft.com/office/powerpoint/2010/main" val="80813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79167E-6 -0.00116 L 0.0582 0.29676 " pathEditMode="relative" rAng="0" ptsTypes="AA">
                                      <p:cBhvr>
                                        <p:cTn id="10" dur="2000" fill="hold"/>
                                        <p:tgtEl>
                                          <p:spTgt spid="49"/>
                                        </p:tgtEl>
                                        <p:attrNameLst>
                                          <p:attrName>ppt_x</p:attrName>
                                          <p:attrName>ppt_y</p:attrName>
                                        </p:attrNameLst>
                                      </p:cBhvr>
                                      <p:rCtr x="2904" y="1488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039 -0.0007 L -0.41654 0.42037 " pathEditMode="relative" rAng="0" ptsTypes="AA">
                                      <p:cBhvr>
                                        <p:cTn id="18" dur="2000" fill="hold"/>
                                        <p:tgtEl>
                                          <p:spTgt spid="44"/>
                                        </p:tgtEl>
                                        <p:attrNameLst>
                                          <p:attrName>ppt_x</p:attrName>
                                          <p:attrName>ppt_y</p:attrName>
                                        </p:attrNameLst>
                                      </p:cBhvr>
                                      <p:rCtr x="-20846" y="21042"/>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4.58333E-6 2.59259E-6 L 0.32566 -0.28889 " pathEditMode="relative" rAng="0" ptsTypes="AA">
                                      <p:cBhvr>
                                        <p:cTn id="26" dur="2000" fill="hold"/>
                                        <p:tgtEl>
                                          <p:spTgt spid="61"/>
                                        </p:tgtEl>
                                        <p:attrNameLst>
                                          <p:attrName>ppt_x</p:attrName>
                                          <p:attrName>ppt_y</p:attrName>
                                        </p:attrNameLst>
                                      </p:cBhvr>
                                      <p:rCtr x="16276" y="-14444"/>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0013 -0.00093 L 0.37708 0.25254 " pathEditMode="relative" rAng="0" ptsTypes="AA">
                                      <p:cBhvr>
                                        <p:cTn id="34" dur="2000" fill="hold"/>
                                        <p:tgtEl>
                                          <p:spTgt spid="60"/>
                                        </p:tgtEl>
                                        <p:attrNameLst>
                                          <p:attrName>ppt_x</p:attrName>
                                          <p:attrName>ppt_y</p:attrName>
                                        </p:attrNameLst>
                                      </p:cBhvr>
                                      <p:rCtr x="18841" y="12662"/>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4.79167E-6 -3.7037E-7 L 0.35742 0.38519 " pathEditMode="relative" rAng="0" ptsTypes="AA">
                                      <p:cBhvr>
                                        <p:cTn id="42" dur="2000" fill="hold"/>
                                        <p:tgtEl>
                                          <p:spTgt spid="43"/>
                                        </p:tgtEl>
                                        <p:attrNameLst>
                                          <p:attrName>ppt_x</p:attrName>
                                          <p:attrName>ppt_y</p:attrName>
                                        </p:attrNameLst>
                                      </p:cBhvr>
                                      <p:rCtr x="17865" y="19259"/>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4.375E-6 -1.85185E-6 L -0.27084 0.08033 " pathEditMode="relative" rAng="0" ptsTypes="AA">
                                      <p:cBhvr>
                                        <p:cTn id="50" dur="2000" fill="hold"/>
                                        <p:tgtEl>
                                          <p:spTgt spid="50"/>
                                        </p:tgtEl>
                                        <p:attrNameLst>
                                          <p:attrName>ppt_x</p:attrName>
                                          <p:attrName>ppt_y</p:attrName>
                                        </p:attrNameLst>
                                      </p:cBhvr>
                                      <p:rCtr x="-13542" y="4005"/>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0" nodeType="clickEffect">
                                  <p:stCondLst>
                                    <p:cond delay="0"/>
                                  </p:stCondLst>
                                  <p:childTnLst>
                                    <p:animMotion origin="layout" path="M 0.00052 -0.00162 L 0.39414 -0.00162 " pathEditMode="relative" rAng="0" ptsTypes="AA">
                                      <p:cBhvr>
                                        <p:cTn id="58" dur="2000" fill="hold"/>
                                        <p:tgtEl>
                                          <p:spTgt spid="42"/>
                                        </p:tgtEl>
                                        <p:attrNameLst>
                                          <p:attrName>ppt_x</p:attrName>
                                          <p:attrName>ppt_y</p:attrName>
                                        </p:attrNameLst>
                                      </p:cBhvr>
                                      <p:rCtr x="19674" y="0"/>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0" nodeType="clickEffect">
                                  <p:stCondLst>
                                    <p:cond delay="0"/>
                                  </p:stCondLst>
                                  <p:childTnLst>
                                    <p:animMotion origin="layout" path="M 0.00039 -0.00093 L -0.14922 0.28819 " pathEditMode="relative" rAng="0" ptsTypes="AA">
                                      <p:cBhvr>
                                        <p:cTn id="66" dur="2000" fill="hold"/>
                                        <p:tgtEl>
                                          <p:spTgt spid="47"/>
                                        </p:tgtEl>
                                        <p:attrNameLst>
                                          <p:attrName>ppt_x</p:attrName>
                                          <p:attrName>ppt_y</p:attrName>
                                        </p:attrNameLst>
                                      </p:cBhvr>
                                      <p:rCtr x="-7487" y="14444"/>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0" nodeType="clickEffect">
                                  <p:stCondLst>
                                    <p:cond delay="0"/>
                                  </p:stCondLst>
                                  <p:childTnLst>
                                    <p:animMotion origin="layout" path="M -4.58333E-6 -0.00046 L -0.27083 -0.16806 " pathEditMode="relative" rAng="0" ptsTypes="AA">
                                      <p:cBhvr>
                                        <p:cTn id="74" dur="2000" fill="hold"/>
                                        <p:tgtEl>
                                          <p:spTgt spid="58"/>
                                        </p:tgtEl>
                                        <p:attrNameLst>
                                          <p:attrName>ppt_x</p:attrName>
                                          <p:attrName>ppt_y</p:attrName>
                                        </p:attrNameLst>
                                      </p:cBhvr>
                                      <p:rCtr x="-13542" y="-8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44" grpId="0"/>
      <p:bldP spid="44" grpId="1"/>
      <p:bldP spid="61" grpId="0"/>
      <p:bldP spid="61" grpId="1"/>
      <p:bldP spid="60" grpId="0"/>
      <p:bldP spid="60" grpId="1"/>
      <p:bldP spid="43" grpId="0"/>
      <p:bldP spid="43" grpId="1"/>
      <p:bldP spid="50" grpId="0"/>
      <p:bldP spid="50" grpId="1"/>
      <p:bldP spid="42" grpId="0"/>
      <p:bldP spid="42" grpId="1"/>
      <p:bldP spid="47" grpId="0"/>
      <p:bldP spid="47" grpId="1"/>
      <p:bldP spid="58" grpId="0"/>
      <p:bldP spid="5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71781" y="188449"/>
            <a:ext cx="7375413" cy="890647"/>
          </a:xfrm>
        </p:spPr>
        <p:txBody>
          <a:bodyPr>
            <a:normAutofit/>
          </a:bodyPr>
          <a:lstStyle/>
          <a:p>
            <a:pPr algn="ctr"/>
            <a:r>
              <a:rPr lang="en-US" sz="3600" dirty="0"/>
              <a:t>The role of animals</a:t>
            </a:r>
          </a:p>
        </p:txBody>
      </p:sp>
      <p:sp>
        <p:nvSpPr>
          <p:cNvPr id="16" name="Subtitle 2">
            <a:extLst>
              <a:ext uri="{FF2B5EF4-FFF2-40B4-BE49-F238E27FC236}">
                <a16:creationId xmlns:a16="http://schemas.microsoft.com/office/drawing/2014/main" id="{CB881089-9274-E54D-90B2-06B67DFEFF70}"/>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16.04 UTK: Animals</a:t>
            </a:r>
          </a:p>
        </p:txBody>
      </p:sp>
      <p:sp>
        <p:nvSpPr>
          <p:cNvPr id="11" name="TextBox 10">
            <a:extLst>
              <a:ext uri="{FF2B5EF4-FFF2-40B4-BE49-F238E27FC236}">
                <a16:creationId xmlns:a16="http://schemas.microsoft.com/office/drawing/2014/main" id="{48A3C4D6-9EF0-5824-733C-6D50A327EC27}"/>
              </a:ext>
            </a:extLst>
          </p:cNvPr>
          <p:cNvSpPr txBox="1"/>
          <p:nvPr/>
        </p:nvSpPr>
        <p:spPr>
          <a:xfrm>
            <a:off x="3911748" y="767496"/>
            <a:ext cx="4368504" cy="369332"/>
          </a:xfrm>
          <a:prstGeom prst="rect">
            <a:avLst/>
          </a:prstGeom>
          <a:noFill/>
        </p:spPr>
        <p:txBody>
          <a:bodyPr wrap="none" rtlCol="0">
            <a:spAutoFit/>
          </a:bodyPr>
          <a:lstStyle/>
          <a:p>
            <a:r>
              <a:rPr lang="en-US" dirty="0"/>
              <a:t>What roles do animals play in today’s world?</a:t>
            </a:r>
          </a:p>
        </p:txBody>
      </p:sp>
      <p:pic>
        <p:nvPicPr>
          <p:cNvPr id="1026" name="Picture 2" descr="Holstein Cattle, Cows, Heifers, Field">
            <a:extLst>
              <a:ext uri="{FF2B5EF4-FFF2-40B4-BE49-F238E27FC236}">
                <a16:creationId xmlns:a16="http://schemas.microsoft.com/office/drawing/2014/main" id="{234B0711-B0C4-4606-D663-E36F35E16BA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961923" y="1362144"/>
            <a:ext cx="2801935" cy="215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orses, Racing, Race, Horse, Animal">
            <a:extLst>
              <a:ext uri="{FF2B5EF4-FFF2-40B4-BE49-F238E27FC236}">
                <a16:creationId xmlns:a16="http://schemas.microsoft.com/office/drawing/2014/main" id="{C6384B23-FDC3-A694-9D02-2214B3E029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1202348">
            <a:off x="6040035" y="1190131"/>
            <a:ext cx="3226253" cy="2453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Free Mountain Nature photo and picture">
            <a:extLst>
              <a:ext uri="{FF2B5EF4-FFF2-40B4-BE49-F238E27FC236}">
                <a16:creationId xmlns:a16="http://schemas.microsoft.com/office/drawing/2014/main" id="{C5ED2F5B-28FB-3103-1DA5-8E55A44BCEC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620386">
            <a:off x="9169444" y="1554208"/>
            <a:ext cx="2728638" cy="1775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Sheepdog, Lambs, Sheep, Livestock, Farm">
            <a:extLst>
              <a:ext uri="{FF2B5EF4-FFF2-40B4-BE49-F238E27FC236}">
                <a16:creationId xmlns:a16="http://schemas.microsoft.com/office/drawing/2014/main" id="{064BD9CB-33F1-DF4D-726B-9C13FB7CE02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83997">
            <a:off x="787323" y="3659660"/>
            <a:ext cx="2777827" cy="2632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4" name="Picture 10" descr="Giraffes, Zoo, Animals, Mammals, Nature">
            <a:extLst>
              <a:ext uri="{FF2B5EF4-FFF2-40B4-BE49-F238E27FC236}">
                <a16:creationId xmlns:a16="http://schemas.microsoft.com/office/drawing/2014/main" id="{5C3C3A01-89EB-5933-3579-AAFE991B1C6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rot="764301">
            <a:off x="8983615" y="3908383"/>
            <a:ext cx="2843228" cy="2417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6" name="Picture 12" descr="Woman, Model, Portrait, Pose, Dog, Pet">
            <a:extLst>
              <a:ext uri="{FF2B5EF4-FFF2-40B4-BE49-F238E27FC236}">
                <a16:creationId xmlns:a16="http://schemas.microsoft.com/office/drawing/2014/main" id="{8E275D47-A25D-1DB3-5859-4AB73EC674C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rot="237212">
            <a:off x="6907428" y="3893803"/>
            <a:ext cx="2372776" cy="2487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8" name="Picture 14" descr="Free Cartoon Rhyme illustration and picture">
            <a:extLst>
              <a:ext uri="{FF2B5EF4-FFF2-40B4-BE49-F238E27FC236}">
                <a16:creationId xmlns:a16="http://schemas.microsoft.com/office/drawing/2014/main" id="{D62AF5CF-98E8-CA92-31DB-E4BDEE0F5D7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rot="20987879">
            <a:off x="3735085" y="4089581"/>
            <a:ext cx="3100091" cy="2452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40" name="Picture 16" descr="Free Dog Police photo and picture">
            <a:extLst>
              <a:ext uri="{FF2B5EF4-FFF2-40B4-BE49-F238E27FC236}">
                <a16:creationId xmlns:a16="http://schemas.microsoft.com/office/drawing/2014/main" id="{F752817C-6762-88CE-9A20-7C0120649BB1}"/>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rot="21283903">
            <a:off x="702427" y="233993"/>
            <a:ext cx="1717812" cy="3722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30" descr="A picture containing clipart&#10;&#10;Description automatically generated">
            <a:extLst>
              <a:ext uri="{FF2B5EF4-FFF2-40B4-BE49-F238E27FC236}">
                <a16:creationId xmlns:a16="http://schemas.microsoft.com/office/drawing/2014/main" id="{A8E9D8B6-C40D-5779-ED53-6BF118638425}"/>
              </a:ext>
            </a:extLst>
          </p:cNvPr>
          <p:cNvPicPr>
            <a:picLocks noChangeAspect="1"/>
          </p:cNvPicPr>
          <p:nvPr/>
        </p:nvPicPr>
        <p:blipFill>
          <a:blip r:embed="rId10"/>
          <a:stretch>
            <a:fillRect/>
          </a:stretch>
        </p:blipFill>
        <p:spPr>
          <a:xfrm>
            <a:off x="10055641" y="107095"/>
            <a:ext cx="1879600" cy="1320800"/>
          </a:xfrm>
          <a:prstGeom prst="rect">
            <a:avLst/>
          </a:prstGeom>
        </p:spPr>
      </p:pic>
    </p:spTree>
    <p:extLst>
      <p:ext uri="{BB962C8B-B14F-4D97-AF65-F5344CB8AC3E}">
        <p14:creationId xmlns:p14="http://schemas.microsoft.com/office/powerpoint/2010/main" val="20843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71781" y="188449"/>
            <a:ext cx="7375413" cy="890647"/>
          </a:xfrm>
        </p:spPr>
        <p:txBody>
          <a:bodyPr>
            <a:normAutofit fontScale="90000"/>
          </a:bodyPr>
          <a:lstStyle/>
          <a:p>
            <a:pPr algn="ctr"/>
            <a:r>
              <a:rPr lang="en-US" sz="3600" dirty="0"/>
              <a:t>The role of animals in the ancient world</a:t>
            </a:r>
          </a:p>
        </p:txBody>
      </p:sp>
      <p:sp>
        <p:nvSpPr>
          <p:cNvPr id="16" name="Subtitle 2">
            <a:extLst>
              <a:ext uri="{FF2B5EF4-FFF2-40B4-BE49-F238E27FC236}">
                <a16:creationId xmlns:a16="http://schemas.microsoft.com/office/drawing/2014/main" id="{CB881089-9274-E54D-90B2-06B67DFEFF70}"/>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16.04 UTK: Animals</a:t>
            </a:r>
          </a:p>
        </p:txBody>
      </p:sp>
      <p:sp>
        <p:nvSpPr>
          <p:cNvPr id="14" name="TextBox 13">
            <a:extLst>
              <a:ext uri="{FF2B5EF4-FFF2-40B4-BE49-F238E27FC236}">
                <a16:creationId xmlns:a16="http://schemas.microsoft.com/office/drawing/2014/main" id="{A0337F18-9CBC-4E7E-6DEC-38567000291C}"/>
              </a:ext>
            </a:extLst>
          </p:cNvPr>
          <p:cNvSpPr txBox="1"/>
          <p:nvPr/>
        </p:nvSpPr>
        <p:spPr>
          <a:xfrm>
            <a:off x="1903843" y="1122261"/>
            <a:ext cx="2571858" cy="369332"/>
          </a:xfrm>
          <a:prstGeom prst="rect">
            <a:avLst/>
          </a:prstGeom>
          <a:noFill/>
        </p:spPr>
        <p:txBody>
          <a:bodyPr wrap="none" rtlCol="0">
            <a:spAutoFit/>
          </a:bodyPr>
          <a:lstStyle/>
          <a:p>
            <a:r>
              <a:rPr lang="en-US" b="1" u="sng" dirty="0"/>
              <a:t>for meat (wild &amp; farmed)</a:t>
            </a:r>
          </a:p>
        </p:txBody>
      </p:sp>
      <p:sp>
        <p:nvSpPr>
          <p:cNvPr id="24" name="TextBox 23">
            <a:extLst>
              <a:ext uri="{FF2B5EF4-FFF2-40B4-BE49-F238E27FC236}">
                <a16:creationId xmlns:a16="http://schemas.microsoft.com/office/drawing/2014/main" id="{91796C20-B225-9D5D-1113-29D1ACA53CB3}"/>
              </a:ext>
            </a:extLst>
          </p:cNvPr>
          <p:cNvSpPr txBox="1"/>
          <p:nvPr/>
        </p:nvSpPr>
        <p:spPr>
          <a:xfrm>
            <a:off x="9366556" y="1201426"/>
            <a:ext cx="2599238" cy="369332"/>
          </a:xfrm>
          <a:prstGeom prst="rect">
            <a:avLst/>
          </a:prstGeom>
          <a:noFill/>
        </p:spPr>
        <p:txBody>
          <a:bodyPr wrap="none" rtlCol="0">
            <a:spAutoFit/>
          </a:bodyPr>
          <a:lstStyle/>
          <a:p>
            <a:r>
              <a:rPr lang="en-US" b="1" u="sng" dirty="0"/>
              <a:t>to provide dairy products</a:t>
            </a:r>
          </a:p>
        </p:txBody>
      </p:sp>
      <p:sp>
        <p:nvSpPr>
          <p:cNvPr id="26" name="TextBox 25">
            <a:extLst>
              <a:ext uri="{FF2B5EF4-FFF2-40B4-BE49-F238E27FC236}">
                <a16:creationId xmlns:a16="http://schemas.microsoft.com/office/drawing/2014/main" id="{A0E7F8B8-F744-F70A-5ED8-EA69537B7F6F}"/>
              </a:ext>
            </a:extLst>
          </p:cNvPr>
          <p:cNvSpPr txBox="1"/>
          <p:nvPr/>
        </p:nvSpPr>
        <p:spPr>
          <a:xfrm>
            <a:off x="3784942" y="4453329"/>
            <a:ext cx="1868803" cy="646331"/>
          </a:xfrm>
          <a:prstGeom prst="rect">
            <a:avLst/>
          </a:prstGeom>
          <a:noFill/>
        </p:spPr>
        <p:txBody>
          <a:bodyPr wrap="square" rtlCol="0">
            <a:spAutoFit/>
          </a:bodyPr>
          <a:lstStyle/>
          <a:p>
            <a:r>
              <a:rPr lang="en-US" b="1" u="sng" dirty="0"/>
              <a:t>to provide clothes &amp; shoes</a:t>
            </a:r>
          </a:p>
        </p:txBody>
      </p:sp>
      <p:sp>
        <p:nvSpPr>
          <p:cNvPr id="6" name="TextBox 5">
            <a:extLst>
              <a:ext uri="{FF2B5EF4-FFF2-40B4-BE49-F238E27FC236}">
                <a16:creationId xmlns:a16="http://schemas.microsoft.com/office/drawing/2014/main" id="{B27DD0B6-6345-89B9-8217-EB750A97F85C}"/>
              </a:ext>
            </a:extLst>
          </p:cNvPr>
          <p:cNvSpPr txBox="1"/>
          <p:nvPr/>
        </p:nvSpPr>
        <p:spPr>
          <a:xfrm>
            <a:off x="7156130" y="3872437"/>
            <a:ext cx="2622962" cy="369332"/>
          </a:xfrm>
          <a:prstGeom prst="rect">
            <a:avLst/>
          </a:prstGeom>
          <a:noFill/>
        </p:spPr>
        <p:txBody>
          <a:bodyPr wrap="none" rtlCol="0">
            <a:spAutoFit/>
          </a:bodyPr>
          <a:lstStyle/>
          <a:p>
            <a:r>
              <a:rPr lang="en-US" b="1" u="sng" dirty="0"/>
              <a:t>to make everyday objects</a:t>
            </a:r>
          </a:p>
        </p:txBody>
      </p:sp>
      <p:sp>
        <p:nvSpPr>
          <p:cNvPr id="39" name="TextBox 38">
            <a:extLst>
              <a:ext uri="{FF2B5EF4-FFF2-40B4-BE49-F238E27FC236}">
                <a16:creationId xmlns:a16="http://schemas.microsoft.com/office/drawing/2014/main" id="{7B5A4A20-A718-0C85-8EE9-828345AD0FF2}"/>
              </a:ext>
            </a:extLst>
          </p:cNvPr>
          <p:cNvSpPr txBox="1"/>
          <p:nvPr/>
        </p:nvSpPr>
        <p:spPr>
          <a:xfrm>
            <a:off x="998572" y="3434868"/>
            <a:ext cx="4328924" cy="584775"/>
          </a:xfrm>
          <a:prstGeom prst="rect">
            <a:avLst/>
          </a:prstGeom>
          <a:noFill/>
        </p:spPr>
        <p:txBody>
          <a:bodyPr wrap="square">
            <a:spAutoFit/>
          </a:bodyPr>
          <a:lstStyle/>
          <a:p>
            <a:pPr algn="ctr"/>
            <a:r>
              <a:rPr lang="en-US" sz="1600" i="1" dirty="0"/>
              <a:t>Wall paintings of a rabbit and a chicken from Pompeii, 1</a:t>
            </a:r>
            <a:r>
              <a:rPr lang="en-US" sz="1600" i="1" baseline="30000" dirty="0"/>
              <a:t>st</a:t>
            </a:r>
            <a:r>
              <a:rPr lang="en-US" sz="1600" i="1" dirty="0"/>
              <a:t> century BCE</a:t>
            </a:r>
          </a:p>
        </p:txBody>
      </p:sp>
      <p:grpSp>
        <p:nvGrpSpPr>
          <p:cNvPr id="51" name="Group 50">
            <a:extLst>
              <a:ext uri="{FF2B5EF4-FFF2-40B4-BE49-F238E27FC236}">
                <a16:creationId xmlns:a16="http://schemas.microsoft.com/office/drawing/2014/main" id="{DBC33172-0963-44B0-BA7F-E7A8A2AA2CCB}"/>
              </a:ext>
            </a:extLst>
          </p:cNvPr>
          <p:cNvGrpSpPr/>
          <p:nvPr/>
        </p:nvGrpSpPr>
        <p:grpSpPr>
          <a:xfrm rot="21365388">
            <a:off x="54372" y="1659167"/>
            <a:ext cx="3018648" cy="1907458"/>
            <a:chOff x="54372" y="1659167"/>
            <a:chExt cx="3018648" cy="1907458"/>
          </a:xfrm>
        </p:grpSpPr>
        <p:pic>
          <p:nvPicPr>
            <p:cNvPr id="4098" name="Picture 2">
              <a:extLst>
                <a:ext uri="{FF2B5EF4-FFF2-40B4-BE49-F238E27FC236}">
                  <a16:creationId xmlns:a16="http://schemas.microsoft.com/office/drawing/2014/main" id="{8E949E45-E62D-6EB7-CAE5-61A533669E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6137" y="1659167"/>
              <a:ext cx="2776883" cy="1677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 name="TextBox 39">
              <a:extLst>
                <a:ext uri="{FF2B5EF4-FFF2-40B4-BE49-F238E27FC236}">
                  <a16:creationId xmlns:a16="http://schemas.microsoft.com/office/drawing/2014/main" id="{764E2D26-4835-827C-C7C6-42B5303474CD}"/>
                </a:ext>
              </a:extLst>
            </p:cNvPr>
            <p:cNvSpPr txBox="1"/>
            <p:nvPr/>
          </p:nvSpPr>
          <p:spPr>
            <a:xfrm rot="16200000">
              <a:off x="-522560" y="2774250"/>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52" name="Group 51">
            <a:extLst>
              <a:ext uri="{FF2B5EF4-FFF2-40B4-BE49-F238E27FC236}">
                <a16:creationId xmlns:a16="http://schemas.microsoft.com/office/drawing/2014/main" id="{6F6B28F2-DECA-F99C-6522-D2D6038324E0}"/>
              </a:ext>
            </a:extLst>
          </p:cNvPr>
          <p:cNvGrpSpPr/>
          <p:nvPr/>
        </p:nvGrpSpPr>
        <p:grpSpPr>
          <a:xfrm rot="283154">
            <a:off x="3279768" y="1637351"/>
            <a:ext cx="2839763" cy="2002329"/>
            <a:chOff x="3099343" y="1589873"/>
            <a:chExt cx="2839763" cy="2002329"/>
          </a:xfrm>
        </p:grpSpPr>
        <p:pic>
          <p:nvPicPr>
            <p:cNvPr id="4100" name="Picture 4">
              <a:extLst>
                <a:ext uri="{FF2B5EF4-FFF2-40B4-BE49-F238E27FC236}">
                  <a16:creationId xmlns:a16="http://schemas.microsoft.com/office/drawing/2014/main" id="{FEFAB7A5-B84D-C43F-06D3-FF79A80D2D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34338" y="1589873"/>
              <a:ext cx="2604768" cy="1736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Box 40">
              <a:extLst>
                <a:ext uri="{FF2B5EF4-FFF2-40B4-BE49-F238E27FC236}">
                  <a16:creationId xmlns:a16="http://schemas.microsoft.com/office/drawing/2014/main" id="{B6CA7E87-BAE3-32EF-7596-F4BB9B3A7179}"/>
                </a:ext>
              </a:extLst>
            </p:cNvPr>
            <p:cNvSpPr txBox="1"/>
            <p:nvPr/>
          </p:nvSpPr>
          <p:spPr>
            <a:xfrm rot="16200000">
              <a:off x="2522411" y="2799827"/>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sp>
        <p:nvSpPr>
          <p:cNvPr id="42" name="TextBox 41">
            <a:extLst>
              <a:ext uri="{FF2B5EF4-FFF2-40B4-BE49-F238E27FC236}">
                <a16:creationId xmlns:a16="http://schemas.microsoft.com/office/drawing/2014/main" id="{81C96B17-7D90-1596-01AD-E9CBED467BD8}"/>
              </a:ext>
            </a:extLst>
          </p:cNvPr>
          <p:cNvSpPr txBox="1"/>
          <p:nvPr/>
        </p:nvSpPr>
        <p:spPr>
          <a:xfrm>
            <a:off x="3704094" y="5311882"/>
            <a:ext cx="2030500" cy="830997"/>
          </a:xfrm>
          <a:prstGeom prst="rect">
            <a:avLst/>
          </a:prstGeom>
          <a:noFill/>
        </p:spPr>
        <p:txBody>
          <a:bodyPr wrap="square">
            <a:spAutoFit/>
          </a:bodyPr>
          <a:lstStyle/>
          <a:p>
            <a:r>
              <a:rPr lang="en-US" sz="1600" i="1" dirty="0"/>
              <a:t>Roman soldier’s leather sandal, 1</a:t>
            </a:r>
            <a:r>
              <a:rPr lang="en-US" sz="1600" i="1" baseline="30000" dirty="0"/>
              <a:t>st</a:t>
            </a:r>
            <a:r>
              <a:rPr lang="en-US" sz="1600" i="1" dirty="0"/>
              <a:t> century CE</a:t>
            </a:r>
          </a:p>
        </p:txBody>
      </p:sp>
      <p:sp>
        <p:nvSpPr>
          <p:cNvPr id="43" name="TextBox 42">
            <a:extLst>
              <a:ext uri="{FF2B5EF4-FFF2-40B4-BE49-F238E27FC236}">
                <a16:creationId xmlns:a16="http://schemas.microsoft.com/office/drawing/2014/main" id="{DE4E2AC4-B6A9-7EEE-7204-EF6C78D04291}"/>
              </a:ext>
            </a:extLst>
          </p:cNvPr>
          <p:cNvSpPr txBox="1"/>
          <p:nvPr/>
        </p:nvSpPr>
        <p:spPr>
          <a:xfrm rot="16200000">
            <a:off x="767986" y="5519014"/>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sp>
        <p:nvSpPr>
          <p:cNvPr id="44" name="TextBox 43">
            <a:extLst>
              <a:ext uri="{FF2B5EF4-FFF2-40B4-BE49-F238E27FC236}">
                <a16:creationId xmlns:a16="http://schemas.microsoft.com/office/drawing/2014/main" id="{E53D2554-46B9-271F-811B-54ED67660996}"/>
              </a:ext>
            </a:extLst>
          </p:cNvPr>
          <p:cNvSpPr txBox="1"/>
          <p:nvPr/>
        </p:nvSpPr>
        <p:spPr>
          <a:xfrm>
            <a:off x="5713915" y="6130226"/>
            <a:ext cx="3789499" cy="584775"/>
          </a:xfrm>
          <a:prstGeom prst="rect">
            <a:avLst/>
          </a:prstGeom>
          <a:noFill/>
        </p:spPr>
        <p:txBody>
          <a:bodyPr wrap="square">
            <a:spAutoFit/>
          </a:bodyPr>
          <a:lstStyle/>
          <a:p>
            <a:pPr algn="ctr"/>
            <a:r>
              <a:rPr lang="en-US" sz="1600" i="1" dirty="0"/>
              <a:t>Roman ivory (elephant tusk) sewing needle from 2</a:t>
            </a:r>
            <a:r>
              <a:rPr lang="en-US" sz="1600" i="1" baseline="30000" dirty="0"/>
              <a:t>nd</a:t>
            </a:r>
            <a:r>
              <a:rPr lang="en-US" sz="1600" i="1" dirty="0"/>
              <a:t>-3</a:t>
            </a:r>
            <a:r>
              <a:rPr lang="en-US" sz="1600" i="1" baseline="30000" dirty="0"/>
              <a:t>rd</a:t>
            </a:r>
            <a:r>
              <a:rPr lang="en-US" sz="1600" i="1" dirty="0"/>
              <a:t> century CE</a:t>
            </a:r>
          </a:p>
        </p:txBody>
      </p:sp>
      <p:sp>
        <p:nvSpPr>
          <p:cNvPr id="45" name="TextBox 44">
            <a:extLst>
              <a:ext uri="{FF2B5EF4-FFF2-40B4-BE49-F238E27FC236}">
                <a16:creationId xmlns:a16="http://schemas.microsoft.com/office/drawing/2014/main" id="{9C36D39B-71BF-6CCB-C76F-E6EF5CFA66AD}"/>
              </a:ext>
            </a:extLst>
          </p:cNvPr>
          <p:cNvSpPr txBox="1"/>
          <p:nvPr/>
        </p:nvSpPr>
        <p:spPr>
          <a:xfrm>
            <a:off x="9747194" y="6177300"/>
            <a:ext cx="1870298" cy="338554"/>
          </a:xfrm>
          <a:prstGeom prst="rect">
            <a:avLst/>
          </a:prstGeom>
          <a:noFill/>
        </p:spPr>
        <p:txBody>
          <a:bodyPr wrap="square">
            <a:spAutoFit/>
          </a:bodyPr>
          <a:lstStyle/>
          <a:p>
            <a:pPr algn="ctr"/>
            <a:r>
              <a:rPr lang="en-US" sz="1600" i="1" dirty="0"/>
              <a:t>Roman bone flutes</a:t>
            </a:r>
          </a:p>
        </p:txBody>
      </p:sp>
      <p:sp>
        <p:nvSpPr>
          <p:cNvPr id="46" name="TextBox 45">
            <a:extLst>
              <a:ext uri="{FF2B5EF4-FFF2-40B4-BE49-F238E27FC236}">
                <a16:creationId xmlns:a16="http://schemas.microsoft.com/office/drawing/2014/main" id="{F38F30BA-8DB8-419C-6930-E0F86F09D67F}"/>
              </a:ext>
            </a:extLst>
          </p:cNvPr>
          <p:cNvSpPr txBox="1"/>
          <p:nvPr/>
        </p:nvSpPr>
        <p:spPr>
          <a:xfrm>
            <a:off x="9747194" y="1747675"/>
            <a:ext cx="2249962" cy="1077218"/>
          </a:xfrm>
          <a:prstGeom prst="rect">
            <a:avLst/>
          </a:prstGeom>
          <a:noFill/>
        </p:spPr>
        <p:txBody>
          <a:bodyPr wrap="square">
            <a:spAutoFit/>
          </a:bodyPr>
          <a:lstStyle/>
          <a:p>
            <a:r>
              <a:rPr lang="en-US" sz="1600" i="1" dirty="0"/>
              <a:t>Greek cup decorated with a cowherd and cow, in the shape of a cow hoof, 470-460 BCE</a:t>
            </a:r>
          </a:p>
        </p:txBody>
      </p:sp>
      <p:grpSp>
        <p:nvGrpSpPr>
          <p:cNvPr id="53" name="Group 52">
            <a:extLst>
              <a:ext uri="{FF2B5EF4-FFF2-40B4-BE49-F238E27FC236}">
                <a16:creationId xmlns:a16="http://schemas.microsoft.com/office/drawing/2014/main" id="{D1FFA17A-9A2E-D172-1989-DC6E7601A812}"/>
              </a:ext>
            </a:extLst>
          </p:cNvPr>
          <p:cNvGrpSpPr/>
          <p:nvPr/>
        </p:nvGrpSpPr>
        <p:grpSpPr>
          <a:xfrm rot="344245">
            <a:off x="337505" y="4211046"/>
            <a:ext cx="3265899" cy="2166949"/>
            <a:chOff x="337505" y="4211046"/>
            <a:chExt cx="3265899" cy="2166949"/>
          </a:xfrm>
        </p:grpSpPr>
        <p:pic>
          <p:nvPicPr>
            <p:cNvPr id="4102" name="Picture 6">
              <a:extLst>
                <a:ext uri="{FF2B5EF4-FFF2-40B4-BE49-F238E27FC236}">
                  <a16:creationId xmlns:a16="http://schemas.microsoft.com/office/drawing/2014/main" id="{4C5C7D82-926B-FD96-39CC-F39FF65C87E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089" y="4211046"/>
              <a:ext cx="3025315" cy="1897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7" name="TextBox 46">
              <a:extLst>
                <a:ext uri="{FF2B5EF4-FFF2-40B4-BE49-F238E27FC236}">
                  <a16:creationId xmlns:a16="http://schemas.microsoft.com/office/drawing/2014/main" id="{DF343AA1-1F2F-DF87-2718-FE6A0A297926}"/>
                </a:ext>
              </a:extLst>
            </p:cNvPr>
            <p:cNvSpPr txBox="1"/>
            <p:nvPr/>
          </p:nvSpPr>
          <p:spPr>
            <a:xfrm rot="16200000">
              <a:off x="-239427" y="5585620"/>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56" name="Group 55">
            <a:extLst>
              <a:ext uri="{FF2B5EF4-FFF2-40B4-BE49-F238E27FC236}">
                <a16:creationId xmlns:a16="http://schemas.microsoft.com/office/drawing/2014/main" id="{2E71F4A8-4092-CA4A-4BBC-A91BA8E1D948}"/>
              </a:ext>
            </a:extLst>
          </p:cNvPr>
          <p:cNvGrpSpPr/>
          <p:nvPr/>
        </p:nvGrpSpPr>
        <p:grpSpPr>
          <a:xfrm rot="20959607">
            <a:off x="6106272" y="4617632"/>
            <a:ext cx="3628549" cy="1437746"/>
            <a:chOff x="6118645" y="4406257"/>
            <a:chExt cx="3628549" cy="1437746"/>
          </a:xfrm>
        </p:grpSpPr>
        <p:pic>
          <p:nvPicPr>
            <p:cNvPr id="4104" name="Picture 8">
              <a:extLst>
                <a:ext uri="{FF2B5EF4-FFF2-40B4-BE49-F238E27FC236}">
                  <a16:creationId xmlns:a16="http://schemas.microsoft.com/office/drawing/2014/main" id="{037BD348-DA5A-7996-56FB-DE4EAAF2747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7478728" y="3282257"/>
              <a:ext cx="1144466" cy="3392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 name="TextBox 47">
              <a:extLst>
                <a:ext uri="{FF2B5EF4-FFF2-40B4-BE49-F238E27FC236}">
                  <a16:creationId xmlns:a16="http://schemas.microsoft.com/office/drawing/2014/main" id="{EE007A89-2948-98A8-6DB6-D6A9B19A790C}"/>
                </a:ext>
              </a:extLst>
            </p:cNvPr>
            <p:cNvSpPr txBox="1"/>
            <p:nvPr/>
          </p:nvSpPr>
          <p:spPr>
            <a:xfrm rot="16200000">
              <a:off x="5541713" y="5051628"/>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54" name="Group 53">
            <a:extLst>
              <a:ext uri="{FF2B5EF4-FFF2-40B4-BE49-F238E27FC236}">
                <a16:creationId xmlns:a16="http://schemas.microsoft.com/office/drawing/2014/main" id="{68724F0A-31E7-93C9-DC71-A08100C97247}"/>
              </a:ext>
            </a:extLst>
          </p:cNvPr>
          <p:cNvGrpSpPr/>
          <p:nvPr/>
        </p:nvGrpSpPr>
        <p:grpSpPr>
          <a:xfrm rot="20872145">
            <a:off x="6573006" y="1397373"/>
            <a:ext cx="2976981" cy="2393833"/>
            <a:chOff x="6280451" y="1341813"/>
            <a:chExt cx="2976981" cy="2393833"/>
          </a:xfrm>
        </p:grpSpPr>
        <p:pic>
          <p:nvPicPr>
            <p:cNvPr id="4109" name="Picture 13">
              <a:extLst>
                <a:ext uri="{FF2B5EF4-FFF2-40B4-BE49-F238E27FC236}">
                  <a16:creationId xmlns:a16="http://schemas.microsoft.com/office/drawing/2014/main" id="{CC0DC863-D3F7-185C-9071-95E5C1C473A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99762" y="1341813"/>
              <a:ext cx="2757670" cy="2136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9" name="TextBox 48">
              <a:extLst>
                <a:ext uri="{FF2B5EF4-FFF2-40B4-BE49-F238E27FC236}">
                  <a16:creationId xmlns:a16="http://schemas.microsoft.com/office/drawing/2014/main" id="{35A184AB-25B1-81D2-887D-95B5CF94E937}"/>
                </a:ext>
              </a:extLst>
            </p:cNvPr>
            <p:cNvSpPr txBox="1"/>
            <p:nvPr/>
          </p:nvSpPr>
          <p:spPr>
            <a:xfrm rot="16200000">
              <a:off x="5703519" y="2943271"/>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55" name="Group 54">
            <a:extLst>
              <a:ext uri="{FF2B5EF4-FFF2-40B4-BE49-F238E27FC236}">
                <a16:creationId xmlns:a16="http://schemas.microsoft.com/office/drawing/2014/main" id="{F16E167D-50B2-72F1-AFF0-B5A5D2FDBB3D}"/>
              </a:ext>
            </a:extLst>
          </p:cNvPr>
          <p:cNvGrpSpPr/>
          <p:nvPr/>
        </p:nvGrpSpPr>
        <p:grpSpPr>
          <a:xfrm rot="222579">
            <a:off x="10088325" y="3799082"/>
            <a:ext cx="1723583" cy="2578913"/>
            <a:chOff x="10088325" y="3799082"/>
            <a:chExt cx="1723583" cy="2578913"/>
          </a:xfrm>
        </p:grpSpPr>
        <p:pic>
          <p:nvPicPr>
            <p:cNvPr id="4107" name="Picture 11">
              <a:extLst>
                <a:ext uri="{FF2B5EF4-FFF2-40B4-BE49-F238E27FC236}">
                  <a16:creationId xmlns:a16="http://schemas.microsoft.com/office/drawing/2014/main" id="{75B2435B-1F64-6BF5-0AC4-C3A278447BA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088325" y="3799082"/>
              <a:ext cx="15113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0" name="TextBox 49">
              <a:extLst>
                <a:ext uri="{FF2B5EF4-FFF2-40B4-BE49-F238E27FC236}">
                  <a16:creationId xmlns:a16="http://schemas.microsoft.com/office/drawing/2014/main" id="{257D530E-88B2-8814-3594-0E35C233F8DC}"/>
                </a:ext>
              </a:extLst>
            </p:cNvPr>
            <p:cNvSpPr txBox="1"/>
            <p:nvPr/>
          </p:nvSpPr>
          <p:spPr>
            <a:xfrm rot="16200000">
              <a:off x="11019532" y="5585620"/>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spTree>
    <p:extLst>
      <p:ext uri="{BB962C8B-B14F-4D97-AF65-F5344CB8AC3E}">
        <p14:creationId xmlns:p14="http://schemas.microsoft.com/office/powerpoint/2010/main" val="278590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71781" y="188449"/>
            <a:ext cx="7375413" cy="890647"/>
          </a:xfrm>
        </p:spPr>
        <p:txBody>
          <a:bodyPr>
            <a:normAutofit fontScale="90000"/>
          </a:bodyPr>
          <a:lstStyle/>
          <a:p>
            <a:pPr algn="ctr"/>
            <a:r>
              <a:rPr lang="en-US" sz="3600" dirty="0"/>
              <a:t>The role of animals in the ancient world</a:t>
            </a:r>
          </a:p>
        </p:txBody>
      </p:sp>
      <p:sp>
        <p:nvSpPr>
          <p:cNvPr id="16" name="Subtitle 2">
            <a:extLst>
              <a:ext uri="{FF2B5EF4-FFF2-40B4-BE49-F238E27FC236}">
                <a16:creationId xmlns:a16="http://schemas.microsoft.com/office/drawing/2014/main" id="{CB881089-9274-E54D-90B2-06B67DFEFF70}"/>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16.04 UTK: Animals</a:t>
            </a:r>
          </a:p>
        </p:txBody>
      </p:sp>
      <p:sp>
        <p:nvSpPr>
          <p:cNvPr id="8" name="TextBox 7">
            <a:extLst>
              <a:ext uri="{FF2B5EF4-FFF2-40B4-BE49-F238E27FC236}">
                <a16:creationId xmlns:a16="http://schemas.microsoft.com/office/drawing/2014/main" id="{D2D925D0-54B9-8C36-F269-196139E25AFD}"/>
              </a:ext>
            </a:extLst>
          </p:cNvPr>
          <p:cNvSpPr txBox="1"/>
          <p:nvPr/>
        </p:nvSpPr>
        <p:spPr>
          <a:xfrm>
            <a:off x="1183304" y="1185006"/>
            <a:ext cx="5609934" cy="369332"/>
          </a:xfrm>
          <a:prstGeom prst="rect">
            <a:avLst/>
          </a:prstGeom>
          <a:noFill/>
        </p:spPr>
        <p:txBody>
          <a:bodyPr wrap="none" rtlCol="0">
            <a:spAutoFit/>
          </a:bodyPr>
          <a:lstStyle/>
          <a:p>
            <a:r>
              <a:rPr lang="en-US" b="1" u="sng" dirty="0"/>
              <a:t>transport &amp; pulling vehicles (e.g. chariots, ploughs, carts)</a:t>
            </a:r>
          </a:p>
        </p:txBody>
      </p:sp>
      <p:sp>
        <p:nvSpPr>
          <p:cNvPr id="19" name="TextBox 18">
            <a:extLst>
              <a:ext uri="{FF2B5EF4-FFF2-40B4-BE49-F238E27FC236}">
                <a16:creationId xmlns:a16="http://schemas.microsoft.com/office/drawing/2014/main" id="{B584F355-B0BB-B10C-C8AE-E6427E3054A8}"/>
              </a:ext>
            </a:extLst>
          </p:cNvPr>
          <p:cNvSpPr txBox="1"/>
          <p:nvPr/>
        </p:nvSpPr>
        <p:spPr>
          <a:xfrm>
            <a:off x="673269" y="4438854"/>
            <a:ext cx="921534" cy="369332"/>
          </a:xfrm>
          <a:prstGeom prst="rect">
            <a:avLst/>
          </a:prstGeom>
          <a:noFill/>
        </p:spPr>
        <p:txBody>
          <a:bodyPr wrap="none" rtlCol="0">
            <a:spAutoFit/>
          </a:bodyPr>
          <a:lstStyle/>
          <a:p>
            <a:r>
              <a:rPr lang="en-US" b="1" u="sng" dirty="0"/>
              <a:t>hunting</a:t>
            </a:r>
          </a:p>
        </p:txBody>
      </p:sp>
      <p:sp>
        <p:nvSpPr>
          <p:cNvPr id="20" name="TextBox 19">
            <a:extLst>
              <a:ext uri="{FF2B5EF4-FFF2-40B4-BE49-F238E27FC236}">
                <a16:creationId xmlns:a16="http://schemas.microsoft.com/office/drawing/2014/main" id="{ED222A0F-6A93-6EF7-1954-9123D942314A}"/>
              </a:ext>
            </a:extLst>
          </p:cNvPr>
          <p:cNvSpPr txBox="1"/>
          <p:nvPr/>
        </p:nvSpPr>
        <p:spPr>
          <a:xfrm>
            <a:off x="9335270" y="699417"/>
            <a:ext cx="2018373" cy="369332"/>
          </a:xfrm>
          <a:prstGeom prst="rect">
            <a:avLst/>
          </a:prstGeom>
          <a:noFill/>
        </p:spPr>
        <p:txBody>
          <a:bodyPr wrap="none" rtlCol="0">
            <a:spAutoFit/>
          </a:bodyPr>
          <a:lstStyle/>
          <a:p>
            <a:r>
              <a:rPr lang="en-US" b="1" u="sng" dirty="0"/>
              <a:t>fighting &amp; guarding</a:t>
            </a:r>
          </a:p>
        </p:txBody>
      </p:sp>
      <p:sp>
        <p:nvSpPr>
          <p:cNvPr id="5" name="TextBox 4">
            <a:extLst>
              <a:ext uri="{FF2B5EF4-FFF2-40B4-BE49-F238E27FC236}">
                <a16:creationId xmlns:a16="http://schemas.microsoft.com/office/drawing/2014/main" id="{14895F1B-D5A6-2DE7-F20F-16913606403B}"/>
              </a:ext>
            </a:extLst>
          </p:cNvPr>
          <p:cNvSpPr txBox="1"/>
          <p:nvPr/>
        </p:nvSpPr>
        <p:spPr>
          <a:xfrm>
            <a:off x="10215939" y="3742708"/>
            <a:ext cx="593432" cy="369332"/>
          </a:xfrm>
          <a:prstGeom prst="rect">
            <a:avLst/>
          </a:prstGeom>
          <a:noFill/>
        </p:spPr>
        <p:txBody>
          <a:bodyPr wrap="none" rtlCol="0">
            <a:spAutoFit/>
          </a:bodyPr>
          <a:lstStyle/>
          <a:p>
            <a:r>
              <a:rPr lang="en-US" b="1" u="sng" dirty="0"/>
              <a:t>pets</a:t>
            </a:r>
          </a:p>
        </p:txBody>
      </p:sp>
      <p:sp>
        <p:nvSpPr>
          <p:cNvPr id="13" name="TextBox 12">
            <a:extLst>
              <a:ext uri="{FF2B5EF4-FFF2-40B4-BE49-F238E27FC236}">
                <a16:creationId xmlns:a16="http://schemas.microsoft.com/office/drawing/2014/main" id="{519C7EF2-01E1-EFB3-76F0-3F4D02B8120D}"/>
              </a:ext>
            </a:extLst>
          </p:cNvPr>
          <p:cNvSpPr txBox="1"/>
          <p:nvPr/>
        </p:nvSpPr>
        <p:spPr>
          <a:xfrm>
            <a:off x="6430080" y="4126575"/>
            <a:ext cx="1675780" cy="369332"/>
          </a:xfrm>
          <a:prstGeom prst="rect">
            <a:avLst/>
          </a:prstGeom>
          <a:noFill/>
        </p:spPr>
        <p:txBody>
          <a:bodyPr wrap="none" rtlCol="0">
            <a:spAutoFit/>
          </a:bodyPr>
          <a:lstStyle/>
          <a:p>
            <a:r>
              <a:rPr lang="en-US" b="1" u="sng" dirty="0"/>
              <a:t>currency/status</a:t>
            </a:r>
          </a:p>
        </p:txBody>
      </p:sp>
      <p:sp>
        <p:nvSpPr>
          <p:cNvPr id="38" name="TextBox 37">
            <a:extLst>
              <a:ext uri="{FF2B5EF4-FFF2-40B4-BE49-F238E27FC236}">
                <a16:creationId xmlns:a16="http://schemas.microsoft.com/office/drawing/2014/main" id="{18A1147B-F30B-6BFD-E62B-B63C545317ED}"/>
              </a:ext>
            </a:extLst>
          </p:cNvPr>
          <p:cNvSpPr txBox="1"/>
          <p:nvPr/>
        </p:nvSpPr>
        <p:spPr>
          <a:xfrm>
            <a:off x="5620781" y="4551186"/>
            <a:ext cx="2959194" cy="1938992"/>
          </a:xfrm>
          <a:prstGeom prst="rect">
            <a:avLst/>
          </a:prstGeom>
          <a:solidFill>
            <a:schemeClr val="accent1">
              <a:lumMod val="40000"/>
              <a:lumOff val="60000"/>
            </a:schemeClr>
          </a:solidFill>
        </p:spPr>
        <p:txBody>
          <a:bodyPr wrap="square">
            <a:spAutoFit/>
          </a:bodyPr>
          <a:lstStyle/>
          <a:p>
            <a:r>
              <a:rPr lang="en-GB" dirty="0">
                <a:solidFill>
                  <a:srgbClr val="666666"/>
                </a:solidFill>
                <a:effectLst/>
              </a:rPr>
              <a:t>“…for the winner a large tripod … valued at the price of twelve oxen … and for the loser he stood up a woman… skilled in many tasks, who was priced in four oxen.”</a:t>
            </a:r>
          </a:p>
          <a:p>
            <a:pPr algn="r"/>
            <a:r>
              <a:rPr lang="en-GB" sz="1200" dirty="0">
                <a:solidFill>
                  <a:srgbClr val="666666"/>
                </a:solidFill>
              </a:rPr>
              <a:t>Homer, The Iliad (Book 23)</a:t>
            </a:r>
            <a:endParaRPr lang="en-US" sz="1200" dirty="0"/>
          </a:p>
        </p:txBody>
      </p:sp>
      <p:sp>
        <p:nvSpPr>
          <p:cNvPr id="39" name="TextBox 38">
            <a:extLst>
              <a:ext uri="{FF2B5EF4-FFF2-40B4-BE49-F238E27FC236}">
                <a16:creationId xmlns:a16="http://schemas.microsoft.com/office/drawing/2014/main" id="{A2778264-EC49-F8A1-986F-E65D43451050}"/>
              </a:ext>
            </a:extLst>
          </p:cNvPr>
          <p:cNvSpPr txBox="1"/>
          <p:nvPr/>
        </p:nvSpPr>
        <p:spPr>
          <a:xfrm>
            <a:off x="8633145" y="6197791"/>
            <a:ext cx="3358689" cy="584775"/>
          </a:xfrm>
          <a:prstGeom prst="rect">
            <a:avLst/>
          </a:prstGeom>
          <a:noFill/>
        </p:spPr>
        <p:txBody>
          <a:bodyPr wrap="square">
            <a:spAutoFit/>
          </a:bodyPr>
          <a:lstStyle/>
          <a:p>
            <a:pPr algn="ctr"/>
            <a:r>
              <a:rPr lang="en-US" sz="1600" i="1" dirty="0"/>
              <a:t>Greek terracotta statuette of a woman holding a bird, 6</a:t>
            </a:r>
            <a:r>
              <a:rPr lang="en-US" sz="1600" i="1" baseline="30000" dirty="0"/>
              <a:t>th</a:t>
            </a:r>
            <a:r>
              <a:rPr lang="en-US" sz="1600" i="1" dirty="0"/>
              <a:t> century BCE</a:t>
            </a:r>
          </a:p>
        </p:txBody>
      </p:sp>
      <p:sp>
        <p:nvSpPr>
          <p:cNvPr id="40" name="TextBox 39">
            <a:extLst>
              <a:ext uri="{FF2B5EF4-FFF2-40B4-BE49-F238E27FC236}">
                <a16:creationId xmlns:a16="http://schemas.microsoft.com/office/drawing/2014/main" id="{297F57E4-F299-D8AE-92C6-C9E7F65A4AF6}"/>
              </a:ext>
            </a:extLst>
          </p:cNvPr>
          <p:cNvSpPr txBox="1"/>
          <p:nvPr/>
        </p:nvSpPr>
        <p:spPr>
          <a:xfrm>
            <a:off x="8833311" y="2985218"/>
            <a:ext cx="3358689" cy="830997"/>
          </a:xfrm>
          <a:prstGeom prst="rect">
            <a:avLst/>
          </a:prstGeom>
          <a:noFill/>
        </p:spPr>
        <p:txBody>
          <a:bodyPr wrap="square">
            <a:spAutoFit/>
          </a:bodyPr>
          <a:lstStyle/>
          <a:p>
            <a:pPr algn="ctr"/>
            <a:r>
              <a:rPr lang="en-US" sz="1600" i="1" dirty="0"/>
              <a:t>mosaic of a guard dog </a:t>
            </a:r>
          </a:p>
          <a:p>
            <a:pPr algn="ctr"/>
            <a:r>
              <a:rPr lang="en-US" sz="1600" i="1" dirty="0"/>
              <a:t>(‘cave </a:t>
            </a:r>
            <a:r>
              <a:rPr lang="en-US" sz="1600" i="1" dirty="0" err="1"/>
              <a:t>canem</a:t>
            </a:r>
            <a:r>
              <a:rPr lang="en-US" sz="1600" i="1" dirty="0"/>
              <a:t>’= ‘beware of the dog’), Pompeii 1</a:t>
            </a:r>
            <a:r>
              <a:rPr lang="en-US" sz="1600" i="1" baseline="30000" dirty="0"/>
              <a:t>st</a:t>
            </a:r>
            <a:r>
              <a:rPr lang="en-US" sz="1600" i="1" dirty="0"/>
              <a:t> century BCE</a:t>
            </a:r>
          </a:p>
        </p:txBody>
      </p:sp>
      <p:sp>
        <p:nvSpPr>
          <p:cNvPr id="41" name="TextBox 40">
            <a:extLst>
              <a:ext uri="{FF2B5EF4-FFF2-40B4-BE49-F238E27FC236}">
                <a16:creationId xmlns:a16="http://schemas.microsoft.com/office/drawing/2014/main" id="{E959687E-F2DD-BC17-0A06-CCF28604947D}"/>
              </a:ext>
            </a:extLst>
          </p:cNvPr>
          <p:cNvSpPr txBox="1"/>
          <p:nvPr/>
        </p:nvSpPr>
        <p:spPr>
          <a:xfrm>
            <a:off x="-176521" y="5047924"/>
            <a:ext cx="1833839" cy="1077218"/>
          </a:xfrm>
          <a:prstGeom prst="rect">
            <a:avLst/>
          </a:prstGeom>
          <a:noFill/>
        </p:spPr>
        <p:txBody>
          <a:bodyPr wrap="square">
            <a:spAutoFit/>
          </a:bodyPr>
          <a:lstStyle/>
          <a:p>
            <a:pPr algn="r"/>
            <a:r>
              <a:rPr lang="en-US" sz="1600" i="1" dirty="0"/>
              <a:t>wall painting of a crocodile hunt, Pompeii, </a:t>
            </a:r>
          </a:p>
          <a:p>
            <a:pPr algn="r"/>
            <a:r>
              <a:rPr lang="en-US" sz="1600" i="1" dirty="0"/>
              <a:t>1</a:t>
            </a:r>
            <a:r>
              <a:rPr lang="en-US" sz="1600" i="1" baseline="30000" dirty="0"/>
              <a:t>st</a:t>
            </a:r>
            <a:r>
              <a:rPr lang="en-US" sz="1600" i="1" dirty="0"/>
              <a:t> century BCE</a:t>
            </a:r>
          </a:p>
        </p:txBody>
      </p:sp>
      <p:sp>
        <p:nvSpPr>
          <p:cNvPr id="42" name="TextBox 41">
            <a:extLst>
              <a:ext uri="{FF2B5EF4-FFF2-40B4-BE49-F238E27FC236}">
                <a16:creationId xmlns:a16="http://schemas.microsoft.com/office/drawing/2014/main" id="{B371F5B4-ED02-2C17-569B-1C8592943289}"/>
              </a:ext>
            </a:extLst>
          </p:cNvPr>
          <p:cNvSpPr txBox="1"/>
          <p:nvPr/>
        </p:nvSpPr>
        <p:spPr>
          <a:xfrm>
            <a:off x="2754986" y="2242506"/>
            <a:ext cx="1563471" cy="1077218"/>
          </a:xfrm>
          <a:prstGeom prst="rect">
            <a:avLst/>
          </a:prstGeom>
          <a:noFill/>
        </p:spPr>
        <p:txBody>
          <a:bodyPr wrap="square">
            <a:spAutoFit/>
          </a:bodyPr>
          <a:lstStyle/>
          <a:p>
            <a:r>
              <a:rPr lang="en-US" sz="1600" i="1" dirty="0"/>
              <a:t>Greek wine jug showing a chariot race, </a:t>
            </a:r>
          </a:p>
          <a:p>
            <a:r>
              <a:rPr lang="en-US" sz="1600" i="1" dirty="0"/>
              <a:t>400-420 BCE</a:t>
            </a:r>
          </a:p>
        </p:txBody>
      </p:sp>
      <p:pic>
        <p:nvPicPr>
          <p:cNvPr id="2066" name="Picture 18" descr="Equestrian Sculpture of Marcus Aurelius, bronze, c. 173-76 C.E. (Capitoline Museums, Rome). The original location of the sculpture is unknown. Beginning in the 8th century, it was housed in the Lateran Palace, until it was placed in the center of the Piazza del Campidoglio in 1538 by Michelangelo. The original is now indoors for purposes of conservation. Marcus Aurelius ruled ca. 161-180 C.E.">
            <a:extLst>
              <a:ext uri="{FF2B5EF4-FFF2-40B4-BE49-F238E27FC236}">
                <a16:creationId xmlns:a16="http://schemas.microsoft.com/office/drawing/2014/main" id="{503E766A-D708-180E-50DD-804A32B6834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330546">
            <a:off x="4383587" y="1648343"/>
            <a:ext cx="1849959" cy="2603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 name="TextBox 42">
            <a:extLst>
              <a:ext uri="{FF2B5EF4-FFF2-40B4-BE49-F238E27FC236}">
                <a16:creationId xmlns:a16="http://schemas.microsoft.com/office/drawing/2014/main" id="{9EFACACF-1199-4F9D-C952-DBEC7286B026}"/>
              </a:ext>
            </a:extLst>
          </p:cNvPr>
          <p:cNvSpPr txBox="1"/>
          <p:nvPr/>
        </p:nvSpPr>
        <p:spPr>
          <a:xfrm>
            <a:off x="6354266" y="2017266"/>
            <a:ext cx="2418145" cy="830997"/>
          </a:xfrm>
          <a:prstGeom prst="rect">
            <a:avLst/>
          </a:prstGeom>
          <a:noFill/>
        </p:spPr>
        <p:txBody>
          <a:bodyPr wrap="square">
            <a:spAutoFit/>
          </a:bodyPr>
          <a:lstStyle/>
          <a:p>
            <a:r>
              <a:rPr lang="en-US" sz="1600" i="1" dirty="0"/>
              <a:t>bronze statue showing Emperor Marcus Aurelius on horseback, 173-176 CE</a:t>
            </a:r>
          </a:p>
        </p:txBody>
      </p:sp>
      <p:grpSp>
        <p:nvGrpSpPr>
          <p:cNvPr id="49" name="Group 48">
            <a:extLst>
              <a:ext uri="{FF2B5EF4-FFF2-40B4-BE49-F238E27FC236}">
                <a16:creationId xmlns:a16="http://schemas.microsoft.com/office/drawing/2014/main" id="{63561917-5237-A81E-B941-42899BD7C2F7}"/>
              </a:ext>
            </a:extLst>
          </p:cNvPr>
          <p:cNvGrpSpPr/>
          <p:nvPr/>
        </p:nvGrpSpPr>
        <p:grpSpPr>
          <a:xfrm rot="21215575">
            <a:off x="208116" y="1707218"/>
            <a:ext cx="2503815" cy="2536183"/>
            <a:chOff x="208116" y="1707218"/>
            <a:chExt cx="2503815" cy="2536183"/>
          </a:xfrm>
        </p:grpSpPr>
        <p:pic>
          <p:nvPicPr>
            <p:cNvPr id="2062" name="Picture 14">
              <a:extLst>
                <a:ext uri="{FF2B5EF4-FFF2-40B4-BE49-F238E27FC236}">
                  <a16:creationId xmlns:a16="http://schemas.microsoft.com/office/drawing/2014/main" id="{02661166-5CBF-4E33-BD56-B0F792C57E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5931" y="1707218"/>
              <a:ext cx="2286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 name="TextBox 44">
              <a:extLst>
                <a:ext uri="{FF2B5EF4-FFF2-40B4-BE49-F238E27FC236}">
                  <a16:creationId xmlns:a16="http://schemas.microsoft.com/office/drawing/2014/main" id="{842627CB-C875-2A17-658D-78037713B97F}"/>
                </a:ext>
              </a:extLst>
            </p:cNvPr>
            <p:cNvSpPr txBox="1"/>
            <p:nvPr/>
          </p:nvSpPr>
          <p:spPr>
            <a:xfrm rot="16200000">
              <a:off x="-368816" y="3451026"/>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50" name="Group 49">
            <a:extLst>
              <a:ext uri="{FF2B5EF4-FFF2-40B4-BE49-F238E27FC236}">
                <a16:creationId xmlns:a16="http://schemas.microsoft.com/office/drawing/2014/main" id="{E0CE2CCA-20DA-D7B9-6072-B802DF540CD0}"/>
              </a:ext>
            </a:extLst>
          </p:cNvPr>
          <p:cNvGrpSpPr/>
          <p:nvPr/>
        </p:nvGrpSpPr>
        <p:grpSpPr>
          <a:xfrm rot="387010">
            <a:off x="1713455" y="4563103"/>
            <a:ext cx="3019551" cy="2172714"/>
            <a:chOff x="1713455" y="4563103"/>
            <a:chExt cx="3019551" cy="2172714"/>
          </a:xfrm>
        </p:grpSpPr>
        <p:pic>
          <p:nvPicPr>
            <p:cNvPr id="2052" name="Picture 4">
              <a:extLst>
                <a:ext uri="{FF2B5EF4-FFF2-40B4-BE49-F238E27FC236}">
                  <a16:creationId xmlns:a16="http://schemas.microsoft.com/office/drawing/2014/main" id="{406827D9-6E0D-9804-6ABE-D9FA6799456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13455" y="4563103"/>
              <a:ext cx="2793176" cy="18621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 name="TextBox 45">
              <a:extLst>
                <a:ext uri="{FF2B5EF4-FFF2-40B4-BE49-F238E27FC236}">
                  <a16:creationId xmlns:a16="http://schemas.microsoft.com/office/drawing/2014/main" id="{B312C0F8-F336-A102-1001-12B9F0B933CA}"/>
                </a:ext>
              </a:extLst>
            </p:cNvPr>
            <p:cNvSpPr txBox="1"/>
            <p:nvPr/>
          </p:nvSpPr>
          <p:spPr>
            <a:xfrm rot="16200000">
              <a:off x="3940630" y="5943442"/>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52" name="Group 51">
            <a:extLst>
              <a:ext uri="{FF2B5EF4-FFF2-40B4-BE49-F238E27FC236}">
                <a16:creationId xmlns:a16="http://schemas.microsoft.com/office/drawing/2014/main" id="{2FB9E43E-8F62-313F-CB0A-782BEF470D0B}"/>
              </a:ext>
            </a:extLst>
          </p:cNvPr>
          <p:cNvGrpSpPr/>
          <p:nvPr/>
        </p:nvGrpSpPr>
        <p:grpSpPr>
          <a:xfrm rot="21385653">
            <a:off x="8834238" y="1170542"/>
            <a:ext cx="2937457" cy="2081544"/>
            <a:chOff x="8834238" y="1170542"/>
            <a:chExt cx="2937457" cy="2081544"/>
          </a:xfrm>
        </p:grpSpPr>
        <p:pic>
          <p:nvPicPr>
            <p:cNvPr id="2060" name="Picture 12">
              <a:extLst>
                <a:ext uri="{FF2B5EF4-FFF2-40B4-BE49-F238E27FC236}">
                  <a16:creationId xmlns:a16="http://schemas.microsoft.com/office/drawing/2014/main" id="{4DAF7C55-64C8-F9EC-577A-2053592A9A3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49681" y="1170542"/>
              <a:ext cx="2722014" cy="1814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7" name="TextBox 46">
              <a:extLst>
                <a:ext uri="{FF2B5EF4-FFF2-40B4-BE49-F238E27FC236}">
                  <a16:creationId xmlns:a16="http://schemas.microsoft.com/office/drawing/2014/main" id="{7BDBF42B-3F13-F344-910B-90AB9F25A840}"/>
                </a:ext>
              </a:extLst>
            </p:cNvPr>
            <p:cNvSpPr txBox="1"/>
            <p:nvPr/>
          </p:nvSpPr>
          <p:spPr>
            <a:xfrm rot="16200000">
              <a:off x="8257306" y="2459711"/>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51" name="Group 50">
            <a:extLst>
              <a:ext uri="{FF2B5EF4-FFF2-40B4-BE49-F238E27FC236}">
                <a16:creationId xmlns:a16="http://schemas.microsoft.com/office/drawing/2014/main" id="{9FF5E54B-F107-80B4-3194-A0114C7B1F9B}"/>
              </a:ext>
            </a:extLst>
          </p:cNvPr>
          <p:cNvGrpSpPr/>
          <p:nvPr/>
        </p:nvGrpSpPr>
        <p:grpSpPr>
          <a:xfrm rot="373738">
            <a:off x="9303303" y="4157799"/>
            <a:ext cx="2188203" cy="2201515"/>
            <a:chOff x="9303303" y="4233999"/>
            <a:chExt cx="2188203" cy="2201515"/>
          </a:xfrm>
        </p:grpSpPr>
        <p:pic>
          <p:nvPicPr>
            <p:cNvPr id="2064" name="Picture 16">
              <a:extLst>
                <a:ext uri="{FF2B5EF4-FFF2-40B4-BE49-F238E27FC236}">
                  <a16:creationId xmlns:a16="http://schemas.microsoft.com/office/drawing/2014/main" id="{31E741F2-4070-5F5A-836F-AB11051CD04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552514" y="4233999"/>
              <a:ext cx="1938992" cy="1938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 name="TextBox 47">
              <a:extLst>
                <a:ext uri="{FF2B5EF4-FFF2-40B4-BE49-F238E27FC236}">
                  <a16:creationId xmlns:a16="http://schemas.microsoft.com/office/drawing/2014/main" id="{B536ABF3-ED8B-6F2F-B265-77D6CDA4BC16}"/>
                </a:ext>
              </a:extLst>
            </p:cNvPr>
            <p:cNvSpPr txBox="1"/>
            <p:nvPr/>
          </p:nvSpPr>
          <p:spPr>
            <a:xfrm rot="16200000">
              <a:off x="8726371" y="5643139"/>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spTree>
    <p:extLst>
      <p:ext uri="{BB962C8B-B14F-4D97-AF65-F5344CB8AC3E}">
        <p14:creationId xmlns:p14="http://schemas.microsoft.com/office/powerpoint/2010/main" val="271138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71781" y="188449"/>
            <a:ext cx="7375413" cy="890647"/>
          </a:xfrm>
        </p:spPr>
        <p:txBody>
          <a:bodyPr>
            <a:normAutofit fontScale="90000"/>
          </a:bodyPr>
          <a:lstStyle/>
          <a:p>
            <a:pPr algn="ctr"/>
            <a:r>
              <a:rPr lang="en-US" sz="3600" dirty="0"/>
              <a:t>The role of animals in the ancient world</a:t>
            </a:r>
          </a:p>
        </p:txBody>
      </p:sp>
      <p:sp>
        <p:nvSpPr>
          <p:cNvPr id="16" name="Subtitle 2">
            <a:extLst>
              <a:ext uri="{FF2B5EF4-FFF2-40B4-BE49-F238E27FC236}">
                <a16:creationId xmlns:a16="http://schemas.microsoft.com/office/drawing/2014/main" id="{CB881089-9274-E54D-90B2-06B67DFEFF70}"/>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16.04 UTK: Animals</a:t>
            </a:r>
          </a:p>
        </p:txBody>
      </p:sp>
      <p:sp>
        <p:nvSpPr>
          <p:cNvPr id="7" name="TextBox 6">
            <a:extLst>
              <a:ext uri="{FF2B5EF4-FFF2-40B4-BE49-F238E27FC236}">
                <a16:creationId xmlns:a16="http://schemas.microsoft.com/office/drawing/2014/main" id="{FF089E29-8FEF-D2D5-29F6-69A9A65A857E}"/>
              </a:ext>
            </a:extLst>
          </p:cNvPr>
          <p:cNvSpPr txBox="1"/>
          <p:nvPr/>
        </p:nvSpPr>
        <p:spPr>
          <a:xfrm>
            <a:off x="200166" y="4745502"/>
            <a:ext cx="4068211" cy="1077218"/>
          </a:xfrm>
          <a:prstGeom prst="rect">
            <a:avLst/>
          </a:prstGeom>
          <a:noFill/>
        </p:spPr>
        <p:txBody>
          <a:bodyPr wrap="square" rtlCol="0">
            <a:spAutoFit/>
          </a:bodyPr>
          <a:lstStyle/>
          <a:p>
            <a:pPr algn="ctr"/>
            <a:r>
              <a:rPr lang="en-US" sz="1600" i="1" dirty="0"/>
              <a:t>Carving on a Roman altar showing the mythological founders of Rome, Romulus and Remus, being looked after as babies by a wolf,</a:t>
            </a:r>
          </a:p>
          <a:p>
            <a:pPr algn="ctr"/>
            <a:r>
              <a:rPr lang="en-US" sz="1600" i="1" dirty="0"/>
              <a:t>1</a:t>
            </a:r>
            <a:r>
              <a:rPr lang="en-US" sz="1600" i="1" baseline="30000" dirty="0"/>
              <a:t>st</a:t>
            </a:r>
            <a:r>
              <a:rPr lang="en-US" sz="1600" i="1" dirty="0"/>
              <a:t>-2</a:t>
            </a:r>
            <a:r>
              <a:rPr lang="en-US" sz="1600" i="1" baseline="30000" dirty="0"/>
              <a:t>nd</a:t>
            </a:r>
            <a:r>
              <a:rPr lang="en-US" sz="1600" i="1" dirty="0"/>
              <a:t> centuries CE</a:t>
            </a:r>
          </a:p>
        </p:txBody>
      </p:sp>
      <p:pic>
        <p:nvPicPr>
          <p:cNvPr id="31" name="Picture 4">
            <a:extLst>
              <a:ext uri="{FF2B5EF4-FFF2-40B4-BE49-F238E27FC236}">
                <a16:creationId xmlns:a16="http://schemas.microsoft.com/office/drawing/2014/main" id="{6A24F676-5455-01E7-2B5E-4E8F1740774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54784" y="4991591"/>
            <a:ext cx="1680216" cy="154502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0" h="0"/>
            <a:contourClr>
              <a:srgbClr val="FFFFFF"/>
            </a:contourClr>
          </a:sp3d>
        </p:spPr>
      </p:pic>
      <p:sp>
        <p:nvSpPr>
          <p:cNvPr id="32" name="TextBox 31">
            <a:extLst>
              <a:ext uri="{FF2B5EF4-FFF2-40B4-BE49-F238E27FC236}">
                <a16:creationId xmlns:a16="http://schemas.microsoft.com/office/drawing/2014/main" id="{20ACA040-DD0F-9A39-28C6-AC1E4AB19F4C}"/>
              </a:ext>
            </a:extLst>
          </p:cNvPr>
          <p:cNvSpPr txBox="1"/>
          <p:nvPr/>
        </p:nvSpPr>
        <p:spPr>
          <a:xfrm>
            <a:off x="7727498" y="5356286"/>
            <a:ext cx="2560577" cy="830997"/>
          </a:xfrm>
          <a:prstGeom prst="rect">
            <a:avLst/>
          </a:prstGeom>
          <a:noFill/>
        </p:spPr>
        <p:txBody>
          <a:bodyPr wrap="square">
            <a:spAutoFit/>
          </a:bodyPr>
          <a:lstStyle/>
          <a:p>
            <a:pPr algn="r"/>
            <a:r>
              <a:rPr lang="en-US" sz="1600" i="1" dirty="0"/>
              <a:t>A coin from Athens showing Athena’s (and the city’s) owl symbol, from 200 BCE </a:t>
            </a:r>
          </a:p>
        </p:txBody>
      </p:sp>
      <p:sp>
        <p:nvSpPr>
          <p:cNvPr id="33" name="TextBox 32">
            <a:extLst>
              <a:ext uri="{FF2B5EF4-FFF2-40B4-BE49-F238E27FC236}">
                <a16:creationId xmlns:a16="http://schemas.microsoft.com/office/drawing/2014/main" id="{504DE1E8-68F9-4D9D-1A68-234F722B85D3}"/>
              </a:ext>
            </a:extLst>
          </p:cNvPr>
          <p:cNvSpPr txBox="1"/>
          <p:nvPr/>
        </p:nvSpPr>
        <p:spPr>
          <a:xfrm rot="16200000">
            <a:off x="11439901" y="6058624"/>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sp>
        <p:nvSpPr>
          <p:cNvPr id="34" name="TextBox 33">
            <a:extLst>
              <a:ext uri="{FF2B5EF4-FFF2-40B4-BE49-F238E27FC236}">
                <a16:creationId xmlns:a16="http://schemas.microsoft.com/office/drawing/2014/main" id="{E8563D5B-7FA3-9402-8728-AC371C5862EB}"/>
              </a:ext>
            </a:extLst>
          </p:cNvPr>
          <p:cNvSpPr txBox="1"/>
          <p:nvPr/>
        </p:nvSpPr>
        <p:spPr>
          <a:xfrm>
            <a:off x="5556816" y="1371343"/>
            <a:ext cx="1135888" cy="369332"/>
          </a:xfrm>
          <a:prstGeom prst="rect">
            <a:avLst/>
          </a:prstGeom>
          <a:noFill/>
        </p:spPr>
        <p:txBody>
          <a:bodyPr wrap="none" rtlCol="0">
            <a:spAutoFit/>
          </a:bodyPr>
          <a:lstStyle/>
          <a:p>
            <a:r>
              <a:rPr lang="en-US" b="1" u="sng" dirty="0"/>
              <a:t>in religion</a:t>
            </a:r>
          </a:p>
        </p:txBody>
      </p:sp>
      <p:sp>
        <p:nvSpPr>
          <p:cNvPr id="35" name="TextBox 34">
            <a:extLst>
              <a:ext uri="{FF2B5EF4-FFF2-40B4-BE49-F238E27FC236}">
                <a16:creationId xmlns:a16="http://schemas.microsoft.com/office/drawing/2014/main" id="{8607FAE6-34B2-500E-FC7B-C024739D2AAC}"/>
              </a:ext>
            </a:extLst>
          </p:cNvPr>
          <p:cNvSpPr txBox="1"/>
          <p:nvPr/>
        </p:nvSpPr>
        <p:spPr>
          <a:xfrm>
            <a:off x="1649987" y="943632"/>
            <a:ext cx="1435201" cy="369332"/>
          </a:xfrm>
          <a:prstGeom prst="rect">
            <a:avLst/>
          </a:prstGeom>
          <a:noFill/>
        </p:spPr>
        <p:txBody>
          <a:bodyPr wrap="none" rtlCol="0">
            <a:spAutoFit/>
          </a:bodyPr>
          <a:lstStyle/>
          <a:p>
            <a:r>
              <a:rPr lang="en-US" b="1" u="sng" dirty="0"/>
              <a:t>in mythology</a:t>
            </a:r>
          </a:p>
        </p:txBody>
      </p:sp>
      <p:sp>
        <p:nvSpPr>
          <p:cNvPr id="36" name="TextBox 35">
            <a:extLst>
              <a:ext uri="{FF2B5EF4-FFF2-40B4-BE49-F238E27FC236}">
                <a16:creationId xmlns:a16="http://schemas.microsoft.com/office/drawing/2014/main" id="{AAAB77E0-40DC-FF07-B6A5-E7AF3C741248}"/>
              </a:ext>
            </a:extLst>
          </p:cNvPr>
          <p:cNvSpPr txBox="1"/>
          <p:nvPr/>
        </p:nvSpPr>
        <p:spPr>
          <a:xfrm>
            <a:off x="9007787" y="943632"/>
            <a:ext cx="2341410" cy="369332"/>
          </a:xfrm>
          <a:prstGeom prst="rect">
            <a:avLst/>
          </a:prstGeom>
          <a:noFill/>
        </p:spPr>
        <p:txBody>
          <a:bodyPr wrap="none" rtlCol="0">
            <a:spAutoFit/>
          </a:bodyPr>
          <a:lstStyle/>
          <a:p>
            <a:r>
              <a:rPr lang="en-US" b="1" u="sng" dirty="0"/>
              <a:t>as symbols of the gods</a:t>
            </a:r>
          </a:p>
        </p:txBody>
      </p:sp>
      <p:sp>
        <p:nvSpPr>
          <p:cNvPr id="37" name="TextBox 36">
            <a:extLst>
              <a:ext uri="{FF2B5EF4-FFF2-40B4-BE49-F238E27FC236}">
                <a16:creationId xmlns:a16="http://schemas.microsoft.com/office/drawing/2014/main" id="{B54944EA-4F0B-E17C-104C-0D1CF2103BC3}"/>
              </a:ext>
            </a:extLst>
          </p:cNvPr>
          <p:cNvSpPr txBox="1"/>
          <p:nvPr/>
        </p:nvSpPr>
        <p:spPr>
          <a:xfrm rot="16200000">
            <a:off x="8215411" y="2996778"/>
            <a:ext cx="1369307" cy="215444"/>
          </a:xfrm>
          <a:prstGeom prst="rect">
            <a:avLst/>
          </a:prstGeom>
          <a:noFill/>
        </p:spPr>
        <p:txBody>
          <a:bodyPr wrap="square">
            <a:spAutoFit/>
          </a:bodyPr>
          <a:lstStyle/>
          <a:p>
            <a:pPr algn="ctr"/>
            <a:r>
              <a:rPr lang="en-US" sz="800" dirty="0">
                <a:solidFill>
                  <a:schemeClr val="bg2">
                    <a:lumMod val="75000"/>
                  </a:schemeClr>
                </a:solidFill>
              </a:rPr>
              <a:t>© Creative Commons</a:t>
            </a:r>
          </a:p>
        </p:txBody>
      </p:sp>
      <p:grpSp>
        <p:nvGrpSpPr>
          <p:cNvPr id="46" name="Group 45">
            <a:extLst>
              <a:ext uri="{FF2B5EF4-FFF2-40B4-BE49-F238E27FC236}">
                <a16:creationId xmlns:a16="http://schemas.microsoft.com/office/drawing/2014/main" id="{B81C0955-6777-FC55-6006-DD539B9CE7B8}"/>
              </a:ext>
            </a:extLst>
          </p:cNvPr>
          <p:cNvGrpSpPr/>
          <p:nvPr/>
        </p:nvGrpSpPr>
        <p:grpSpPr>
          <a:xfrm rot="21374097">
            <a:off x="200166" y="1426268"/>
            <a:ext cx="4344257" cy="3431322"/>
            <a:chOff x="200166" y="1426268"/>
            <a:chExt cx="4344257" cy="3431322"/>
          </a:xfrm>
        </p:grpSpPr>
        <p:pic>
          <p:nvPicPr>
            <p:cNvPr id="3076" name="Picture 4" descr="undefined">
              <a:extLst>
                <a:ext uri="{FF2B5EF4-FFF2-40B4-BE49-F238E27FC236}">
                  <a16:creationId xmlns:a16="http://schemas.microsoft.com/office/drawing/2014/main" id="{ECFB1D2A-1FE9-D9A3-7743-5923B8CF262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166" y="1426268"/>
              <a:ext cx="4101028" cy="3165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 name="TextBox 38">
              <a:extLst>
                <a:ext uri="{FF2B5EF4-FFF2-40B4-BE49-F238E27FC236}">
                  <a16:creationId xmlns:a16="http://schemas.microsoft.com/office/drawing/2014/main" id="{3BC540F7-22E2-51D7-0EC4-0E6C35664C50}"/>
                </a:ext>
              </a:extLst>
            </p:cNvPr>
            <p:cNvSpPr txBox="1"/>
            <p:nvPr/>
          </p:nvSpPr>
          <p:spPr>
            <a:xfrm rot="16200000">
              <a:off x="3752047" y="4065215"/>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sp>
        <p:nvSpPr>
          <p:cNvPr id="40" name="TextBox 39">
            <a:extLst>
              <a:ext uri="{FF2B5EF4-FFF2-40B4-BE49-F238E27FC236}">
                <a16:creationId xmlns:a16="http://schemas.microsoft.com/office/drawing/2014/main" id="{C84DC157-0D32-A991-9C3E-3BBF58C7ABBD}"/>
              </a:ext>
            </a:extLst>
          </p:cNvPr>
          <p:cNvSpPr txBox="1"/>
          <p:nvPr/>
        </p:nvSpPr>
        <p:spPr>
          <a:xfrm>
            <a:off x="4581733" y="5083300"/>
            <a:ext cx="2928821" cy="1323439"/>
          </a:xfrm>
          <a:prstGeom prst="rect">
            <a:avLst/>
          </a:prstGeom>
          <a:noFill/>
        </p:spPr>
        <p:txBody>
          <a:bodyPr wrap="square">
            <a:spAutoFit/>
          </a:bodyPr>
          <a:lstStyle/>
          <a:p>
            <a:pPr algn="ctr"/>
            <a:r>
              <a:rPr lang="en-US" sz="1600" i="1" dirty="0"/>
              <a:t>A wall painting showing an augur (a priest who specialized in interpreting meaning from the actions of birds),</a:t>
            </a:r>
          </a:p>
          <a:p>
            <a:pPr algn="ctr"/>
            <a:r>
              <a:rPr lang="en-US" sz="1600" i="1" dirty="0"/>
              <a:t> 6</a:t>
            </a:r>
            <a:r>
              <a:rPr lang="en-US" sz="1600" i="1" baseline="30000" dirty="0"/>
              <a:t>th</a:t>
            </a:r>
            <a:r>
              <a:rPr lang="en-US" sz="1600" i="1" dirty="0"/>
              <a:t> century BCE </a:t>
            </a:r>
          </a:p>
        </p:txBody>
      </p:sp>
      <p:sp>
        <p:nvSpPr>
          <p:cNvPr id="41" name="TextBox 40">
            <a:extLst>
              <a:ext uri="{FF2B5EF4-FFF2-40B4-BE49-F238E27FC236}">
                <a16:creationId xmlns:a16="http://schemas.microsoft.com/office/drawing/2014/main" id="{33D7D865-A655-C377-09FF-827FE8C7D6E4}"/>
              </a:ext>
            </a:extLst>
          </p:cNvPr>
          <p:cNvSpPr txBox="1"/>
          <p:nvPr/>
        </p:nvSpPr>
        <p:spPr>
          <a:xfrm>
            <a:off x="9783984" y="1437890"/>
            <a:ext cx="2039523" cy="584775"/>
          </a:xfrm>
          <a:prstGeom prst="rect">
            <a:avLst/>
          </a:prstGeom>
          <a:noFill/>
        </p:spPr>
        <p:txBody>
          <a:bodyPr wrap="square">
            <a:spAutoFit/>
          </a:bodyPr>
          <a:lstStyle/>
          <a:p>
            <a:r>
              <a:rPr lang="en-US" sz="1600" i="1" dirty="0"/>
              <a:t>A marble eagle from a Greek temple of Zeus </a:t>
            </a:r>
          </a:p>
        </p:txBody>
      </p:sp>
      <p:grpSp>
        <p:nvGrpSpPr>
          <p:cNvPr id="47" name="Group 46">
            <a:extLst>
              <a:ext uri="{FF2B5EF4-FFF2-40B4-BE49-F238E27FC236}">
                <a16:creationId xmlns:a16="http://schemas.microsoft.com/office/drawing/2014/main" id="{7C14917A-20E0-8725-CEB9-708F2FF89A02}"/>
              </a:ext>
            </a:extLst>
          </p:cNvPr>
          <p:cNvGrpSpPr/>
          <p:nvPr/>
        </p:nvGrpSpPr>
        <p:grpSpPr>
          <a:xfrm rot="397388">
            <a:off x="4807514" y="1891777"/>
            <a:ext cx="2802658" cy="3311870"/>
            <a:chOff x="4807514" y="1891777"/>
            <a:chExt cx="2802658" cy="3311870"/>
          </a:xfrm>
        </p:grpSpPr>
        <p:pic>
          <p:nvPicPr>
            <p:cNvPr id="3082" name="Picture 10">
              <a:extLst>
                <a:ext uri="{FF2B5EF4-FFF2-40B4-BE49-F238E27FC236}">
                  <a16:creationId xmlns:a16="http://schemas.microsoft.com/office/drawing/2014/main" id="{5C9A69E6-471E-282E-19C0-C9F775AA37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07514" y="1891777"/>
              <a:ext cx="2560577" cy="3040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2" name="TextBox 41">
              <a:extLst>
                <a:ext uri="{FF2B5EF4-FFF2-40B4-BE49-F238E27FC236}">
                  <a16:creationId xmlns:a16="http://schemas.microsoft.com/office/drawing/2014/main" id="{C104C454-CFF1-31AF-AC4C-FF96B4158DF8}"/>
                </a:ext>
              </a:extLst>
            </p:cNvPr>
            <p:cNvSpPr txBox="1"/>
            <p:nvPr/>
          </p:nvSpPr>
          <p:spPr>
            <a:xfrm rot="16200000">
              <a:off x="6817796" y="4411272"/>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48" name="Group 47">
            <a:extLst>
              <a:ext uri="{FF2B5EF4-FFF2-40B4-BE49-F238E27FC236}">
                <a16:creationId xmlns:a16="http://schemas.microsoft.com/office/drawing/2014/main" id="{3D82B228-8FCE-F98B-B63D-A6237CDB92C7}"/>
              </a:ext>
            </a:extLst>
          </p:cNvPr>
          <p:cNvGrpSpPr/>
          <p:nvPr/>
        </p:nvGrpSpPr>
        <p:grpSpPr>
          <a:xfrm rot="21431466">
            <a:off x="7948327" y="1437890"/>
            <a:ext cx="1943380" cy="2606866"/>
            <a:chOff x="7948327" y="1437890"/>
            <a:chExt cx="1943380" cy="2606866"/>
          </a:xfrm>
        </p:grpSpPr>
        <p:pic>
          <p:nvPicPr>
            <p:cNvPr id="3078" name="Picture 6" descr="undefined">
              <a:extLst>
                <a:ext uri="{FF2B5EF4-FFF2-40B4-BE49-F238E27FC236}">
                  <a16:creationId xmlns:a16="http://schemas.microsoft.com/office/drawing/2014/main" id="{BE1F86B5-6288-FFDC-0D22-DC258772A1A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48327" y="1437890"/>
              <a:ext cx="1707052" cy="2275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 name="TextBox 42">
              <a:extLst>
                <a:ext uri="{FF2B5EF4-FFF2-40B4-BE49-F238E27FC236}">
                  <a16:creationId xmlns:a16="http://schemas.microsoft.com/office/drawing/2014/main" id="{624C33E7-9211-C53D-A49C-99D5C4F5A349}"/>
                </a:ext>
              </a:extLst>
            </p:cNvPr>
            <p:cNvSpPr txBox="1"/>
            <p:nvPr/>
          </p:nvSpPr>
          <p:spPr>
            <a:xfrm rot="16200000">
              <a:off x="9099331" y="3252381"/>
              <a:ext cx="1369307" cy="215444"/>
            </a:xfrm>
            <a:prstGeom prst="rect">
              <a:avLst/>
            </a:prstGeom>
            <a:noFill/>
          </p:spPr>
          <p:txBody>
            <a:bodyPr wrap="square">
              <a:spAutoFit/>
            </a:bodyPr>
            <a:lstStyle/>
            <a:p>
              <a:pPr algn="ctr"/>
              <a:r>
                <a:rPr lang="en-US" sz="800" dirty="0">
                  <a:solidFill>
                    <a:schemeClr val="bg2">
                      <a:lumMod val="75000"/>
                    </a:schemeClr>
                  </a:solidFill>
                </a:rPr>
                <a:t>Wikimedia Commons</a:t>
              </a:r>
            </a:p>
          </p:txBody>
        </p:sp>
      </p:grpSp>
      <p:grpSp>
        <p:nvGrpSpPr>
          <p:cNvPr id="49" name="Group 48">
            <a:extLst>
              <a:ext uri="{FF2B5EF4-FFF2-40B4-BE49-F238E27FC236}">
                <a16:creationId xmlns:a16="http://schemas.microsoft.com/office/drawing/2014/main" id="{810A98D7-7B73-FDB8-D34C-E5D0CF7D7AEF}"/>
              </a:ext>
            </a:extLst>
          </p:cNvPr>
          <p:cNvGrpSpPr/>
          <p:nvPr/>
        </p:nvGrpSpPr>
        <p:grpSpPr>
          <a:xfrm rot="167961">
            <a:off x="9930773" y="2578814"/>
            <a:ext cx="2276903" cy="2644270"/>
            <a:chOff x="9929654" y="2386300"/>
            <a:chExt cx="2276903" cy="2644270"/>
          </a:xfrm>
        </p:grpSpPr>
        <p:pic>
          <p:nvPicPr>
            <p:cNvPr id="3084" name="Picture 12">
              <a:extLst>
                <a:ext uri="{FF2B5EF4-FFF2-40B4-BE49-F238E27FC236}">
                  <a16:creationId xmlns:a16="http://schemas.microsoft.com/office/drawing/2014/main" id="{CD0483FE-44EA-1663-DE9B-FD12240F197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929654" y="2386300"/>
              <a:ext cx="20574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 name="TextBox 43">
              <a:extLst>
                <a:ext uri="{FF2B5EF4-FFF2-40B4-BE49-F238E27FC236}">
                  <a16:creationId xmlns:a16="http://schemas.microsoft.com/office/drawing/2014/main" id="{33C66FF4-69FD-8B75-EB92-DC6CC7200E89}"/>
                </a:ext>
              </a:extLst>
            </p:cNvPr>
            <p:cNvSpPr txBox="1"/>
            <p:nvPr/>
          </p:nvSpPr>
          <p:spPr>
            <a:xfrm rot="16200000">
              <a:off x="11414181" y="4238195"/>
              <a:ext cx="1369307" cy="215444"/>
            </a:xfrm>
            <a:prstGeom prst="rect">
              <a:avLst/>
            </a:prstGeom>
            <a:noFill/>
          </p:spPr>
          <p:txBody>
            <a:bodyPr wrap="square">
              <a:spAutoFit/>
            </a:bodyPr>
            <a:lstStyle/>
            <a:p>
              <a:pPr algn="ctr"/>
              <a:r>
                <a:rPr lang="en-US" sz="800" dirty="0">
                  <a:solidFill>
                    <a:schemeClr val="bg2">
                      <a:lumMod val="75000"/>
                    </a:schemeClr>
                  </a:solidFill>
                </a:rPr>
                <a:t>Creative Commons</a:t>
              </a:r>
            </a:p>
          </p:txBody>
        </p:sp>
      </p:grpSp>
      <p:sp>
        <p:nvSpPr>
          <p:cNvPr id="45" name="TextBox 44">
            <a:extLst>
              <a:ext uri="{FF2B5EF4-FFF2-40B4-BE49-F238E27FC236}">
                <a16:creationId xmlns:a16="http://schemas.microsoft.com/office/drawing/2014/main" id="{AF52BA4D-53AB-254C-61AB-F5C0CAC44B19}"/>
              </a:ext>
            </a:extLst>
          </p:cNvPr>
          <p:cNvSpPr txBox="1"/>
          <p:nvPr/>
        </p:nvSpPr>
        <p:spPr>
          <a:xfrm>
            <a:off x="7838489" y="3986978"/>
            <a:ext cx="2039524" cy="830997"/>
          </a:xfrm>
          <a:prstGeom prst="rect">
            <a:avLst/>
          </a:prstGeom>
          <a:noFill/>
        </p:spPr>
        <p:txBody>
          <a:bodyPr wrap="square">
            <a:spAutoFit/>
          </a:bodyPr>
          <a:lstStyle/>
          <a:p>
            <a:pPr algn="r"/>
            <a:r>
              <a:rPr lang="en-US" sz="1600" i="1" dirty="0"/>
              <a:t>A picture of Aphrodite and a swan on a Greek cup, 460 BCE</a:t>
            </a:r>
          </a:p>
        </p:txBody>
      </p:sp>
    </p:spTree>
    <p:extLst>
      <p:ext uri="{BB962C8B-B14F-4D97-AF65-F5344CB8AC3E}">
        <p14:creationId xmlns:p14="http://schemas.microsoft.com/office/powerpoint/2010/main" val="320789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8B19D77A-30B4-5CD8-62EC-7E4CC4C3EBB5}"/>
              </a:ext>
            </a:extLst>
          </p:cNvPr>
          <p:cNvPicPr>
            <a:picLocks noChangeAspect="1"/>
          </p:cNvPicPr>
          <p:nvPr/>
        </p:nvPicPr>
        <p:blipFill>
          <a:blip r:embed="rId2"/>
          <a:stretch>
            <a:fillRect/>
          </a:stretch>
        </p:blipFill>
        <p:spPr>
          <a:xfrm rot="14304487">
            <a:off x="3643274" y="71192"/>
            <a:ext cx="749300" cy="939800"/>
          </a:xfrm>
          <a:prstGeom prst="rect">
            <a:avLst/>
          </a:prstGeom>
        </p:spPr>
      </p:pic>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057917" y="-18793"/>
            <a:ext cx="8835077" cy="1365508"/>
          </a:xfrm>
        </p:spPr>
        <p:txBody>
          <a:bodyPr>
            <a:normAutofit/>
          </a:bodyPr>
          <a:lstStyle/>
          <a:p>
            <a:pPr algn="ctr"/>
            <a:r>
              <a:rPr lang="en-US" sz="3600" dirty="0"/>
              <a:t>Make a clay owl </a:t>
            </a:r>
            <a:br>
              <a:rPr lang="en-US" sz="3600" dirty="0"/>
            </a:br>
            <a:r>
              <a:rPr lang="en-US" sz="2400" dirty="0"/>
              <a:t>(animal symbol of Athena/Minerva)</a:t>
            </a:r>
          </a:p>
        </p:txBody>
      </p:sp>
      <p:sp>
        <p:nvSpPr>
          <p:cNvPr id="37" name="Subtitle 2">
            <a:extLst>
              <a:ext uri="{FF2B5EF4-FFF2-40B4-BE49-F238E27FC236}">
                <a16:creationId xmlns:a16="http://schemas.microsoft.com/office/drawing/2014/main" id="{CB276525-B6B7-F448-82B8-7DFA17D0E608}"/>
              </a:ext>
            </a:extLst>
          </p:cNvPr>
          <p:cNvSpPr txBox="1">
            <a:spLocks/>
          </p:cNvSpPr>
          <p:nvPr/>
        </p:nvSpPr>
        <p:spPr>
          <a:xfrm>
            <a:off x="200166" y="65182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16.04 UTK: Animals</a:t>
            </a:r>
          </a:p>
        </p:txBody>
      </p:sp>
      <p:grpSp>
        <p:nvGrpSpPr>
          <p:cNvPr id="15" name="Group 14">
            <a:extLst>
              <a:ext uri="{FF2B5EF4-FFF2-40B4-BE49-F238E27FC236}">
                <a16:creationId xmlns:a16="http://schemas.microsoft.com/office/drawing/2014/main" id="{9367FB8D-8B35-BF4B-1363-E7CB6BA0016E}"/>
              </a:ext>
            </a:extLst>
          </p:cNvPr>
          <p:cNvGrpSpPr/>
          <p:nvPr/>
        </p:nvGrpSpPr>
        <p:grpSpPr>
          <a:xfrm>
            <a:off x="523208" y="802514"/>
            <a:ext cx="2261625" cy="2892253"/>
            <a:chOff x="3637401" y="119417"/>
            <a:chExt cx="2261625" cy="2892253"/>
          </a:xfrm>
        </p:grpSpPr>
        <p:pic>
          <p:nvPicPr>
            <p:cNvPr id="17" name="Picture 16">
              <a:extLst>
                <a:ext uri="{FF2B5EF4-FFF2-40B4-BE49-F238E27FC236}">
                  <a16:creationId xmlns:a16="http://schemas.microsoft.com/office/drawing/2014/main" id="{D17464AE-C0B8-FB90-FE9D-6C75BD63F9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66132" y="119417"/>
              <a:ext cx="2232894" cy="2272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a:extLst>
                <a:ext uri="{FF2B5EF4-FFF2-40B4-BE49-F238E27FC236}">
                  <a16:creationId xmlns:a16="http://schemas.microsoft.com/office/drawing/2014/main" id="{89B3580F-2488-5CB5-EEA1-661E729758E4}"/>
                </a:ext>
              </a:extLst>
            </p:cNvPr>
            <p:cNvSpPr txBox="1"/>
            <p:nvPr/>
          </p:nvSpPr>
          <p:spPr>
            <a:xfrm>
              <a:off x="3637401" y="2488450"/>
              <a:ext cx="2232894" cy="523220"/>
            </a:xfrm>
            <a:prstGeom prst="rect">
              <a:avLst/>
            </a:prstGeom>
            <a:noFill/>
          </p:spPr>
          <p:txBody>
            <a:bodyPr wrap="square">
              <a:spAutoFit/>
            </a:bodyPr>
            <a:lstStyle/>
            <a:p>
              <a:pPr algn="ctr"/>
              <a:r>
                <a:rPr lang="en-GB" sz="1400" dirty="0">
                  <a:solidFill>
                    <a:srgbClr val="141414"/>
                  </a:solidFill>
                  <a:effectLst/>
                </a:rPr>
                <a:t>Roll a ball of clay about the size of a small orange.</a:t>
              </a:r>
            </a:p>
          </p:txBody>
        </p:sp>
        <p:sp>
          <p:nvSpPr>
            <p:cNvPr id="19" name="Oval 18">
              <a:extLst>
                <a:ext uri="{FF2B5EF4-FFF2-40B4-BE49-F238E27FC236}">
                  <a16:creationId xmlns:a16="http://schemas.microsoft.com/office/drawing/2014/main" id="{A434C0CA-613B-07B2-605F-2BBAEC046EC0}"/>
                </a:ext>
              </a:extLst>
            </p:cNvPr>
            <p:cNvSpPr/>
            <p:nvPr/>
          </p:nvSpPr>
          <p:spPr>
            <a:xfrm>
              <a:off x="3706971" y="119417"/>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1</a:t>
              </a:r>
            </a:p>
          </p:txBody>
        </p:sp>
      </p:grpSp>
      <p:grpSp>
        <p:nvGrpSpPr>
          <p:cNvPr id="20" name="Group 19">
            <a:extLst>
              <a:ext uri="{FF2B5EF4-FFF2-40B4-BE49-F238E27FC236}">
                <a16:creationId xmlns:a16="http://schemas.microsoft.com/office/drawing/2014/main" id="{DD7D28F9-49A2-EB78-DCF4-0654CAC2D266}"/>
              </a:ext>
            </a:extLst>
          </p:cNvPr>
          <p:cNvGrpSpPr/>
          <p:nvPr/>
        </p:nvGrpSpPr>
        <p:grpSpPr>
          <a:xfrm>
            <a:off x="3385752" y="1242964"/>
            <a:ext cx="2524206" cy="2519253"/>
            <a:chOff x="4963798" y="257205"/>
            <a:chExt cx="2524206" cy="2519253"/>
          </a:xfrm>
        </p:grpSpPr>
        <p:pic>
          <p:nvPicPr>
            <p:cNvPr id="24" name="Picture 23">
              <a:extLst>
                <a:ext uri="{FF2B5EF4-FFF2-40B4-BE49-F238E27FC236}">
                  <a16:creationId xmlns:a16="http://schemas.microsoft.com/office/drawing/2014/main" id="{592ED5FB-1BFF-0177-D839-B8B565DA8B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29848" y="264930"/>
              <a:ext cx="2164744" cy="1864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Box 24">
              <a:extLst>
                <a:ext uri="{FF2B5EF4-FFF2-40B4-BE49-F238E27FC236}">
                  <a16:creationId xmlns:a16="http://schemas.microsoft.com/office/drawing/2014/main" id="{984E0E45-A40A-B91B-16EF-EAD1BC06E48F}"/>
                </a:ext>
              </a:extLst>
            </p:cNvPr>
            <p:cNvSpPr txBox="1"/>
            <p:nvPr/>
          </p:nvSpPr>
          <p:spPr>
            <a:xfrm>
              <a:off x="4963798" y="2253238"/>
              <a:ext cx="2524206" cy="523220"/>
            </a:xfrm>
            <a:prstGeom prst="rect">
              <a:avLst/>
            </a:prstGeom>
            <a:noFill/>
          </p:spPr>
          <p:txBody>
            <a:bodyPr wrap="square">
              <a:spAutoFit/>
            </a:bodyPr>
            <a:lstStyle/>
            <a:p>
              <a:pPr algn="ctr"/>
              <a:r>
                <a:rPr lang="en-GB" sz="1400" dirty="0">
                  <a:solidFill>
                    <a:srgbClr val="141414"/>
                  </a:solidFill>
                </a:rPr>
                <a:t>Flatten it until it is the same depth as two pennies.</a:t>
              </a:r>
              <a:endParaRPr lang="en-GB" sz="1400" dirty="0">
                <a:solidFill>
                  <a:srgbClr val="141414"/>
                </a:solidFill>
                <a:effectLst/>
              </a:endParaRPr>
            </a:p>
          </p:txBody>
        </p:sp>
        <p:sp>
          <p:nvSpPr>
            <p:cNvPr id="28" name="Oval 27">
              <a:extLst>
                <a:ext uri="{FF2B5EF4-FFF2-40B4-BE49-F238E27FC236}">
                  <a16:creationId xmlns:a16="http://schemas.microsoft.com/office/drawing/2014/main" id="{BB6A65F8-C211-7740-7C24-AFA333869CB8}"/>
                </a:ext>
              </a:extLst>
            </p:cNvPr>
            <p:cNvSpPr/>
            <p:nvPr/>
          </p:nvSpPr>
          <p:spPr>
            <a:xfrm>
              <a:off x="5129847" y="257205"/>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2</a:t>
              </a:r>
            </a:p>
          </p:txBody>
        </p:sp>
      </p:grpSp>
      <p:grpSp>
        <p:nvGrpSpPr>
          <p:cNvPr id="29" name="Group 28">
            <a:extLst>
              <a:ext uri="{FF2B5EF4-FFF2-40B4-BE49-F238E27FC236}">
                <a16:creationId xmlns:a16="http://schemas.microsoft.com/office/drawing/2014/main" id="{4F1D85B3-C14C-4E60-313D-BC127E3DCEFA}"/>
              </a:ext>
            </a:extLst>
          </p:cNvPr>
          <p:cNvGrpSpPr/>
          <p:nvPr/>
        </p:nvGrpSpPr>
        <p:grpSpPr>
          <a:xfrm>
            <a:off x="6672649" y="1299110"/>
            <a:ext cx="2417471" cy="2155442"/>
            <a:chOff x="7202057" y="-207468"/>
            <a:chExt cx="2417471" cy="2155442"/>
          </a:xfrm>
        </p:grpSpPr>
        <p:pic>
          <p:nvPicPr>
            <p:cNvPr id="30" name="Picture 29">
              <a:extLst>
                <a:ext uri="{FF2B5EF4-FFF2-40B4-BE49-F238E27FC236}">
                  <a16:creationId xmlns:a16="http://schemas.microsoft.com/office/drawing/2014/main" id="{F6E4EF79-E549-B8BF-B317-752BDA9ACE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7337306" y="-133510"/>
              <a:ext cx="2164742" cy="1726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TextBox 30">
              <a:extLst>
                <a:ext uri="{FF2B5EF4-FFF2-40B4-BE49-F238E27FC236}">
                  <a16:creationId xmlns:a16="http://schemas.microsoft.com/office/drawing/2014/main" id="{BB3AAB1F-D07A-A26A-7AF7-394178C71CE0}"/>
                </a:ext>
              </a:extLst>
            </p:cNvPr>
            <p:cNvSpPr txBox="1"/>
            <p:nvPr/>
          </p:nvSpPr>
          <p:spPr>
            <a:xfrm>
              <a:off x="7202057" y="1640197"/>
              <a:ext cx="2417471" cy="307777"/>
            </a:xfrm>
            <a:prstGeom prst="rect">
              <a:avLst/>
            </a:prstGeom>
            <a:noFill/>
          </p:spPr>
          <p:txBody>
            <a:bodyPr wrap="square">
              <a:spAutoFit/>
            </a:bodyPr>
            <a:lstStyle/>
            <a:p>
              <a:pPr algn="ctr"/>
              <a:r>
                <a:rPr lang="en-GB" sz="1400" dirty="0">
                  <a:solidFill>
                    <a:srgbClr val="141414"/>
                  </a:solidFill>
                </a:rPr>
                <a:t>Cut out a circle from the clay.</a:t>
              </a:r>
              <a:endParaRPr lang="en-GB" sz="1400" dirty="0">
                <a:solidFill>
                  <a:srgbClr val="141414"/>
                </a:solidFill>
                <a:effectLst/>
              </a:endParaRPr>
            </a:p>
          </p:txBody>
        </p:sp>
        <p:sp>
          <p:nvSpPr>
            <p:cNvPr id="32" name="Oval 31">
              <a:extLst>
                <a:ext uri="{FF2B5EF4-FFF2-40B4-BE49-F238E27FC236}">
                  <a16:creationId xmlns:a16="http://schemas.microsoft.com/office/drawing/2014/main" id="{143F516F-590E-3210-C004-EA44352051C6}"/>
                </a:ext>
              </a:extLst>
            </p:cNvPr>
            <p:cNvSpPr/>
            <p:nvPr/>
          </p:nvSpPr>
          <p:spPr>
            <a:xfrm>
              <a:off x="7262599" y="-207468"/>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3</a:t>
              </a:r>
            </a:p>
          </p:txBody>
        </p:sp>
      </p:grpSp>
      <p:grpSp>
        <p:nvGrpSpPr>
          <p:cNvPr id="33" name="Group 32">
            <a:extLst>
              <a:ext uri="{FF2B5EF4-FFF2-40B4-BE49-F238E27FC236}">
                <a16:creationId xmlns:a16="http://schemas.microsoft.com/office/drawing/2014/main" id="{8B2A7924-00EF-5371-EFB2-DC94DA9D9A81}"/>
              </a:ext>
            </a:extLst>
          </p:cNvPr>
          <p:cNvGrpSpPr/>
          <p:nvPr/>
        </p:nvGrpSpPr>
        <p:grpSpPr>
          <a:xfrm>
            <a:off x="9329280" y="496992"/>
            <a:ext cx="2743272" cy="3255676"/>
            <a:chOff x="4457" y="2053656"/>
            <a:chExt cx="2743272" cy="3255676"/>
          </a:xfrm>
        </p:grpSpPr>
        <p:pic>
          <p:nvPicPr>
            <p:cNvPr id="34" name="Picture 33">
              <a:extLst>
                <a:ext uri="{FF2B5EF4-FFF2-40B4-BE49-F238E27FC236}">
                  <a16:creationId xmlns:a16="http://schemas.microsoft.com/office/drawing/2014/main" id="{B24D9428-A1B4-837D-4DEB-FD0CB3C9BC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421744" y="2095685"/>
              <a:ext cx="1872153" cy="2437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 name="TextBox 44">
              <a:extLst>
                <a:ext uri="{FF2B5EF4-FFF2-40B4-BE49-F238E27FC236}">
                  <a16:creationId xmlns:a16="http://schemas.microsoft.com/office/drawing/2014/main" id="{203E3605-4E2A-41E0-16C8-C606E6CB297F}"/>
                </a:ext>
              </a:extLst>
            </p:cNvPr>
            <p:cNvSpPr txBox="1"/>
            <p:nvPr/>
          </p:nvSpPr>
          <p:spPr>
            <a:xfrm>
              <a:off x="4457" y="4570668"/>
              <a:ext cx="2743272" cy="738664"/>
            </a:xfrm>
            <a:prstGeom prst="rect">
              <a:avLst/>
            </a:prstGeom>
            <a:noFill/>
          </p:spPr>
          <p:txBody>
            <a:bodyPr wrap="square">
              <a:spAutoFit/>
            </a:bodyPr>
            <a:lstStyle/>
            <a:p>
              <a:pPr algn="ctr"/>
              <a:r>
                <a:rPr lang="en-GB" sz="1400" dirty="0">
                  <a:solidFill>
                    <a:srgbClr val="141414"/>
                  </a:solidFill>
                </a:rPr>
                <a:t>Use the end of a pen to make feather shapes on the bottom half of the circle.</a:t>
              </a:r>
              <a:endParaRPr lang="en-GB" sz="1400" dirty="0">
                <a:solidFill>
                  <a:srgbClr val="141414"/>
                </a:solidFill>
                <a:effectLst/>
              </a:endParaRPr>
            </a:p>
          </p:txBody>
        </p:sp>
        <p:sp>
          <p:nvSpPr>
            <p:cNvPr id="47" name="Oval 46">
              <a:extLst>
                <a:ext uri="{FF2B5EF4-FFF2-40B4-BE49-F238E27FC236}">
                  <a16:creationId xmlns:a16="http://schemas.microsoft.com/office/drawing/2014/main" id="{A6FC29EB-CF2D-E6AC-76E6-5F11B5AAE5FC}"/>
                </a:ext>
              </a:extLst>
            </p:cNvPr>
            <p:cNvSpPr/>
            <p:nvPr/>
          </p:nvSpPr>
          <p:spPr>
            <a:xfrm>
              <a:off x="335657" y="2053656"/>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4</a:t>
              </a:r>
            </a:p>
          </p:txBody>
        </p:sp>
      </p:grpSp>
      <p:grpSp>
        <p:nvGrpSpPr>
          <p:cNvPr id="51" name="Group 50">
            <a:extLst>
              <a:ext uri="{FF2B5EF4-FFF2-40B4-BE49-F238E27FC236}">
                <a16:creationId xmlns:a16="http://schemas.microsoft.com/office/drawing/2014/main" id="{FADD33A5-5293-E0B7-D732-4D486C17B971}"/>
              </a:ext>
            </a:extLst>
          </p:cNvPr>
          <p:cNvGrpSpPr/>
          <p:nvPr/>
        </p:nvGrpSpPr>
        <p:grpSpPr>
          <a:xfrm>
            <a:off x="266531" y="4152240"/>
            <a:ext cx="2056439" cy="2336793"/>
            <a:chOff x="1824620" y="2881669"/>
            <a:chExt cx="1663666" cy="2087181"/>
          </a:xfrm>
        </p:grpSpPr>
        <p:pic>
          <p:nvPicPr>
            <p:cNvPr id="52" name="Picture 51">
              <a:extLst>
                <a:ext uri="{FF2B5EF4-FFF2-40B4-BE49-F238E27FC236}">
                  <a16:creationId xmlns:a16="http://schemas.microsoft.com/office/drawing/2014/main" id="{F1296A83-42D9-7C4A-4C44-97BA7633765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800000">
              <a:off x="1932270" y="2909066"/>
              <a:ext cx="1454305" cy="1334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3" name="TextBox 52">
              <a:extLst>
                <a:ext uri="{FF2B5EF4-FFF2-40B4-BE49-F238E27FC236}">
                  <a16:creationId xmlns:a16="http://schemas.microsoft.com/office/drawing/2014/main" id="{DD78D7AF-9B71-0D03-D36D-EF4E820C6B32}"/>
                </a:ext>
              </a:extLst>
            </p:cNvPr>
            <p:cNvSpPr txBox="1"/>
            <p:nvPr/>
          </p:nvSpPr>
          <p:spPr>
            <a:xfrm>
              <a:off x="1824620" y="4309089"/>
              <a:ext cx="1663666" cy="659761"/>
            </a:xfrm>
            <a:prstGeom prst="rect">
              <a:avLst/>
            </a:prstGeom>
            <a:noFill/>
          </p:spPr>
          <p:txBody>
            <a:bodyPr wrap="square">
              <a:spAutoFit/>
            </a:bodyPr>
            <a:lstStyle/>
            <a:p>
              <a:pPr algn="ctr"/>
              <a:r>
                <a:rPr lang="en-GB" sz="1400" dirty="0">
                  <a:solidFill>
                    <a:srgbClr val="141414"/>
                  </a:solidFill>
                </a:rPr>
                <a:t>Fold in the two outside edges of the circle to make wings</a:t>
              </a:r>
              <a:endParaRPr lang="en-GB" sz="1400" dirty="0">
                <a:solidFill>
                  <a:srgbClr val="141414"/>
                </a:solidFill>
                <a:effectLst/>
              </a:endParaRPr>
            </a:p>
          </p:txBody>
        </p:sp>
        <p:sp>
          <p:nvSpPr>
            <p:cNvPr id="54" name="Oval 53">
              <a:extLst>
                <a:ext uri="{FF2B5EF4-FFF2-40B4-BE49-F238E27FC236}">
                  <a16:creationId xmlns:a16="http://schemas.microsoft.com/office/drawing/2014/main" id="{66C4ADC6-568D-EFF7-EB9D-C39EDD14DF7C}"/>
                </a:ext>
              </a:extLst>
            </p:cNvPr>
            <p:cNvSpPr/>
            <p:nvPr/>
          </p:nvSpPr>
          <p:spPr>
            <a:xfrm>
              <a:off x="1913053" y="2881669"/>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5</a:t>
              </a:r>
            </a:p>
          </p:txBody>
        </p:sp>
      </p:grpSp>
      <p:grpSp>
        <p:nvGrpSpPr>
          <p:cNvPr id="55" name="Group 54">
            <a:extLst>
              <a:ext uri="{FF2B5EF4-FFF2-40B4-BE49-F238E27FC236}">
                <a16:creationId xmlns:a16="http://schemas.microsoft.com/office/drawing/2014/main" id="{40BB1966-7234-C1B7-25BD-D3563537F957}"/>
              </a:ext>
            </a:extLst>
          </p:cNvPr>
          <p:cNvGrpSpPr/>
          <p:nvPr/>
        </p:nvGrpSpPr>
        <p:grpSpPr>
          <a:xfrm>
            <a:off x="2518596" y="3782997"/>
            <a:ext cx="2702553" cy="2954539"/>
            <a:chOff x="2622760" y="2618987"/>
            <a:chExt cx="2702553" cy="2954539"/>
          </a:xfrm>
        </p:grpSpPr>
        <p:pic>
          <p:nvPicPr>
            <p:cNvPr id="57" name="Picture 56">
              <a:extLst>
                <a:ext uri="{FF2B5EF4-FFF2-40B4-BE49-F238E27FC236}">
                  <a16:creationId xmlns:a16="http://schemas.microsoft.com/office/drawing/2014/main" id="{92A21802-9E15-256E-7BEB-3B572755A7F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22760" y="2653868"/>
              <a:ext cx="2702553" cy="2050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8" name="TextBox 57">
              <a:extLst>
                <a:ext uri="{FF2B5EF4-FFF2-40B4-BE49-F238E27FC236}">
                  <a16:creationId xmlns:a16="http://schemas.microsoft.com/office/drawing/2014/main" id="{B8E2C2BE-3C5C-4929-593D-16ADEC32904A}"/>
                </a:ext>
              </a:extLst>
            </p:cNvPr>
            <p:cNvSpPr txBox="1"/>
            <p:nvPr/>
          </p:nvSpPr>
          <p:spPr>
            <a:xfrm>
              <a:off x="2821802" y="4834862"/>
              <a:ext cx="2332928" cy="738664"/>
            </a:xfrm>
            <a:prstGeom prst="rect">
              <a:avLst/>
            </a:prstGeom>
            <a:noFill/>
          </p:spPr>
          <p:txBody>
            <a:bodyPr wrap="square">
              <a:spAutoFit/>
            </a:bodyPr>
            <a:lstStyle/>
            <a:p>
              <a:pPr algn="ctr"/>
              <a:r>
                <a:rPr lang="en-GB" sz="1400" dirty="0">
                  <a:solidFill>
                    <a:srgbClr val="141414"/>
                  </a:solidFill>
                </a:rPr>
                <a:t>Fold over the top bit of the circle and pinch to make the owl’s ears.</a:t>
              </a:r>
              <a:endParaRPr lang="en-GB" sz="1400" dirty="0">
                <a:solidFill>
                  <a:srgbClr val="141414"/>
                </a:solidFill>
                <a:effectLst/>
              </a:endParaRPr>
            </a:p>
          </p:txBody>
        </p:sp>
        <p:sp>
          <p:nvSpPr>
            <p:cNvPr id="59" name="Oval 58">
              <a:extLst>
                <a:ext uri="{FF2B5EF4-FFF2-40B4-BE49-F238E27FC236}">
                  <a16:creationId xmlns:a16="http://schemas.microsoft.com/office/drawing/2014/main" id="{756114D2-B07F-8D94-882D-B1D2DED1DB82}"/>
                </a:ext>
              </a:extLst>
            </p:cNvPr>
            <p:cNvSpPr/>
            <p:nvPr/>
          </p:nvSpPr>
          <p:spPr>
            <a:xfrm>
              <a:off x="2622760" y="2618987"/>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6</a:t>
              </a:r>
            </a:p>
          </p:txBody>
        </p:sp>
      </p:grpSp>
      <p:grpSp>
        <p:nvGrpSpPr>
          <p:cNvPr id="60" name="Group 59">
            <a:extLst>
              <a:ext uri="{FF2B5EF4-FFF2-40B4-BE49-F238E27FC236}">
                <a16:creationId xmlns:a16="http://schemas.microsoft.com/office/drawing/2014/main" id="{82B67869-E91E-D49B-768B-334A91DA3901}"/>
              </a:ext>
            </a:extLst>
          </p:cNvPr>
          <p:cNvGrpSpPr/>
          <p:nvPr/>
        </p:nvGrpSpPr>
        <p:grpSpPr>
          <a:xfrm>
            <a:off x="5451064" y="3935012"/>
            <a:ext cx="2417471" cy="2834974"/>
            <a:chOff x="5455547" y="2106871"/>
            <a:chExt cx="2417471" cy="2834974"/>
          </a:xfrm>
        </p:grpSpPr>
        <p:pic>
          <p:nvPicPr>
            <p:cNvPr id="61" name="Picture 60">
              <a:extLst>
                <a:ext uri="{FF2B5EF4-FFF2-40B4-BE49-F238E27FC236}">
                  <a16:creationId xmlns:a16="http://schemas.microsoft.com/office/drawing/2014/main" id="{FC8FBA43-A76E-18E8-C0F0-7E8F5D77D42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619415" y="2115302"/>
              <a:ext cx="2014268" cy="2189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2" name="TextBox 61">
              <a:extLst>
                <a:ext uri="{FF2B5EF4-FFF2-40B4-BE49-F238E27FC236}">
                  <a16:creationId xmlns:a16="http://schemas.microsoft.com/office/drawing/2014/main" id="{4867043F-5B24-C9EC-3EA8-16DC357E06B9}"/>
                </a:ext>
              </a:extLst>
            </p:cNvPr>
            <p:cNvSpPr txBox="1"/>
            <p:nvPr/>
          </p:nvSpPr>
          <p:spPr>
            <a:xfrm>
              <a:off x="5455547" y="4418625"/>
              <a:ext cx="2417471" cy="523220"/>
            </a:xfrm>
            <a:prstGeom prst="rect">
              <a:avLst/>
            </a:prstGeom>
            <a:noFill/>
          </p:spPr>
          <p:txBody>
            <a:bodyPr wrap="square">
              <a:spAutoFit/>
            </a:bodyPr>
            <a:lstStyle/>
            <a:p>
              <a:pPr algn="ctr"/>
              <a:r>
                <a:rPr lang="en-GB" sz="1400" dirty="0">
                  <a:solidFill>
                    <a:srgbClr val="141414"/>
                  </a:solidFill>
                </a:rPr>
                <a:t>Use the end of a pen lid to give the owl some eyes.</a:t>
              </a:r>
              <a:endParaRPr lang="en-GB" sz="1400" dirty="0">
                <a:solidFill>
                  <a:srgbClr val="141414"/>
                </a:solidFill>
                <a:effectLst/>
              </a:endParaRPr>
            </a:p>
          </p:txBody>
        </p:sp>
        <p:sp>
          <p:nvSpPr>
            <p:cNvPr id="63" name="Oval 62">
              <a:extLst>
                <a:ext uri="{FF2B5EF4-FFF2-40B4-BE49-F238E27FC236}">
                  <a16:creationId xmlns:a16="http://schemas.microsoft.com/office/drawing/2014/main" id="{BFFED4BF-0E50-1383-A730-C3FB9CB2E117}"/>
                </a:ext>
              </a:extLst>
            </p:cNvPr>
            <p:cNvSpPr/>
            <p:nvPr/>
          </p:nvSpPr>
          <p:spPr>
            <a:xfrm>
              <a:off x="5585748" y="2106871"/>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7</a:t>
              </a:r>
            </a:p>
          </p:txBody>
        </p:sp>
      </p:grpSp>
      <p:grpSp>
        <p:nvGrpSpPr>
          <p:cNvPr id="64" name="Group 63">
            <a:extLst>
              <a:ext uri="{FF2B5EF4-FFF2-40B4-BE49-F238E27FC236}">
                <a16:creationId xmlns:a16="http://schemas.microsoft.com/office/drawing/2014/main" id="{3E01821E-B55F-4356-D2F2-B3F754DD6C7F}"/>
              </a:ext>
            </a:extLst>
          </p:cNvPr>
          <p:cNvGrpSpPr/>
          <p:nvPr/>
        </p:nvGrpSpPr>
        <p:grpSpPr>
          <a:xfrm>
            <a:off x="8060226" y="3899654"/>
            <a:ext cx="4012326" cy="2677656"/>
            <a:chOff x="3900513" y="4894707"/>
            <a:chExt cx="4012326" cy="2677656"/>
          </a:xfrm>
        </p:grpSpPr>
        <p:pic>
          <p:nvPicPr>
            <p:cNvPr id="65" name="Picture 64">
              <a:extLst>
                <a:ext uri="{FF2B5EF4-FFF2-40B4-BE49-F238E27FC236}">
                  <a16:creationId xmlns:a16="http://schemas.microsoft.com/office/drawing/2014/main" id="{6ACDD111-EFB2-CD84-AFFB-24CF53DC8B3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03826" y="4962966"/>
              <a:ext cx="2271835" cy="2341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6" name="TextBox 65">
              <a:extLst>
                <a:ext uri="{FF2B5EF4-FFF2-40B4-BE49-F238E27FC236}">
                  <a16:creationId xmlns:a16="http://schemas.microsoft.com/office/drawing/2014/main" id="{2D4B92A0-5787-7334-27D0-F1A2F506602F}"/>
                </a:ext>
              </a:extLst>
            </p:cNvPr>
            <p:cNvSpPr txBox="1"/>
            <p:nvPr/>
          </p:nvSpPr>
          <p:spPr>
            <a:xfrm>
              <a:off x="6305747" y="4894707"/>
              <a:ext cx="1607092" cy="2677656"/>
            </a:xfrm>
            <a:prstGeom prst="rect">
              <a:avLst/>
            </a:prstGeom>
            <a:noFill/>
          </p:spPr>
          <p:txBody>
            <a:bodyPr wrap="square">
              <a:spAutoFit/>
            </a:bodyPr>
            <a:lstStyle/>
            <a:p>
              <a:r>
                <a:rPr lang="en-GB" sz="1400" dirty="0">
                  <a:solidFill>
                    <a:srgbClr val="141414"/>
                  </a:solidFill>
                </a:rPr>
                <a:t>If you want, you can add more detail such as feet, a beak or more feathers.</a:t>
              </a:r>
            </a:p>
            <a:p>
              <a:endParaRPr lang="en-GB" sz="1400" dirty="0">
                <a:solidFill>
                  <a:srgbClr val="141414"/>
                </a:solidFill>
                <a:effectLst/>
              </a:endParaRPr>
            </a:p>
            <a:p>
              <a:r>
                <a:rPr lang="en-GB" sz="1400" dirty="0">
                  <a:solidFill>
                    <a:srgbClr val="141414"/>
                  </a:solidFill>
                </a:rPr>
                <a:t>Leave the owl to dry (air drying clay takes about a week). Once dry, you can paint your owl, if you like.</a:t>
              </a:r>
              <a:endParaRPr lang="en-GB" sz="1400" dirty="0">
                <a:solidFill>
                  <a:srgbClr val="141414"/>
                </a:solidFill>
                <a:effectLst/>
              </a:endParaRPr>
            </a:p>
          </p:txBody>
        </p:sp>
        <p:sp>
          <p:nvSpPr>
            <p:cNvPr id="67" name="Oval 66">
              <a:extLst>
                <a:ext uri="{FF2B5EF4-FFF2-40B4-BE49-F238E27FC236}">
                  <a16:creationId xmlns:a16="http://schemas.microsoft.com/office/drawing/2014/main" id="{7A6EAADA-EA30-EA1C-4195-C4B3E8CD5C0F}"/>
                </a:ext>
              </a:extLst>
            </p:cNvPr>
            <p:cNvSpPr/>
            <p:nvPr/>
          </p:nvSpPr>
          <p:spPr>
            <a:xfrm>
              <a:off x="3900513" y="4962966"/>
              <a:ext cx="237506" cy="234778"/>
            </a:xfrm>
            <a:prstGeom prst="ellipse">
              <a:avLst/>
            </a:prstGeom>
            <a:solidFill>
              <a:srgbClr val="002060"/>
            </a:solidFill>
            <a:ln>
              <a:noFill/>
            </a:ln>
            <a:scene3d>
              <a:camera prst="orthographicFront"/>
              <a:lightRig rig="flood" dir="t"/>
            </a:scene3d>
            <a:sp3d extrusionH="19050" contourW="6350">
              <a:bevelT w="25400"/>
              <a:bevelB w="6350"/>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en-US" dirty="0">
                  <a:solidFill>
                    <a:schemeClr val="bg1">
                      <a:lumMod val="85000"/>
                    </a:schemeClr>
                  </a:solidFill>
                </a:rPr>
                <a:t>8</a:t>
              </a:r>
            </a:p>
          </p:txBody>
        </p:sp>
      </p:grpSp>
    </p:spTree>
    <p:extLst>
      <p:ext uri="{BB962C8B-B14F-4D97-AF65-F5344CB8AC3E}">
        <p14:creationId xmlns:p14="http://schemas.microsoft.com/office/powerpoint/2010/main" val="99661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4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4668713" y="344109"/>
            <a:ext cx="2980314" cy="890647"/>
          </a:xfrm>
        </p:spPr>
        <p:txBody>
          <a:bodyPr>
            <a:normAutofit fontScale="90000"/>
          </a:bodyPr>
          <a:lstStyle/>
          <a:p>
            <a:r>
              <a:rPr lang="en-US" b="1" dirty="0"/>
              <a:t>Plenary quiz</a:t>
            </a:r>
          </a:p>
        </p:txBody>
      </p:sp>
      <p:sp>
        <p:nvSpPr>
          <p:cNvPr id="19" name="Rectangle 18">
            <a:extLst>
              <a:ext uri="{FF2B5EF4-FFF2-40B4-BE49-F238E27FC236}">
                <a16:creationId xmlns:a16="http://schemas.microsoft.com/office/drawing/2014/main" id="{00AA5898-2C5D-A44B-9C1F-A48A10CFF476}"/>
              </a:ext>
            </a:extLst>
          </p:cNvPr>
          <p:cNvSpPr/>
          <p:nvPr/>
        </p:nvSpPr>
        <p:spPr>
          <a:xfrm>
            <a:off x="883179" y="3470496"/>
            <a:ext cx="7544297" cy="461665"/>
          </a:xfrm>
          <a:prstGeom prst="rect">
            <a:avLst/>
          </a:prstGeom>
        </p:spPr>
        <p:txBody>
          <a:bodyPr wrap="square">
            <a:spAutoFit/>
          </a:bodyPr>
          <a:lstStyle/>
          <a:p>
            <a:r>
              <a:rPr lang="en-US" sz="2400" b="1" dirty="0">
                <a:solidFill>
                  <a:srgbClr val="FF7E79"/>
                </a:solidFill>
                <a:cs typeface="Papyrus"/>
              </a:rPr>
              <a:t>Question 2 </a:t>
            </a:r>
            <a:r>
              <a:rPr lang="en-US" sz="2400" dirty="0">
                <a:cs typeface="Papyrus"/>
              </a:rPr>
              <a:t>Name two uses of animals in the ancient world.</a:t>
            </a:r>
          </a:p>
        </p:txBody>
      </p:sp>
      <p:pic>
        <p:nvPicPr>
          <p:cNvPr id="23" name="Picture 22" descr="A picture containing drawing&#10;&#10;Description automatically generated">
            <a:extLst>
              <a:ext uri="{FF2B5EF4-FFF2-40B4-BE49-F238E27FC236}">
                <a16:creationId xmlns:a16="http://schemas.microsoft.com/office/drawing/2014/main" id="{363FA782-00C7-DD41-8CDD-0C98DCE166DC}"/>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flipH="1">
            <a:off x="8444409" y="1906302"/>
            <a:ext cx="3399917" cy="3751548"/>
          </a:xfrm>
          <a:custGeom>
            <a:avLst/>
            <a:gdLst>
              <a:gd name="connsiteX0" fmla="*/ 0 w 3399917"/>
              <a:gd name="connsiteY0" fmla="*/ 0 h 3751548"/>
              <a:gd name="connsiteX1" fmla="*/ 600652 w 3399917"/>
              <a:gd name="connsiteY1" fmla="*/ 0 h 3751548"/>
              <a:gd name="connsiteX2" fmla="*/ 1065307 w 3399917"/>
              <a:gd name="connsiteY2" fmla="*/ 0 h 3751548"/>
              <a:gd name="connsiteX3" fmla="*/ 1597961 w 3399917"/>
              <a:gd name="connsiteY3" fmla="*/ 0 h 3751548"/>
              <a:gd name="connsiteX4" fmla="*/ 2232612 w 3399917"/>
              <a:gd name="connsiteY4" fmla="*/ 0 h 3751548"/>
              <a:gd name="connsiteX5" fmla="*/ 2799265 w 3399917"/>
              <a:gd name="connsiteY5" fmla="*/ 0 h 3751548"/>
              <a:gd name="connsiteX6" fmla="*/ 3399917 w 3399917"/>
              <a:gd name="connsiteY6" fmla="*/ 0 h 3751548"/>
              <a:gd name="connsiteX7" fmla="*/ 3399917 w 3399917"/>
              <a:gd name="connsiteY7" fmla="*/ 498420 h 3751548"/>
              <a:gd name="connsiteX8" fmla="*/ 3399917 w 3399917"/>
              <a:gd name="connsiteY8" fmla="*/ 959324 h 3751548"/>
              <a:gd name="connsiteX9" fmla="*/ 3399917 w 3399917"/>
              <a:gd name="connsiteY9" fmla="*/ 1532775 h 3751548"/>
              <a:gd name="connsiteX10" fmla="*/ 3399917 w 3399917"/>
              <a:gd name="connsiteY10" fmla="*/ 1993680 h 3751548"/>
              <a:gd name="connsiteX11" fmla="*/ 3399917 w 3399917"/>
              <a:gd name="connsiteY11" fmla="*/ 2417069 h 3751548"/>
              <a:gd name="connsiteX12" fmla="*/ 3399917 w 3399917"/>
              <a:gd name="connsiteY12" fmla="*/ 2877973 h 3751548"/>
              <a:gd name="connsiteX13" fmla="*/ 3399917 w 3399917"/>
              <a:gd name="connsiteY13" fmla="*/ 3751548 h 3751548"/>
              <a:gd name="connsiteX14" fmla="*/ 2833264 w 3399917"/>
              <a:gd name="connsiteY14" fmla="*/ 3751548 h 3751548"/>
              <a:gd name="connsiteX15" fmla="*/ 2266611 w 3399917"/>
              <a:gd name="connsiteY15" fmla="*/ 3751548 h 3751548"/>
              <a:gd name="connsiteX16" fmla="*/ 1767957 w 3399917"/>
              <a:gd name="connsiteY16" fmla="*/ 3751548 h 3751548"/>
              <a:gd name="connsiteX17" fmla="*/ 1201304 w 3399917"/>
              <a:gd name="connsiteY17" fmla="*/ 3751548 h 3751548"/>
              <a:gd name="connsiteX18" fmla="*/ 634651 w 3399917"/>
              <a:gd name="connsiteY18" fmla="*/ 3751548 h 3751548"/>
              <a:gd name="connsiteX19" fmla="*/ 0 w 3399917"/>
              <a:gd name="connsiteY19" fmla="*/ 3751548 h 3751548"/>
              <a:gd name="connsiteX20" fmla="*/ 0 w 3399917"/>
              <a:gd name="connsiteY20" fmla="*/ 3215613 h 3751548"/>
              <a:gd name="connsiteX21" fmla="*/ 0 w 3399917"/>
              <a:gd name="connsiteY21" fmla="*/ 2717193 h 3751548"/>
              <a:gd name="connsiteX22" fmla="*/ 0 w 3399917"/>
              <a:gd name="connsiteY22" fmla="*/ 2181257 h 3751548"/>
              <a:gd name="connsiteX23" fmla="*/ 0 w 3399917"/>
              <a:gd name="connsiteY23" fmla="*/ 1607806 h 3751548"/>
              <a:gd name="connsiteX24" fmla="*/ 0 w 3399917"/>
              <a:gd name="connsiteY24" fmla="*/ 1034355 h 3751548"/>
              <a:gd name="connsiteX25" fmla="*/ 0 w 3399917"/>
              <a:gd name="connsiteY25" fmla="*/ 460904 h 3751548"/>
              <a:gd name="connsiteX26" fmla="*/ 0 w 3399917"/>
              <a:gd name="connsiteY26" fmla="*/ 0 h 375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9917" h="3751548" fill="none" extrusionOk="0">
                <a:moveTo>
                  <a:pt x="0" y="0"/>
                </a:moveTo>
                <a:cubicBezTo>
                  <a:pt x="178437" y="-34117"/>
                  <a:pt x="438626" y="69317"/>
                  <a:pt x="600652" y="0"/>
                </a:cubicBezTo>
                <a:cubicBezTo>
                  <a:pt x="762678" y="-69317"/>
                  <a:pt x="856818" y="32910"/>
                  <a:pt x="1065307" y="0"/>
                </a:cubicBezTo>
                <a:cubicBezTo>
                  <a:pt x="1273797" y="-32910"/>
                  <a:pt x="1466442" y="56541"/>
                  <a:pt x="1597961" y="0"/>
                </a:cubicBezTo>
                <a:cubicBezTo>
                  <a:pt x="1729480" y="-56541"/>
                  <a:pt x="1973153" y="40539"/>
                  <a:pt x="2232612" y="0"/>
                </a:cubicBezTo>
                <a:cubicBezTo>
                  <a:pt x="2492071" y="-40539"/>
                  <a:pt x="2652780" y="63799"/>
                  <a:pt x="2799265" y="0"/>
                </a:cubicBezTo>
                <a:cubicBezTo>
                  <a:pt x="2945750" y="-63799"/>
                  <a:pt x="3153357" y="20041"/>
                  <a:pt x="3399917" y="0"/>
                </a:cubicBezTo>
                <a:cubicBezTo>
                  <a:pt x="3410038" y="209417"/>
                  <a:pt x="3395249" y="308180"/>
                  <a:pt x="3399917" y="498420"/>
                </a:cubicBezTo>
                <a:cubicBezTo>
                  <a:pt x="3404585" y="688660"/>
                  <a:pt x="3382539" y="736014"/>
                  <a:pt x="3399917" y="959324"/>
                </a:cubicBezTo>
                <a:cubicBezTo>
                  <a:pt x="3417295" y="1182634"/>
                  <a:pt x="3358679" y="1302748"/>
                  <a:pt x="3399917" y="1532775"/>
                </a:cubicBezTo>
                <a:cubicBezTo>
                  <a:pt x="3441155" y="1762802"/>
                  <a:pt x="3367440" y="1782621"/>
                  <a:pt x="3399917" y="1993680"/>
                </a:cubicBezTo>
                <a:cubicBezTo>
                  <a:pt x="3432394" y="2204739"/>
                  <a:pt x="3392198" y="2292470"/>
                  <a:pt x="3399917" y="2417069"/>
                </a:cubicBezTo>
                <a:cubicBezTo>
                  <a:pt x="3407636" y="2541668"/>
                  <a:pt x="3373030" y="2716002"/>
                  <a:pt x="3399917" y="2877973"/>
                </a:cubicBezTo>
                <a:cubicBezTo>
                  <a:pt x="3426804" y="3039944"/>
                  <a:pt x="3327757" y="3522468"/>
                  <a:pt x="3399917" y="3751548"/>
                </a:cubicBezTo>
                <a:cubicBezTo>
                  <a:pt x="3198274" y="3769952"/>
                  <a:pt x="2957233" y="3718472"/>
                  <a:pt x="2833264" y="3751548"/>
                </a:cubicBezTo>
                <a:cubicBezTo>
                  <a:pt x="2709295" y="3784624"/>
                  <a:pt x="2394556" y="3691716"/>
                  <a:pt x="2266611" y="3751548"/>
                </a:cubicBezTo>
                <a:cubicBezTo>
                  <a:pt x="2138666" y="3811380"/>
                  <a:pt x="2008966" y="3751337"/>
                  <a:pt x="1767957" y="3751548"/>
                </a:cubicBezTo>
                <a:cubicBezTo>
                  <a:pt x="1526948" y="3751759"/>
                  <a:pt x="1477038" y="3740142"/>
                  <a:pt x="1201304" y="3751548"/>
                </a:cubicBezTo>
                <a:cubicBezTo>
                  <a:pt x="925570" y="3762954"/>
                  <a:pt x="914473" y="3725296"/>
                  <a:pt x="634651" y="3751548"/>
                </a:cubicBezTo>
                <a:cubicBezTo>
                  <a:pt x="354829" y="3777800"/>
                  <a:pt x="280596" y="3730397"/>
                  <a:pt x="0" y="3751548"/>
                </a:cubicBezTo>
                <a:cubicBezTo>
                  <a:pt x="-47370" y="3505631"/>
                  <a:pt x="263" y="3413506"/>
                  <a:pt x="0" y="3215613"/>
                </a:cubicBezTo>
                <a:cubicBezTo>
                  <a:pt x="-263" y="3017721"/>
                  <a:pt x="19121" y="2830996"/>
                  <a:pt x="0" y="2717193"/>
                </a:cubicBezTo>
                <a:cubicBezTo>
                  <a:pt x="-19121" y="2603390"/>
                  <a:pt x="35976" y="2306542"/>
                  <a:pt x="0" y="2181257"/>
                </a:cubicBezTo>
                <a:cubicBezTo>
                  <a:pt x="-35976" y="2055972"/>
                  <a:pt x="66153" y="1777695"/>
                  <a:pt x="0" y="1607806"/>
                </a:cubicBezTo>
                <a:cubicBezTo>
                  <a:pt x="-66153" y="1437917"/>
                  <a:pt x="62943" y="1312742"/>
                  <a:pt x="0" y="1034355"/>
                </a:cubicBezTo>
                <a:cubicBezTo>
                  <a:pt x="-62943" y="755968"/>
                  <a:pt x="34613" y="653268"/>
                  <a:pt x="0" y="460904"/>
                </a:cubicBezTo>
                <a:cubicBezTo>
                  <a:pt x="-34613" y="268540"/>
                  <a:pt x="11820" y="131661"/>
                  <a:pt x="0" y="0"/>
                </a:cubicBezTo>
                <a:close/>
              </a:path>
              <a:path w="3399917" h="3751548" stroke="0" extrusionOk="0">
                <a:moveTo>
                  <a:pt x="0" y="0"/>
                </a:moveTo>
                <a:cubicBezTo>
                  <a:pt x="158638" y="-12685"/>
                  <a:pt x="346095" y="2766"/>
                  <a:pt x="532654" y="0"/>
                </a:cubicBezTo>
                <a:cubicBezTo>
                  <a:pt x="719213" y="-2766"/>
                  <a:pt x="783130" y="38334"/>
                  <a:pt x="997309" y="0"/>
                </a:cubicBezTo>
                <a:cubicBezTo>
                  <a:pt x="1211489" y="-38334"/>
                  <a:pt x="1434179" y="59906"/>
                  <a:pt x="1631960" y="0"/>
                </a:cubicBezTo>
                <a:cubicBezTo>
                  <a:pt x="1829741" y="-59906"/>
                  <a:pt x="1963243" y="15427"/>
                  <a:pt x="2164614" y="0"/>
                </a:cubicBezTo>
                <a:cubicBezTo>
                  <a:pt x="2365985" y="-15427"/>
                  <a:pt x="2546473" y="33951"/>
                  <a:pt x="2697267" y="0"/>
                </a:cubicBezTo>
                <a:cubicBezTo>
                  <a:pt x="2848061" y="-33951"/>
                  <a:pt x="3126704" y="34231"/>
                  <a:pt x="3399917" y="0"/>
                </a:cubicBezTo>
                <a:cubicBezTo>
                  <a:pt x="3451878" y="172147"/>
                  <a:pt x="3362714" y="282395"/>
                  <a:pt x="3399917" y="460904"/>
                </a:cubicBezTo>
                <a:cubicBezTo>
                  <a:pt x="3437120" y="639413"/>
                  <a:pt x="3362878" y="842845"/>
                  <a:pt x="3399917" y="996840"/>
                </a:cubicBezTo>
                <a:cubicBezTo>
                  <a:pt x="3436956" y="1150835"/>
                  <a:pt x="3367239" y="1306410"/>
                  <a:pt x="3399917" y="1457744"/>
                </a:cubicBezTo>
                <a:cubicBezTo>
                  <a:pt x="3432595" y="1609078"/>
                  <a:pt x="3397572" y="1719154"/>
                  <a:pt x="3399917" y="1918649"/>
                </a:cubicBezTo>
                <a:cubicBezTo>
                  <a:pt x="3402262" y="2118145"/>
                  <a:pt x="3366690" y="2281729"/>
                  <a:pt x="3399917" y="2454584"/>
                </a:cubicBezTo>
                <a:cubicBezTo>
                  <a:pt x="3433144" y="2627440"/>
                  <a:pt x="3340331" y="2755651"/>
                  <a:pt x="3399917" y="3028035"/>
                </a:cubicBezTo>
                <a:cubicBezTo>
                  <a:pt x="3459503" y="3300419"/>
                  <a:pt x="3392017" y="3541046"/>
                  <a:pt x="3399917" y="3751548"/>
                </a:cubicBezTo>
                <a:cubicBezTo>
                  <a:pt x="3206605" y="3779231"/>
                  <a:pt x="2955981" y="3721444"/>
                  <a:pt x="2833264" y="3751548"/>
                </a:cubicBezTo>
                <a:cubicBezTo>
                  <a:pt x="2710547" y="3781652"/>
                  <a:pt x="2455847" y="3708862"/>
                  <a:pt x="2334610" y="3751548"/>
                </a:cubicBezTo>
                <a:cubicBezTo>
                  <a:pt x="2213373" y="3794234"/>
                  <a:pt x="1963562" y="3710804"/>
                  <a:pt x="1767957" y="3751548"/>
                </a:cubicBezTo>
                <a:cubicBezTo>
                  <a:pt x="1572352" y="3792292"/>
                  <a:pt x="1284767" y="3703241"/>
                  <a:pt x="1133306" y="3751548"/>
                </a:cubicBezTo>
                <a:cubicBezTo>
                  <a:pt x="981845" y="3799855"/>
                  <a:pt x="843741" y="3749648"/>
                  <a:pt x="566653" y="3751548"/>
                </a:cubicBezTo>
                <a:cubicBezTo>
                  <a:pt x="289565" y="3753448"/>
                  <a:pt x="197829" y="3744989"/>
                  <a:pt x="0" y="3751548"/>
                </a:cubicBezTo>
                <a:cubicBezTo>
                  <a:pt x="-55128" y="3529336"/>
                  <a:pt x="37745" y="3397247"/>
                  <a:pt x="0" y="3290644"/>
                </a:cubicBezTo>
                <a:cubicBezTo>
                  <a:pt x="-37745" y="3184041"/>
                  <a:pt x="45517" y="2998115"/>
                  <a:pt x="0" y="2792224"/>
                </a:cubicBezTo>
                <a:cubicBezTo>
                  <a:pt x="-45517" y="2586333"/>
                  <a:pt x="50790" y="2369679"/>
                  <a:pt x="0" y="2181257"/>
                </a:cubicBezTo>
                <a:cubicBezTo>
                  <a:pt x="-50790" y="1992835"/>
                  <a:pt x="1283" y="1827874"/>
                  <a:pt x="0" y="1645322"/>
                </a:cubicBezTo>
                <a:cubicBezTo>
                  <a:pt x="-1283" y="1462770"/>
                  <a:pt x="41060" y="1384214"/>
                  <a:pt x="0" y="1146902"/>
                </a:cubicBezTo>
                <a:cubicBezTo>
                  <a:pt x="-41060" y="909590"/>
                  <a:pt x="35937" y="907848"/>
                  <a:pt x="0" y="723513"/>
                </a:cubicBezTo>
                <a:cubicBezTo>
                  <a:pt x="-35937" y="539178"/>
                  <a:pt x="19372" y="247831"/>
                  <a:pt x="0" y="0"/>
                </a:cubicBezTo>
                <a:close/>
              </a:path>
            </a:pathLst>
          </a:custGeom>
          <a:ln>
            <a:solidFill>
              <a:srgbClr val="8EAA4D"/>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A5E65A9D-AC98-DF4C-A1D2-D941FCF981F9}"/>
              </a:ext>
            </a:extLst>
          </p:cNvPr>
          <p:cNvSpPr/>
          <p:nvPr/>
        </p:nvSpPr>
        <p:spPr>
          <a:xfrm>
            <a:off x="900111" y="1960875"/>
            <a:ext cx="7291400" cy="830997"/>
          </a:xfrm>
          <a:prstGeom prst="rect">
            <a:avLst/>
          </a:prstGeom>
        </p:spPr>
        <p:txBody>
          <a:bodyPr wrap="square">
            <a:spAutoFit/>
          </a:bodyPr>
          <a:lstStyle/>
          <a:p>
            <a:r>
              <a:rPr lang="en-US" sz="2400" b="1" dirty="0">
                <a:solidFill>
                  <a:srgbClr val="FF7E79"/>
                </a:solidFill>
                <a:cs typeface="Papyrus"/>
              </a:rPr>
              <a:t>Question 1</a:t>
            </a:r>
            <a:r>
              <a:rPr lang="en-US" sz="2400" b="1" dirty="0">
                <a:cs typeface="Papyrus"/>
              </a:rPr>
              <a:t> </a:t>
            </a:r>
            <a:r>
              <a:rPr lang="en-US" sz="2400" dirty="0">
                <a:cs typeface="Papyrus"/>
              </a:rPr>
              <a:t>Which creature gets its name from the Latin word ‘</a:t>
            </a:r>
            <a:r>
              <a:rPr lang="en-US" sz="2400" dirty="0" err="1">
                <a:cs typeface="Papyrus"/>
              </a:rPr>
              <a:t>pilosus</a:t>
            </a:r>
            <a:r>
              <a:rPr lang="en-US" sz="2400" dirty="0">
                <a:cs typeface="Papyrus"/>
              </a:rPr>
              <a:t>’, meaning ‘hairy’?</a:t>
            </a:r>
          </a:p>
        </p:txBody>
      </p:sp>
      <p:sp>
        <p:nvSpPr>
          <p:cNvPr id="11" name="Oval Callout 10">
            <a:extLst>
              <a:ext uri="{FF2B5EF4-FFF2-40B4-BE49-F238E27FC236}">
                <a16:creationId xmlns:a16="http://schemas.microsoft.com/office/drawing/2014/main" id="{5F3E3684-356A-204B-9025-AEC3CCB3316D}"/>
              </a:ext>
            </a:extLst>
          </p:cNvPr>
          <p:cNvSpPr/>
          <p:nvPr/>
        </p:nvSpPr>
        <p:spPr>
          <a:xfrm>
            <a:off x="7260404" y="446019"/>
            <a:ext cx="2994660" cy="1295400"/>
          </a:xfrm>
          <a:prstGeom prst="wedgeEllipseCallout">
            <a:avLst>
              <a:gd name="adj1" fmla="val 31758"/>
              <a:gd name="adj2" fmla="val 99094"/>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85000"/>
                    <a:lumOff val="15000"/>
                  </a:schemeClr>
                </a:solidFill>
                <a:latin typeface="Comic Sans MS" panose="030F0902030302020204" pitchFamily="66" charset="0"/>
              </a:rPr>
              <a:t>valete!</a:t>
            </a:r>
            <a:endParaRPr lang="en-US" sz="4000" dirty="0"/>
          </a:p>
        </p:txBody>
      </p:sp>
      <p:sp>
        <p:nvSpPr>
          <p:cNvPr id="12" name="Oval Callout 11">
            <a:extLst>
              <a:ext uri="{FF2B5EF4-FFF2-40B4-BE49-F238E27FC236}">
                <a16:creationId xmlns:a16="http://schemas.microsoft.com/office/drawing/2014/main" id="{ABA547C7-42AC-914F-8254-D98019FF3CA6}"/>
              </a:ext>
            </a:extLst>
          </p:cNvPr>
          <p:cNvSpPr/>
          <p:nvPr/>
        </p:nvSpPr>
        <p:spPr>
          <a:xfrm>
            <a:off x="9823021" y="3546150"/>
            <a:ext cx="2151194" cy="1041401"/>
          </a:xfrm>
          <a:prstGeom prst="wedgeEllipseCallout">
            <a:avLst>
              <a:gd name="adj1" fmla="val 53976"/>
              <a:gd name="adj2" fmla="val 57206"/>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85000"/>
                    <a:lumOff val="15000"/>
                  </a:schemeClr>
                </a:solidFill>
                <a:latin typeface="Comic Sans MS" panose="030F0902030302020204" pitchFamily="66" charset="0"/>
              </a:rPr>
              <a:t>vale!</a:t>
            </a:r>
            <a:endParaRPr lang="en-US" sz="4000" dirty="0"/>
          </a:p>
        </p:txBody>
      </p:sp>
      <p:sp>
        <p:nvSpPr>
          <p:cNvPr id="13" name="Oval Callout 12">
            <a:extLst>
              <a:ext uri="{FF2B5EF4-FFF2-40B4-BE49-F238E27FC236}">
                <a16:creationId xmlns:a16="http://schemas.microsoft.com/office/drawing/2014/main" id="{E8CC5C89-061C-F54F-922D-5FC2768917DF}"/>
              </a:ext>
            </a:extLst>
          </p:cNvPr>
          <p:cNvSpPr/>
          <p:nvPr/>
        </p:nvSpPr>
        <p:spPr>
          <a:xfrm>
            <a:off x="8917146" y="4341650"/>
            <a:ext cx="2151194" cy="1041401"/>
          </a:xfrm>
          <a:prstGeom prst="wedgeEllipseCallout">
            <a:avLst>
              <a:gd name="adj1" fmla="val 80599"/>
              <a:gd name="adj2" fmla="val 9001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85000"/>
                    <a:lumOff val="15000"/>
                  </a:schemeClr>
                </a:solidFill>
                <a:latin typeface="Comic Sans MS" panose="030F0902030302020204" pitchFamily="66" charset="0"/>
              </a:rPr>
              <a:t>vale!</a:t>
            </a:r>
            <a:endParaRPr lang="en-US" sz="4000" dirty="0"/>
          </a:p>
        </p:txBody>
      </p:sp>
      <p:sp>
        <p:nvSpPr>
          <p:cNvPr id="14" name="Oval Callout 13">
            <a:extLst>
              <a:ext uri="{FF2B5EF4-FFF2-40B4-BE49-F238E27FC236}">
                <a16:creationId xmlns:a16="http://schemas.microsoft.com/office/drawing/2014/main" id="{568133A7-4888-584E-AA9E-F30614EA5FF0}"/>
              </a:ext>
            </a:extLst>
          </p:cNvPr>
          <p:cNvSpPr/>
          <p:nvPr/>
        </p:nvSpPr>
        <p:spPr>
          <a:xfrm>
            <a:off x="9005528" y="5191603"/>
            <a:ext cx="2151194" cy="1041401"/>
          </a:xfrm>
          <a:prstGeom prst="wedgeEllipseCallout">
            <a:avLst>
              <a:gd name="adj1" fmla="val 61415"/>
              <a:gd name="adj2" fmla="val 24279"/>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85000"/>
                    <a:lumOff val="15000"/>
                  </a:schemeClr>
                </a:solidFill>
                <a:latin typeface="Comic Sans MS" panose="030F0902030302020204" pitchFamily="66" charset="0"/>
              </a:rPr>
              <a:t>vale!</a:t>
            </a:r>
            <a:endParaRPr lang="en-US" sz="4000" dirty="0"/>
          </a:p>
        </p:txBody>
      </p:sp>
      <p:sp>
        <p:nvSpPr>
          <p:cNvPr id="22" name="Rectangle 21">
            <a:extLst>
              <a:ext uri="{FF2B5EF4-FFF2-40B4-BE49-F238E27FC236}">
                <a16:creationId xmlns:a16="http://schemas.microsoft.com/office/drawing/2014/main" id="{BD16CC46-0DDE-4747-97DE-C4FC46C828BA}"/>
              </a:ext>
            </a:extLst>
          </p:cNvPr>
          <p:cNvSpPr/>
          <p:nvPr/>
        </p:nvSpPr>
        <p:spPr>
          <a:xfrm>
            <a:off x="900111" y="4729938"/>
            <a:ext cx="7291400" cy="830997"/>
          </a:xfrm>
          <a:prstGeom prst="rect">
            <a:avLst/>
          </a:prstGeom>
        </p:spPr>
        <p:txBody>
          <a:bodyPr wrap="square">
            <a:spAutoFit/>
          </a:bodyPr>
          <a:lstStyle/>
          <a:p>
            <a:r>
              <a:rPr lang="en-US" sz="2400" b="1" dirty="0">
                <a:solidFill>
                  <a:srgbClr val="FF7E79"/>
                </a:solidFill>
                <a:cs typeface="Papyrus"/>
              </a:rPr>
              <a:t>Question 3 </a:t>
            </a:r>
            <a:r>
              <a:rPr lang="en-US" sz="2400" dirty="0">
                <a:cs typeface="Papyrus"/>
              </a:rPr>
              <a:t>Can you recall any Greek/Roman gods and the animal symbols associated with them? </a:t>
            </a:r>
            <a:endParaRPr lang="en-US" sz="2400" dirty="0">
              <a:latin typeface="+mj-lt"/>
              <a:cs typeface="Papyrus"/>
            </a:endParaRPr>
          </a:p>
        </p:txBody>
      </p:sp>
      <p:sp>
        <p:nvSpPr>
          <p:cNvPr id="16" name="Subtitle 2">
            <a:extLst>
              <a:ext uri="{FF2B5EF4-FFF2-40B4-BE49-F238E27FC236}">
                <a16:creationId xmlns:a16="http://schemas.microsoft.com/office/drawing/2014/main" id="{14475AED-A2BB-AE43-8CA5-9D72AD9FE8C0}"/>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16.04 UTK: Animals</a:t>
            </a:r>
          </a:p>
        </p:txBody>
      </p:sp>
    </p:spTree>
    <p:extLst>
      <p:ext uri="{BB962C8B-B14F-4D97-AF65-F5344CB8AC3E}">
        <p14:creationId xmlns:p14="http://schemas.microsoft.com/office/powerpoint/2010/main" val="323474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1"/>
      <p:bldP spid="11" grpId="0" animBg="1"/>
      <p:bldP spid="12" grpId="0" animBg="1"/>
      <p:bldP spid="13" grpId="0" animBg="1"/>
      <p:bldP spid="14" grpId="0" animBg="1"/>
      <p:bldP spid="2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50770</TotalTime>
  <Words>736</Words>
  <Application>Microsoft Macintosh PowerPoint</Application>
  <PresentationFormat>Widescreen</PresentationFormat>
  <Paragraphs>133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ACADEMY ENGRAVED LET PLAIN:1.0</vt:lpstr>
      <vt:lpstr>Arial</vt:lpstr>
      <vt:lpstr>Calibri</vt:lpstr>
      <vt:lpstr>Calibri Light</vt:lpstr>
      <vt:lpstr>Comic Sans MS</vt:lpstr>
      <vt:lpstr>Corbel</vt:lpstr>
      <vt:lpstr>Office Theme</vt:lpstr>
      <vt:lpstr>PowerPoint Presentation</vt:lpstr>
      <vt:lpstr>Animal Words Roots Challenge</vt:lpstr>
      <vt:lpstr>The role of animals</vt:lpstr>
      <vt:lpstr>The role of animals in the ancient world</vt:lpstr>
      <vt:lpstr>The role of animals in the ancient world</vt:lpstr>
      <vt:lpstr>The role of animals in the ancient world</vt:lpstr>
      <vt:lpstr>Make a clay owl  (animal symbol of Athena/Minerva)</vt:lpstr>
      <vt:lpstr>Plenary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Maximum Classics</dc:title>
  <dc:creator>Charlie Andrew</dc:creator>
  <cp:lastModifiedBy>Charlie Andrew</cp:lastModifiedBy>
  <cp:revision>833</cp:revision>
  <dcterms:created xsi:type="dcterms:W3CDTF">2020-08-26T13:00:26Z</dcterms:created>
  <dcterms:modified xsi:type="dcterms:W3CDTF">2024-08-07T14:24:15Z</dcterms:modified>
</cp:coreProperties>
</file>