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71" r:id="rId2"/>
    <p:sldId id="258" r:id="rId3"/>
    <p:sldId id="340" r:id="rId4"/>
    <p:sldId id="339" r:id="rId5"/>
    <p:sldId id="257" r:id="rId6"/>
    <p:sldId id="27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FF2F92"/>
    <a:srgbClr val="521B93"/>
    <a:srgbClr val="945200"/>
    <a:srgbClr val="942093"/>
    <a:srgbClr val="73FDD6"/>
    <a:srgbClr val="FF0000"/>
    <a:srgbClr val="8EA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7"/>
    <p:restoredTop sz="94595"/>
  </p:normalViewPr>
  <p:slideViewPr>
    <p:cSldViewPr snapToGrid="0" snapToObjects="1">
      <p:cViewPr>
        <p:scale>
          <a:sx n="79" d="100"/>
          <a:sy n="79" d="100"/>
        </p:scale>
        <p:origin x="75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D4568-411D-114A-824D-5D0A02C4BE41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AFBC0-18EA-B445-8165-007CF41F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2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B453C-DE0B-7749-80E2-555B75D22710}"/>
              </a:ext>
            </a:extLst>
          </p:cNvPr>
          <p:cNvSpPr txBox="1"/>
          <p:nvPr userDrawn="1"/>
        </p:nvSpPr>
        <p:spPr>
          <a:xfrm>
            <a:off x="10635164" y="6635750"/>
            <a:ext cx="1148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C Andrew  2022</a:t>
            </a:r>
          </a:p>
        </p:txBody>
      </p:sp>
    </p:spTree>
    <p:extLst>
      <p:ext uri="{BB962C8B-B14F-4D97-AF65-F5344CB8AC3E}">
        <p14:creationId xmlns:p14="http://schemas.microsoft.com/office/powerpoint/2010/main" val="399823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88BAB9-B8A2-D04A-B70B-7EF12C5D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7609" y="3423628"/>
            <a:ext cx="6157604" cy="880422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Corbel" panose="020B0503020204020204" pitchFamily="34" charset="0"/>
              </a:rPr>
              <a:t>The Olympics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0F2F3-37A5-2449-AF73-A08FD2615D55}"/>
              </a:ext>
            </a:extLst>
          </p:cNvPr>
          <p:cNvSpPr txBox="1"/>
          <p:nvPr/>
        </p:nvSpPr>
        <p:spPr>
          <a:xfrm>
            <a:off x="4020469" y="5577100"/>
            <a:ext cx="779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LO: To discover the similarities and differences between the Modern and Ancient Olympics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B86514-9380-3048-9107-A1AE5527F17F}"/>
              </a:ext>
            </a:extLst>
          </p:cNvPr>
          <p:cNvSpPr/>
          <p:nvPr/>
        </p:nvSpPr>
        <p:spPr>
          <a:xfrm>
            <a:off x="204897" y="163877"/>
            <a:ext cx="11791307" cy="6405207"/>
          </a:xfrm>
          <a:prstGeom prst="roundRect">
            <a:avLst>
              <a:gd name="adj" fmla="val 2540"/>
            </a:avLst>
          </a:prstGeom>
          <a:noFill/>
          <a:ln w="381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1143023 h 6858000"/>
                      <a:gd name="connsiteX1" fmla="*/ 1143023 w 12192000"/>
                      <a:gd name="connsiteY1" fmla="*/ 0 h 6858000"/>
                      <a:gd name="connsiteX2" fmla="*/ 1923845 w 12192000"/>
                      <a:gd name="connsiteY2" fmla="*/ 0 h 6858000"/>
                      <a:gd name="connsiteX3" fmla="*/ 2407489 w 12192000"/>
                      <a:gd name="connsiteY3" fmla="*/ 0 h 6858000"/>
                      <a:gd name="connsiteX4" fmla="*/ 2792073 w 12192000"/>
                      <a:gd name="connsiteY4" fmla="*/ 0 h 6858000"/>
                      <a:gd name="connsiteX5" fmla="*/ 3473836 w 12192000"/>
                      <a:gd name="connsiteY5" fmla="*/ 0 h 6858000"/>
                      <a:gd name="connsiteX6" fmla="*/ 3957479 w 12192000"/>
                      <a:gd name="connsiteY6" fmla="*/ 0 h 6858000"/>
                      <a:gd name="connsiteX7" fmla="*/ 4738302 w 12192000"/>
                      <a:gd name="connsiteY7" fmla="*/ 0 h 6858000"/>
                      <a:gd name="connsiteX8" fmla="*/ 5122886 w 12192000"/>
                      <a:gd name="connsiteY8" fmla="*/ 0 h 6858000"/>
                      <a:gd name="connsiteX9" fmla="*/ 5903708 w 12192000"/>
                      <a:gd name="connsiteY9" fmla="*/ 0 h 6858000"/>
                      <a:gd name="connsiteX10" fmla="*/ 6189233 w 12192000"/>
                      <a:gd name="connsiteY10" fmla="*/ 0 h 6858000"/>
                      <a:gd name="connsiteX11" fmla="*/ 6771936 w 12192000"/>
                      <a:gd name="connsiteY11" fmla="*/ 0 h 6858000"/>
                      <a:gd name="connsiteX12" fmla="*/ 7354639 w 12192000"/>
                      <a:gd name="connsiteY12" fmla="*/ 0 h 6858000"/>
                      <a:gd name="connsiteX13" fmla="*/ 7838282 w 12192000"/>
                      <a:gd name="connsiteY13" fmla="*/ 0 h 6858000"/>
                      <a:gd name="connsiteX14" fmla="*/ 8619105 w 12192000"/>
                      <a:gd name="connsiteY14" fmla="*/ 0 h 6858000"/>
                      <a:gd name="connsiteX15" fmla="*/ 9399927 w 12192000"/>
                      <a:gd name="connsiteY15" fmla="*/ 0 h 6858000"/>
                      <a:gd name="connsiteX16" fmla="*/ 9784511 w 12192000"/>
                      <a:gd name="connsiteY16" fmla="*/ 0 h 6858000"/>
                      <a:gd name="connsiteX17" fmla="*/ 10367214 w 12192000"/>
                      <a:gd name="connsiteY17" fmla="*/ 0 h 6858000"/>
                      <a:gd name="connsiteX18" fmla="*/ 11048977 w 12192000"/>
                      <a:gd name="connsiteY18" fmla="*/ 0 h 6858000"/>
                      <a:gd name="connsiteX19" fmla="*/ 12192000 w 12192000"/>
                      <a:gd name="connsiteY19" fmla="*/ 1143023 h 6858000"/>
                      <a:gd name="connsiteX20" fmla="*/ 12192000 w 12192000"/>
                      <a:gd name="connsiteY20" fmla="*/ 1577359 h 6858000"/>
                      <a:gd name="connsiteX21" fmla="*/ 12192000 w 12192000"/>
                      <a:gd name="connsiteY21" fmla="*/ 2240292 h 6858000"/>
                      <a:gd name="connsiteX22" fmla="*/ 12192000 w 12192000"/>
                      <a:gd name="connsiteY22" fmla="*/ 2811786 h 6858000"/>
                      <a:gd name="connsiteX23" fmla="*/ 12192000 w 12192000"/>
                      <a:gd name="connsiteY23" fmla="*/ 3291841 h 6858000"/>
                      <a:gd name="connsiteX24" fmla="*/ 12192000 w 12192000"/>
                      <a:gd name="connsiteY24" fmla="*/ 3863336 h 6858000"/>
                      <a:gd name="connsiteX25" fmla="*/ 12192000 w 12192000"/>
                      <a:gd name="connsiteY25" fmla="*/ 4297671 h 6858000"/>
                      <a:gd name="connsiteX26" fmla="*/ 12192000 w 12192000"/>
                      <a:gd name="connsiteY26" fmla="*/ 4732007 h 6858000"/>
                      <a:gd name="connsiteX27" fmla="*/ 12192000 w 12192000"/>
                      <a:gd name="connsiteY27" fmla="*/ 5714977 h 6858000"/>
                      <a:gd name="connsiteX28" fmla="*/ 11048977 w 12192000"/>
                      <a:gd name="connsiteY28" fmla="*/ 6858000 h 6858000"/>
                      <a:gd name="connsiteX29" fmla="*/ 10763452 w 12192000"/>
                      <a:gd name="connsiteY29" fmla="*/ 6858000 h 6858000"/>
                      <a:gd name="connsiteX30" fmla="*/ 10081690 w 12192000"/>
                      <a:gd name="connsiteY30" fmla="*/ 6858000 h 6858000"/>
                      <a:gd name="connsiteX31" fmla="*/ 9796165 w 12192000"/>
                      <a:gd name="connsiteY31" fmla="*/ 6858000 h 6858000"/>
                      <a:gd name="connsiteX32" fmla="*/ 9114402 w 12192000"/>
                      <a:gd name="connsiteY32" fmla="*/ 6858000 h 6858000"/>
                      <a:gd name="connsiteX33" fmla="*/ 8729818 w 12192000"/>
                      <a:gd name="connsiteY33" fmla="*/ 6858000 h 6858000"/>
                      <a:gd name="connsiteX34" fmla="*/ 8444294 w 12192000"/>
                      <a:gd name="connsiteY34" fmla="*/ 6858000 h 6858000"/>
                      <a:gd name="connsiteX35" fmla="*/ 8059710 w 12192000"/>
                      <a:gd name="connsiteY35" fmla="*/ 6858000 h 6858000"/>
                      <a:gd name="connsiteX36" fmla="*/ 7377947 w 12192000"/>
                      <a:gd name="connsiteY36" fmla="*/ 6858000 h 6858000"/>
                      <a:gd name="connsiteX37" fmla="*/ 6993363 w 12192000"/>
                      <a:gd name="connsiteY37" fmla="*/ 6858000 h 6858000"/>
                      <a:gd name="connsiteX38" fmla="*/ 6707838 w 12192000"/>
                      <a:gd name="connsiteY38" fmla="*/ 6858000 h 6858000"/>
                      <a:gd name="connsiteX39" fmla="*/ 6323254 w 12192000"/>
                      <a:gd name="connsiteY39" fmla="*/ 6858000 h 6858000"/>
                      <a:gd name="connsiteX40" fmla="*/ 5839611 w 12192000"/>
                      <a:gd name="connsiteY40" fmla="*/ 6858000 h 6858000"/>
                      <a:gd name="connsiteX41" fmla="*/ 5256907 w 12192000"/>
                      <a:gd name="connsiteY41" fmla="*/ 6858000 h 6858000"/>
                      <a:gd name="connsiteX42" fmla="*/ 4872323 w 12192000"/>
                      <a:gd name="connsiteY42" fmla="*/ 6858000 h 6858000"/>
                      <a:gd name="connsiteX43" fmla="*/ 4091501 w 12192000"/>
                      <a:gd name="connsiteY43" fmla="*/ 6858000 h 6858000"/>
                      <a:gd name="connsiteX44" fmla="*/ 3508798 w 12192000"/>
                      <a:gd name="connsiteY44" fmla="*/ 6858000 h 6858000"/>
                      <a:gd name="connsiteX45" fmla="*/ 2727976 w 12192000"/>
                      <a:gd name="connsiteY45" fmla="*/ 6858000 h 6858000"/>
                      <a:gd name="connsiteX46" fmla="*/ 2046213 w 12192000"/>
                      <a:gd name="connsiteY46" fmla="*/ 6858000 h 6858000"/>
                      <a:gd name="connsiteX47" fmla="*/ 1143023 w 12192000"/>
                      <a:gd name="connsiteY47" fmla="*/ 6858000 h 6858000"/>
                      <a:gd name="connsiteX48" fmla="*/ 0 w 12192000"/>
                      <a:gd name="connsiteY48" fmla="*/ 5714977 h 6858000"/>
                      <a:gd name="connsiteX49" fmla="*/ 0 w 12192000"/>
                      <a:gd name="connsiteY49" fmla="*/ 5189202 h 6858000"/>
                      <a:gd name="connsiteX50" fmla="*/ 0 w 12192000"/>
                      <a:gd name="connsiteY50" fmla="*/ 4754867 h 6858000"/>
                      <a:gd name="connsiteX51" fmla="*/ 0 w 12192000"/>
                      <a:gd name="connsiteY51" fmla="*/ 4091933 h 6858000"/>
                      <a:gd name="connsiteX52" fmla="*/ 0 w 12192000"/>
                      <a:gd name="connsiteY52" fmla="*/ 3520439 h 6858000"/>
                      <a:gd name="connsiteX53" fmla="*/ 0 w 12192000"/>
                      <a:gd name="connsiteY53" fmla="*/ 2857506 h 6858000"/>
                      <a:gd name="connsiteX54" fmla="*/ 0 w 12192000"/>
                      <a:gd name="connsiteY54" fmla="*/ 2331731 h 6858000"/>
                      <a:gd name="connsiteX55" fmla="*/ 0 w 12192000"/>
                      <a:gd name="connsiteY55" fmla="*/ 1851676 h 6858000"/>
                      <a:gd name="connsiteX56" fmla="*/ 0 w 12192000"/>
                      <a:gd name="connsiteY56" fmla="*/ 1143023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1143023"/>
                        </a:moveTo>
                        <a:cubicBezTo>
                          <a:pt x="-28290" y="494299"/>
                          <a:pt x="394354" y="44060"/>
                          <a:pt x="1143023" y="0"/>
                        </a:cubicBezTo>
                        <a:cubicBezTo>
                          <a:pt x="1450775" y="-69397"/>
                          <a:pt x="1757005" y="74170"/>
                          <a:pt x="1923845" y="0"/>
                        </a:cubicBezTo>
                        <a:cubicBezTo>
                          <a:pt x="2090685" y="-74170"/>
                          <a:pt x="2211996" y="42603"/>
                          <a:pt x="2407489" y="0"/>
                        </a:cubicBezTo>
                        <a:cubicBezTo>
                          <a:pt x="2602982" y="-42603"/>
                          <a:pt x="2674984" y="35029"/>
                          <a:pt x="2792073" y="0"/>
                        </a:cubicBezTo>
                        <a:cubicBezTo>
                          <a:pt x="2909162" y="-35029"/>
                          <a:pt x="3256033" y="18317"/>
                          <a:pt x="3473836" y="0"/>
                        </a:cubicBezTo>
                        <a:cubicBezTo>
                          <a:pt x="3691639" y="-18317"/>
                          <a:pt x="3856322" y="12725"/>
                          <a:pt x="3957479" y="0"/>
                        </a:cubicBezTo>
                        <a:cubicBezTo>
                          <a:pt x="4058636" y="-12725"/>
                          <a:pt x="4359881" y="62969"/>
                          <a:pt x="4738302" y="0"/>
                        </a:cubicBezTo>
                        <a:cubicBezTo>
                          <a:pt x="5116723" y="-62969"/>
                          <a:pt x="4942312" y="6342"/>
                          <a:pt x="5122886" y="0"/>
                        </a:cubicBezTo>
                        <a:cubicBezTo>
                          <a:pt x="5303460" y="-6342"/>
                          <a:pt x="5685444" y="58423"/>
                          <a:pt x="5903708" y="0"/>
                        </a:cubicBezTo>
                        <a:cubicBezTo>
                          <a:pt x="6121972" y="-58423"/>
                          <a:pt x="6099896" y="27968"/>
                          <a:pt x="6189233" y="0"/>
                        </a:cubicBezTo>
                        <a:cubicBezTo>
                          <a:pt x="6278570" y="-27968"/>
                          <a:pt x="6564243" y="58772"/>
                          <a:pt x="6771936" y="0"/>
                        </a:cubicBezTo>
                        <a:cubicBezTo>
                          <a:pt x="6979629" y="-58772"/>
                          <a:pt x="7150676" y="9338"/>
                          <a:pt x="7354639" y="0"/>
                        </a:cubicBezTo>
                        <a:cubicBezTo>
                          <a:pt x="7558602" y="-9338"/>
                          <a:pt x="7678022" y="4832"/>
                          <a:pt x="7838282" y="0"/>
                        </a:cubicBezTo>
                        <a:cubicBezTo>
                          <a:pt x="7998542" y="-4832"/>
                          <a:pt x="8395328" y="82788"/>
                          <a:pt x="8619105" y="0"/>
                        </a:cubicBezTo>
                        <a:cubicBezTo>
                          <a:pt x="8842882" y="-82788"/>
                          <a:pt x="9194565" y="70635"/>
                          <a:pt x="9399927" y="0"/>
                        </a:cubicBezTo>
                        <a:cubicBezTo>
                          <a:pt x="9605289" y="-70635"/>
                          <a:pt x="9688499" y="25428"/>
                          <a:pt x="9784511" y="0"/>
                        </a:cubicBezTo>
                        <a:cubicBezTo>
                          <a:pt x="9880523" y="-25428"/>
                          <a:pt x="10112614" y="58178"/>
                          <a:pt x="10367214" y="0"/>
                        </a:cubicBezTo>
                        <a:cubicBezTo>
                          <a:pt x="10621814" y="-58178"/>
                          <a:pt x="10791911" y="7403"/>
                          <a:pt x="11048977" y="0"/>
                        </a:cubicBezTo>
                        <a:cubicBezTo>
                          <a:pt x="11623948" y="-169372"/>
                          <a:pt x="12287596" y="492328"/>
                          <a:pt x="12192000" y="1143023"/>
                        </a:cubicBezTo>
                        <a:cubicBezTo>
                          <a:pt x="12222846" y="1305508"/>
                          <a:pt x="12182117" y="1389599"/>
                          <a:pt x="12192000" y="1577359"/>
                        </a:cubicBezTo>
                        <a:cubicBezTo>
                          <a:pt x="12201883" y="1765119"/>
                          <a:pt x="12146812" y="1975571"/>
                          <a:pt x="12192000" y="2240292"/>
                        </a:cubicBezTo>
                        <a:cubicBezTo>
                          <a:pt x="12237188" y="2505013"/>
                          <a:pt x="12175481" y="2533710"/>
                          <a:pt x="12192000" y="2811786"/>
                        </a:cubicBezTo>
                        <a:cubicBezTo>
                          <a:pt x="12208519" y="3089862"/>
                          <a:pt x="12163763" y="3169705"/>
                          <a:pt x="12192000" y="3291841"/>
                        </a:cubicBezTo>
                        <a:cubicBezTo>
                          <a:pt x="12220237" y="3413977"/>
                          <a:pt x="12167838" y="3719854"/>
                          <a:pt x="12192000" y="3863336"/>
                        </a:cubicBezTo>
                        <a:cubicBezTo>
                          <a:pt x="12216162" y="4006819"/>
                          <a:pt x="12164354" y="4195130"/>
                          <a:pt x="12192000" y="4297671"/>
                        </a:cubicBezTo>
                        <a:cubicBezTo>
                          <a:pt x="12219646" y="4400212"/>
                          <a:pt x="12150947" y="4618553"/>
                          <a:pt x="12192000" y="4732007"/>
                        </a:cubicBezTo>
                        <a:cubicBezTo>
                          <a:pt x="12233053" y="4845461"/>
                          <a:pt x="12109569" y="5480211"/>
                          <a:pt x="12192000" y="5714977"/>
                        </a:cubicBezTo>
                        <a:cubicBezTo>
                          <a:pt x="12368691" y="6408090"/>
                          <a:pt x="11720805" y="6994600"/>
                          <a:pt x="11048977" y="6858000"/>
                        </a:cubicBezTo>
                        <a:cubicBezTo>
                          <a:pt x="10987144" y="6886139"/>
                          <a:pt x="10847403" y="6838849"/>
                          <a:pt x="10763452" y="6858000"/>
                        </a:cubicBezTo>
                        <a:cubicBezTo>
                          <a:pt x="10679502" y="6877151"/>
                          <a:pt x="10343895" y="6854638"/>
                          <a:pt x="10081690" y="6858000"/>
                        </a:cubicBezTo>
                        <a:cubicBezTo>
                          <a:pt x="9819485" y="6861362"/>
                          <a:pt x="9899699" y="6846950"/>
                          <a:pt x="9796165" y="6858000"/>
                        </a:cubicBezTo>
                        <a:cubicBezTo>
                          <a:pt x="9692632" y="6869050"/>
                          <a:pt x="9319991" y="6786315"/>
                          <a:pt x="9114402" y="6858000"/>
                        </a:cubicBezTo>
                        <a:cubicBezTo>
                          <a:pt x="8908813" y="6929685"/>
                          <a:pt x="8858176" y="6848896"/>
                          <a:pt x="8729818" y="6858000"/>
                        </a:cubicBezTo>
                        <a:cubicBezTo>
                          <a:pt x="8601460" y="6867104"/>
                          <a:pt x="8548436" y="6845701"/>
                          <a:pt x="8444294" y="6858000"/>
                        </a:cubicBezTo>
                        <a:cubicBezTo>
                          <a:pt x="8340152" y="6870299"/>
                          <a:pt x="8155317" y="6850854"/>
                          <a:pt x="8059710" y="6858000"/>
                        </a:cubicBezTo>
                        <a:cubicBezTo>
                          <a:pt x="7964103" y="6865146"/>
                          <a:pt x="7521875" y="6839013"/>
                          <a:pt x="7377947" y="6858000"/>
                        </a:cubicBezTo>
                        <a:cubicBezTo>
                          <a:pt x="7234019" y="6876987"/>
                          <a:pt x="7139488" y="6831521"/>
                          <a:pt x="6993363" y="6858000"/>
                        </a:cubicBezTo>
                        <a:cubicBezTo>
                          <a:pt x="6847238" y="6884479"/>
                          <a:pt x="6789347" y="6827892"/>
                          <a:pt x="6707838" y="6858000"/>
                        </a:cubicBezTo>
                        <a:cubicBezTo>
                          <a:pt x="6626329" y="6888108"/>
                          <a:pt x="6422969" y="6850890"/>
                          <a:pt x="6323254" y="6858000"/>
                        </a:cubicBezTo>
                        <a:cubicBezTo>
                          <a:pt x="6223539" y="6865110"/>
                          <a:pt x="6034058" y="6855262"/>
                          <a:pt x="5839611" y="6858000"/>
                        </a:cubicBezTo>
                        <a:cubicBezTo>
                          <a:pt x="5645164" y="6860738"/>
                          <a:pt x="5519718" y="6810024"/>
                          <a:pt x="5256907" y="6858000"/>
                        </a:cubicBezTo>
                        <a:cubicBezTo>
                          <a:pt x="4994096" y="6905976"/>
                          <a:pt x="4977783" y="6822987"/>
                          <a:pt x="4872323" y="6858000"/>
                        </a:cubicBezTo>
                        <a:cubicBezTo>
                          <a:pt x="4766863" y="6893013"/>
                          <a:pt x="4368016" y="6785862"/>
                          <a:pt x="4091501" y="6858000"/>
                        </a:cubicBezTo>
                        <a:cubicBezTo>
                          <a:pt x="3814986" y="6930138"/>
                          <a:pt x="3655208" y="6810227"/>
                          <a:pt x="3508798" y="6858000"/>
                        </a:cubicBezTo>
                        <a:cubicBezTo>
                          <a:pt x="3362388" y="6905773"/>
                          <a:pt x="3019665" y="6847863"/>
                          <a:pt x="2727976" y="6858000"/>
                        </a:cubicBezTo>
                        <a:cubicBezTo>
                          <a:pt x="2436287" y="6868137"/>
                          <a:pt x="2268477" y="6827091"/>
                          <a:pt x="2046213" y="6858000"/>
                        </a:cubicBezTo>
                        <a:cubicBezTo>
                          <a:pt x="1823949" y="6888909"/>
                          <a:pt x="1545751" y="6767822"/>
                          <a:pt x="1143023" y="6858000"/>
                        </a:cubicBezTo>
                        <a:cubicBezTo>
                          <a:pt x="578120" y="6869378"/>
                          <a:pt x="-50709" y="6364804"/>
                          <a:pt x="0" y="5714977"/>
                        </a:cubicBezTo>
                        <a:cubicBezTo>
                          <a:pt x="-16098" y="5514499"/>
                          <a:pt x="44475" y="5402250"/>
                          <a:pt x="0" y="5189202"/>
                        </a:cubicBezTo>
                        <a:cubicBezTo>
                          <a:pt x="-44475" y="4976155"/>
                          <a:pt x="23780" y="4942722"/>
                          <a:pt x="0" y="4754867"/>
                        </a:cubicBezTo>
                        <a:cubicBezTo>
                          <a:pt x="-23780" y="4567013"/>
                          <a:pt x="9335" y="4247380"/>
                          <a:pt x="0" y="4091933"/>
                        </a:cubicBezTo>
                        <a:cubicBezTo>
                          <a:pt x="-9335" y="3936486"/>
                          <a:pt x="41597" y="3738698"/>
                          <a:pt x="0" y="3520439"/>
                        </a:cubicBezTo>
                        <a:cubicBezTo>
                          <a:pt x="-41597" y="3302180"/>
                          <a:pt x="7603" y="3080610"/>
                          <a:pt x="0" y="2857506"/>
                        </a:cubicBezTo>
                        <a:cubicBezTo>
                          <a:pt x="-7603" y="2634402"/>
                          <a:pt x="9871" y="2562736"/>
                          <a:pt x="0" y="2331731"/>
                        </a:cubicBezTo>
                        <a:cubicBezTo>
                          <a:pt x="-9871" y="2100726"/>
                          <a:pt x="38109" y="2076847"/>
                          <a:pt x="0" y="1851676"/>
                        </a:cubicBezTo>
                        <a:cubicBezTo>
                          <a:pt x="-38109" y="1626506"/>
                          <a:pt x="24038" y="1375073"/>
                          <a:pt x="0" y="114302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AE360-8FB7-C24C-A423-AD94CB8AC9AD}"/>
              </a:ext>
            </a:extLst>
          </p:cNvPr>
          <p:cNvSpPr txBox="1"/>
          <p:nvPr/>
        </p:nvSpPr>
        <p:spPr>
          <a:xfrm>
            <a:off x="3921083" y="879164"/>
            <a:ext cx="4273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ambria Math" panose="02040503050406030204" pitchFamily="18" charset="0"/>
                <a:cs typeface="Beirut" pitchFamily="2" charset="-78"/>
              </a:rPr>
              <a:t>Maximum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ambria Math" panose="02040503050406030204" pitchFamily="18" charset="0"/>
                <a:cs typeface="Beirut" pitchFamily="2" charset="-78"/>
              </a:rPr>
              <a:t>Civilisation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ea typeface="Cambria Math" panose="02040503050406030204" pitchFamily="18" charset="0"/>
              <a:cs typeface="Beirut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F5C67-C429-0D47-AA91-D834F20D5C8C}"/>
              </a:ext>
            </a:extLst>
          </p:cNvPr>
          <p:cNvSpPr txBox="1"/>
          <p:nvPr/>
        </p:nvSpPr>
        <p:spPr>
          <a:xfrm>
            <a:off x="11681977" y="675716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  <p:pic>
        <p:nvPicPr>
          <p:cNvPr id="6" name="Picture 5" descr="A child wearing a garment&#10;&#10;Description automatically generated with low confidence">
            <a:extLst>
              <a:ext uri="{FF2B5EF4-FFF2-40B4-BE49-F238E27FC236}">
                <a16:creationId xmlns:a16="http://schemas.microsoft.com/office/drawing/2014/main" id="{E8C30E9C-2739-4847-9E5C-7C3A26F30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1" y="748132"/>
            <a:ext cx="3040146" cy="566572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F7A90B-F5FB-A94C-9739-45529E63C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86139" y="9252746"/>
            <a:ext cx="1554124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/>
              <a:t>© C Andrew 2022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06FE475-833D-584B-BC71-58A4EB1F723D}"/>
              </a:ext>
            </a:extLst>
          </p:cNvPr>
          <p:cNvSpPr txBox="1">
            <a:spLocks/>
          </p:cNvSpPr>
          <p:nvPr/>
        </p:nvSpPr>
        <p:spPr>
          <a:xfrm>
            <a:off x="200346" y="6613330"/>
            <a:ext cx="5745533" cy="365114"/>
          </a:xfrm>
          <a:prstGeom prst="rect">
            <a:avLst/>
          </a:prstGeom>
        </p:spPr>
        <p:txBody>
          <a:bodyPr vert="horz" lIns="91437" tIns="45719" rIns="91437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The Olympics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84F765C-25FB-B34A-B554-E41198859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608" y="1375893"/>
            <a:ext cx="6575946" cy="91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7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712" y="321604"/>
            <a:ext cx="7541525" cy="890647"/>
          </a:xfrm>
        </p:spPr>
        <p:txBody>
          <a:bodyPr/>
          <a:lstStyle/>
          <a:p>
            <a:pPr algn="ctr"/>
            <a:r>
              <a:rPr lang="en-US" dirty="0"/>
              <a:t>The Modern Olympics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The Olympics</a:t>
            </a:r>
          </a:p>
        </p:txBody>
      </p:sp>
      <p:pic>
        <p:nvPicPr>
          <p:cNvPr id="1026" name="Picture 2" descr="Blue, Colors, Competition, Event, Five">
            <a:extLst>
              <a:ext uri="{FF2B5EF4-FFF2-40B4-BE49-F238E27FC236}">
                <a16:creationId xmlns:a16="http://schemas.microsoft.com/office/drawing/2014/main" id="{A2B14668-C61B-8741-A380-E3ECAB46A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275" y="1296715"/>
            <a:ext cx="3659740" cy="192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ry, Fire, Flame, Gold, Light">
            <a:extLst>
              <a:ext uri="{FF2B5EF4-FFF2-40B4-BE49-F238E27FC236}">
                <a16:creationId xmlns:a16="http://schemas.microsoft.com/office/drawing/2014/main" id="{42F4C3CC-AFBB-FE4C-A290-696FCC48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993" y="1620971"/>
            <a:ext cx="1723128" cy="25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dal, Awards, Honor, Merit, Winner">
            <a:extLst>
              <a:ext uri="{FF2B5EF4-FFF2-40B4-BE49-F238E27FC236}">
                <a16:creationId xmlns:a16="http://schemas.microsoft.com/office/drawing/2014/main" id="{D4FC27C3-90EF-AA4A-9676-6567EFE5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85" y="4350695"/>
            <a:ext cx="2506079" cy="167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ce, Track And Field, Running, Sport">
            <a:extLst>
              <a:ext uri="{FF2B5EF4-FFF2-40B4-BE49-F238E27FC236}">
                <a16:creationId xmlns:a16="http://schemas.microsoft.com/office/drawing/2014/main" id="{ED46A8A2-FC75-DF49-AA72-079DACC5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027" y="4888774"/>
            <a:ext cx="2849243" cy="14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ke, Paralympic, Cyclist, Paralympic">
            <a:extLst>
              <a:ext uri="{FF2B5EF4-FFF2-40B4-BE49-F238E27FC236}">
                <a16:creationId xmlns:a16="http://schemas.microsoft.com/office/drawing/2014/main" id="{C8A0574F-3A60-274B-9CB2-4772F87A3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1500" y="3859616"/>
            <a:ext cx="3312106" cy="25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427778-AF34-8C44-A897-7B9C9DA9A916}"/>
              </a:ext>
            </a:extLst>
          </p:cNvPr>
          <p:cNvSpPr/>
          <p:nvPr/>
        </p:nvSpPr>
        <p:spPr>
          <a:xfrm>
            <a:off x="6215447" y="1023033"/>
            <a:ext cx="33121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citior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altior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fortior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D944FA-6DD5-B943-AFCC-EB8D96C701E6}"/>
              </a:ext>
            </a:extLst>
          </p:cNvPr>
          <p:cNvGrpSpPr/>
          <p:nvPr/>
        </p:nvGrpSpPr>
        <p:grpSpPr>
          <a:xfrm>
            <a:off x="9160103" y="606487"/>
            <a:ext cx="2023503" cy="2985867"/>
            <a:chOff x="9160103" y="606487"/>
            <a:chExt cx="2023503" cy="2985867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890AD0B1-E19E-5148-8A10-8824FBABE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237" y="606487"/>
              <a:ext cx="1629358" cy="2313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745F5A-BE61-CF42-B459-3367980E7E87}"/>
                </a:ext>
              </a:extLst>
            </p:cNvPr>
            <p:cNvSpPr txBox="1"/>
            <p:nvPr/>
          </p:nvSpPr>
          <p:spPr>
            <a:xfrm>
              <a:off x="9160103" y="2946023"/>
              <a:ext cx="20235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Pierre de Coubertin</a:t>
              </a:r>
            </a:p>
            <a:p>
              <a:pPr algn="ctr"/>
              <a:r>
                <a:rPr lang="en-US" dirty="0"/>
                <a:t>1896</a:t>
              </a:r>
            </a:p>
          </p:txBody>
        </p:sp>
      </p:grp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1955D4C7-F8CB-C14D-92C4-F51AB35225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3620" y="119500"/>
            <a:ext cx="1549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BAE1421-FCC9-2C4A-89F7-C149A7268835}"/>
              </a:ext>
            </a:extLst>
          </p:cNvPr>
          <p:cNvGrpSpPr/>
          <p:nvPr/>
        </p:nvGrpSpPr>
        <p:grpSpPr>
          <a:xfrm>
            <a:off x="1524001" y="3148325"/>
            <a:ext cx="5188610" cy="3348000"/>
            <a:chOff x="1524001" y="3148325"/>
            <a:chExt cx="5188610" cy="334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383E76-D305-5742-AE8F-786260F66B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1" y="3148325"/>
              <a:ext cx="5188610" cy="3348000"/>
            </a:xfrm>
            <a:prstGeom prst="rect">
              <a:avLst/>
            </a:prstGeom>
            <a:ln w="12700">
              <a:solidFill>
                <a:srgbClr val="C00000"/>
              </a:solidFill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C23896-3378-C147-B0A9-168FDE7FD804}"/>
                </a:ext>
              </a:extLst>
            </p:cNvPr>
            <p:cNvSpPr txBox="1"/>
            <p:nvPr/>
          </p:nvSpPr>
          <p:spPr>
            <a:xfrm>
              <a:off x="4288415" y="4424993"/>
              <a:ext cx="837665" cy="369332"/>
            </a:xfrm>
            <a:prstGeom prst="rect">
              <a:avLst/>
            </a:prstGeom>
            <a:solidFill>
              <a:srgbClr val="FF7E79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Athens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400" y="4054267"/>
            <a:ext cx="1709153" cy="2278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342" y="4008866"/>
            <a:ext cx="3032403" cy="2274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93526" y="1421593"/>
            <a:ext cx="4278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776 BCE </a:t>
            </a:r>
            <a:r>
              <a:rPr lang="mr-IN" sz="4400" dirty="0"/>
              <a:t>–</a:t>
            </a:r>
            <a:r>
              <a:rPr lang="en-US" sz="4400" dirty="0"/>
              <a:t> 393 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2560" y="2199863"/>
            <a:ext cx="2362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1169 years!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423" y="1048032"/>
            <a:ext cx="3452919" cy="258968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49DB5BE-405D-4D42-B1CA-40F6C13562AD}"/>
              </a:ext>
            </a:extLst>
          </p:cNvPr>
          <p:cNvSpPr txBox="1">
            <a:spLocks/>
          </p:cNvSpPr>
          <p:nvPr/>
        </p:nvSpPr>
        <p:spPr>
          <a:xfrm>
            <a:off x="2479002" y="257291"/>
            <a:ext cx="7541525" cy="890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Ancient Olympics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2F1BE85-488B-2F49-AC33-E50069AA114C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The Olympics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2B44B7-CB4F-184A-A61A-3105F782C21E}"/>
              </a:ext>
            </a:extLst>
          </p:cNvPr>
          <p:cNvGrpSpPr/>
          <p:nvPr/>
        </p:nvGrpSpPr>
        <p:grpSpPr>
          <a:xfrm>
            <a:off x="2991238" y="4893625"/>
            <a:ext cx="1079138" cy="484744"/>
            <a:chOff x="2991238" y="4893625"/>
            <a:chExt cx="1079138" cy="484744"/>
          </a:xfrm>
        </p:grpSpPr>
        <p:pic>
          <p:nvPicPr>
            <p:cNvPr id="16" name="Graphic 15" descr="Wreath">
              <a:extLst>
                <a:ext uri="{FF2B5EF4-FFF2-40B4-BE49-F238E27FC236}">
                  <a16:creationId xmlns:a16="http://schemas.microsoft.com/office/drawing/2014/main" id="{CB933021-2271-D74B-92B6-9DC9C34EF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39551" y="4893625"/>
              <a:ext cx="230825" cy="2308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D612DD-CAD5-754B-9D11-9C42AB13CDCD}"/>
                </a:ext>
              </a:extLst>
            </p:cNvPr>
            <p:cNvSpPr txBox="1"/>
            <p:nvPr/>
          </p:nvSpPr>
          <p:spPr>
            <a:xfrm>
              <a:off x="2991238" y="5009037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Olympia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DBFF3-4292-2447-A76D-6EB98DBE6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702" y="205216"/>
            <a:ext cx="3429364" cy="276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EFF6F5-135B-1846-956A-B758912A9933}"/>
              </a:ext>
            </a:extLst>
          </p:cNvPr>
          <p:cNvSpPr/>
          <p:nvPr/>
        </p:nvSpPr>
        <p:spPr>
          <a:xfrm>
            <a:off x="2544417" y="2191033"/>
            <a:ext cx="1123649" cy="7797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4354" y="1032794"/>
            <a:ext cx="4636052" cy="79653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Papyrus"/>
              </a:rPr>
              <a:t>Olympic Lying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7443" y="2872579"/>
            <a:ext cx="113703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team will nominate a member to read a paragraph about the Ancient Olympic Games. In each paragraph, there are three things that are untrue. There are two ways to win points in this game:</a:t>
            </a:r>
          </a:p>
          <a:p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Spot the three lies concealed in other teams’ statements and write them down on your Olympic Lying sheets. Each lie correctly identified is worth one point. 5 teams = maximum of 4x3 points = 12 points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‘Smuggle’ your own team’s lies by reading them with such authority that everyone will believe you. You may want to choose a reader who is not prone to fits of giggles, or who has a good ‘poker face’! Each lie ‘smuggled’ is worth one point. 3 lies x 1 = 3 points</a:t>
            </a:r>
          </a:p>
          <a:p>
            <a:pPr marL="342900" indent="-342900" algn="ctr">
              <a:buAutoNum type="arabicParenBoth"/>
            </a:pPr>
            <a:endParaRPr lang="en-US" b="1" dirty="0"/>
          </a:p>
          <a:p>
            <a:pPr algn="ctr"/>
            <a:r>
              <a:rPr lang="en-US" b="1" dirty="0"/>
              <a:t>TOTAL POSSIBLE POINTS = 15 points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5551">
            <a:off x="2160371" y="978130"/>
            <a:ext cx="1836156" cy="19215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54" y="47380"/>
            <a:ext cx="922455" cy="138368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flipH="1">
            <a:off x="8341872" y="47380"/>
            <a:ext cx="1869276" cy="2852309"/>
            <a:chOff x="5404608" y="199779"/>
            <a:chExt cx="1836156" cy="28523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65551">
              <a:off x="5404608" y="1130529"/>
              <a:ext cx="1836156" cy="19215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3890" y="199779"/>
              <a:ext cx="922455" cy="138368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FF65675-D800-2843-877B-75F0E7FF9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5551">
            <a:off x="2209679" y="986136"/>
            <a:ext cx="1836156" cy="1921559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2262344C-02BD-9142-9CC2-B0EE23C5305F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The Olympics</a:t>
            </a:r>
          </a:p>
        </p:txBody>
      </p:sp>
    </p:spTree>
    <p:extLst>
      <p:ext uri="{BB962C8B-B14F-4D97-AF65-F5344CB8AC3E}">
        <p14:creationId xmlns:p14="http://schemas.microsoft.com/office/powerpoint/2010/main" val="62510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29BD66-5090-764C-A982-C642CEF2A824}"/>
              </a:ext>
            </a:extLst>
          </p:cNvPr>
          <p:cNvSpPr/>
          <p:nvPr/>
        </p:nvSpPr>
        <p:spPr>
          <a:xfrm>
            <a:off x="6361043" y="4982817"/>
            <a:ext cx="5329823" cy="16567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4164" y="693022"/>
            <a:ext cx="408912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Team reading </a:t>
            </a:r>
            <a:r>
              <a:rPr lang="en-US" dirty="0"/>
              <a:t>=</a:t>
            </a:r>
          </a:p>
          <a:p>
            <a:pPr>
              <a:lnSpc>
                <a:spcPct val="150000"/>
              </a:lnSpc>
            </a:pPr>
            <a:r>
              <a:rPr lang="en-US" dirty="0"/>
              <a:t>Lie 1 = </a:t>
            </a:r>
            <a:r>
              <a:rPr lang="en-US" u="sng" dirty="0"/>
              <a:t>                                                               </a:t>
            </a:r>
            <a:r>
              <a:rPr lang="en-US" i="1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Lie 2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Lie 3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4164" y="2673237"/>
            <a:ext cx="408912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Team reading </a:t>
            </a:r>
            <a:r>
              <a:rPr lang="en-US" dirty="0"/>
              <a:t>=</a:t>
            </a:r>
          </a:p>
          <a:p>
            <a:pPr>
              <a:lnSpc>
                <a:spcPct val="150000"/>
              </a:lnSpc>
            </a:pPr>
            <a:r>
              <a:rPr lang="en-US" dirty="0"/>
              <a:t>Lie 1 = </a:t>
            </a:r>
            <a:r>
              <a:rPr lang="en-US" u="sng" dirty="0"/>
              <a:t>                                                               </a:t>
            </a:r>
            <a:r>
              <a:rPr lang="en-US" i="1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Lie 2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Lie 3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7643" y="693022"/>
            <a:ext cx="480908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Team reading </a:t>
            </a:r>
            <a:r>
              <a:rPr lang="en-US" dirty="0"/>
              <a:t>=</a:t>
            </a:r>
          </a:p>
          <a:p>
            <a:pPr>
              <a:lnSpc>
                <a:spcPct val="150000"/>
              </a:lnSpc>
            </a:pPr>
            <a:r>
              <a:rPr lang="en-US" dirty="0"/>
              <a:t>Lie 1 = </a:t>
            </a:r>
            <a:r>
              <a:rPr lang="en-US" u="sng" dirty="0"/>
              <a:t>                                                               </a:t>
            </a:r>
            <a:r>
              <a:rPr lang="en-US" i="1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Lie 2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Lie 3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4164" y="4669865"/>
            <a:ext cx="408912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 reading </a:t>
            </a:r>
            <a:r>
              <a:rPr lang="en-US" dirty="0"/>
              <a:t>=</a:t>
            </a:r>
          </a:p>
          <a:p>
            <a:pPr>
              <a:lnSpc>
                <a:spcPct val="150000"/>
              </a:lnSpc>
            </a:pPr>
            <a:r>
              <a:rPr lang="en-US" dirty="0"/>
              <a:t>Lie 1 = </a:t>
            </a:r>
            <a:r>
              <a:rPr lang="en-US" u="sng" dirty="0"/>
              <a:t>                                                               </a:t>
            </a:r>
            <a:r>
              <a:rPr lang="en-US" i="1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Lie 2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Lie 3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27792" y="96528"/>
            <a:ext cx="5407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+mj-lt"/>
                <a:cs typeface="Herculanum"/>
              </a:rPr>
              <a:t>Olympic Lying Scoresheet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7643" y="2732086"/>
            <a:ext cx="5123223" cy="156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Our team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Lie 1 = spotted? yes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dirty="0">
                <a:ea typeface="ＭＳ ゴシック"/>
                <a:cs typeface="ＭＳ ゴシック"/>
              </a:rPr>
              <a:t> (0 points)      no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 ☐ </a:t>
            </a:r>
            <a:r>
              <a:rPr lang="en-US" dirty="0">
                <a:ea typeface="ＭＳ ゴシック"/>
                <a:cs typeface="ＭＳ ゴシック"/>
              </a:rPr>
              <a:t>(1 point)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 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dirty="0"/>
              <a:t>Lie 2 = spotted? yes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dirty="0">
                <a:ea typeface="ＭＳ ゴシック"/>
                <a:cs typeface="ＭＳ ゴシック"/>
              </a:rPr>
              <a:t> (0 points)      no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 ☐ </a:t>
            </a:r>
            <a:r>
              <a:rPr lang="en-US" dirty="0">
                <a:ea typeface="ＭＳ ゴシック"/>
                <a:cs typeface="ＭＳ ゴシック"/>
              </a:rPr>
              <a:t>(1 point)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Lie 3 = spotted? yes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dirty="0">
                <a:ea typeface="ＭＳ ゴシック"/>
                <a:cs typeface="ＭＳ ゴシック"/>
              </a:rPr>
              <a:t> (0 points)      no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 ☐ </a:t>
            </a:r>
            <a:r>
              <a:rPr lang="en-US" dirty="0">
                <a:ea typeface="ＭＳ ゴシック"/>
                <a:cs typeface="ＭＳ ゴシック"/>
              </a:rPr>
              <a:t>(1 point)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 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E25536-7675-C84C-A894-DF65C6E7AD68}"/>
              </a:ext>
            </a:extLst>
          </p:cNvPr>
          <p:cNvGrpSpPr/>
          <p:nvPr/>
        </p:nvGrpSpPr>
        <p:grpSpPr>
          <a:xfrm>
            <a:off x="884163" y="2200258"/>
            <a:ext cx="4665508" cy="431312"/>
            <a:chOff x="1048015" y="2729873"/>
            <a:chExt cx="4665508" cy="4313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7224B62-B9A7-3B4B-AFBC-80CDAC2526E1}"/>
                </a:ext>
              </a:extLst>
            </p:cNvPr>
            <p:cNvSpPr txBox="1"/>
            <p:nvPr/>
          </p:nvSpPr>
          <p:spPr>
            <a:xfrm>
              <a:off x="1048015" y="2790326"/>
              <a:ext cx="4665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points for correctly spotted lies =          out of 3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85DCF9-BF0F-0E40-94B9-1B27EA1265CE}"/>
                </a:ext>
              </a:extLst>
            </p:cNvPr>
            <p:cNvSpPr/>
            <p:nvPr/>
          </p:nvSpPr>
          <p:spPr>
            <a:xfrm>
              <a:off x="4293705" y="2729873"/>
              <a:ext cx="39756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EAEB0A-12B0-8347-AFD5-8E2B5AF0816C}"/>
              </a:ext>
            </a:extLst>
          </p:cNvPr>
          <p:cNvGrpSpPr/>
          <p:nvPr/>
        </p:nvGrpSpPr>
        <p:grpSpPr>
          <a:xfrm>
            <a:off x="895036" y="4165741"/>
            <a:ext cx="4665508" cy="431312"/>
            <a:chOff x="1048015" y="2729873"/>
            <a:chExt cx="4665508" cy="43131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7D8BCF-63DA-9C44-AEC7-E5240C046301}"/>
                </a:ext>
              </a:extLst>
            </p:cNvPr>
            <p:cNvSpPr txBox="1"/>
            <p:nvPr/>
          </p:nvSpPr>
          <p:spPr>
            <a:xfrm>
              <a:off x="1048015" y="2790326"/>
              <a:ext cx="4665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points for correctly spotted lies =          out of 3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28739A-DB9C-0640-B162-043131E12B49}"/>
                </a:ext>
              </a:extLst>
            </p:cNvPr>
            <p:cNvSpPr/>
            <p:nvPr/>
          </p:nvSpPr>
          <p:spPr>
            <a:xfrm>
              <a:off x="4293705" y="2729873"/>
              <a:ext cx="39756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1805B6-BA70-BA4E-B15F-97BF671B185A}"/>
              </a:ext>
            </a:extLst>
          </p:cNvPr>
          <p:cNvGrpSpPr/>
          <p:nvPr/>
        </p:nvGrpSpPr>
        <p:grpSpPr>
          <a:xfrm>
            <a:off x="895036" y="6191677"/>
            <a:ext cx="4665508" cy="431312"/>
            <a:chOff x="1048015" y="2729873"/>
            <a:chExt cx="4665508" cy="4313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A193AA-3B1E-BF41-8CD7-749934C2F378}"/>
                </a:ext>
              </a:extLst>
            </p:cNvPr>
            <p:cNvSpPr txBox="1"/>
            <p:nvPr/>
          </p:nvSpPr>
          <p:spPr>
            <a:xfrm>
              <a:off x="1048015" y="2790326"/>
              <a:ext cx="4665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points for correctly spotted lies =          out of 3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0DF303-E3D2-E14B-A52C-B6298D66F086}"/>
                </a:ext>
              </a:extLst>
            </p:cNvPr>
            <p:cNvSpPr/>
            <p:nvPr/>
          </p:nvSpPr>
          <p:spPr>
            <a:xfrm>
              <a:off x="4293705" y="2729873"/>
              <a:ext cx="39756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B05704-B28C-7A46-B040-8357E59806A4}"/>
              </a:ext>
            </a:extLst>
          </p:cNvPr>
          <p:cNvGrpSpPr/>
          <p:nvPr/>
        </p:nvGrpSpPr>
        <p:grpSpPr>
          <a:xfrm>
            <a:off x="6462606" y="2198731"/>
            <a:ext cx="4665508" cy="431312"/>
            <a:chOff x="1048015" y="2729873"/>
            <a:chExt cx="4665508" cy="43131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D17F3B-EF24-6B4B-9B14-19675BC123E5}"/>
                </a:ext>
              </a:extLst>
            </p:cNvPr>
            <p:cNvSpPr txBox="1"/>
            <p:nvPr/>
          </p:nvSpPr>
          <p:spPr>
            <a:xfrm>
              <a:off x="1048015" y="2790326"/>
              <a:ext cx="4665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points for correctly spotted lies =          out of 3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563B04-59F1-6A43-804B-2C0EBB0172CB}"/>
                </a:ext>
              </a:extLst>
            </p:cNvPr>
            <p:cNvSpPr/>
            <p:nvPr/>
          </p:nvSpPr>
          <p:spPr>
            <a:xfrm>
              <a:off x="4293705" y="2729873"/>
              <a:ext cx="39756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B84923-5406-5E41-AEF5-63A65DDB55E2}"/>
              </a:ext>
            </a:extLst>
          </p:cNvPr>
          <p:cNvGrpSpPr/>
          <p:nvPr/>
        </p:nvGrpSpPr>
        <p:grpSpPr>
          <a:xfrm>
            <a:off x="6462606" y="4454209"/>
            <a:ext cx="4009559" cy="431312"/>
            <a:chOff x="6462606" y="4454209"/>
            <a:chExt cx="4009559" cy="43131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28483F-4509-BC43-8A72-F74D5860B845}"/>
                </a:ext>
              </a:extLst>
            </p:cNvPr>
            <p:cNvSpPr txBox="1"/>
            <p:nvPr/>
          </p:nvSpPr>
          <p:spPr>
            <a:xfrm>
              <a:off x="6462606" y="4485199"/>
              <a:ext cx="4009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points for unspotted lies =          out of 3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6422DB-EC2E-C244-8AB6-13529D0F9EC6}"/>
                </a:ext>
              </a:extLst>
            </p:cNvPr>
            <p:cNvSpPr/>
            <p:nvPr/>
          </p:nvSpPr>
          <p:spPr>
            <a:xfrm>
              <a:off x="9076246" y="4454209"/>
              <a:ext cx="39756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F129F6-722A-DE4E-93FD-B0717C28C016}"/>
              </a:ext>
            </a:extLst>
          </p:cNvPr>
          <p:cNvGrpSpPr/>
          <p:nvPr/>
        </p:nvGrpSpPr>
        <p:grpSpPr>
          <a:xfrm>
            <a:off x="6547770" y="5039599"/>
            <a:ext cx="4848828" cy="1525843"/>
            <a:chOff x="6980944" y="5268102"/>
            <a:chExt cx="4848828" cy="15258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7705B1-9575-494E-B09D-5794499A5479}"/>
                </a:ext>
              </a:extLst>
            </p:cNvPr>
            <p:cNvSpPr txBox="1"/>
            <p:nvPr/>
          </p:nvSpPr>
          <p:spPr>
            <a:xfrm>
              <a:off x="6980944" y="5285840"/>
              <a:ext cx="4848828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Points for correctly spotting lies =             out of 12</a:t>
              </a:r>
            </a:p>
            <a:p>
              <a:endParaRPr lang="en-US" dirty="0"/>
            </a:p>
            <a:p>
              <a:r>
                <a:rPr lang="en-US" dirty="0"/>
                <a:t>Points for disguising our lies =                 out of 3</a:t>
              </a:r>
            </a:p>
            <a:p>
              <a:endParaRPr lang="en-US" dirty="0"/>
            </a:p>
            <a:p>
              <a:r>
                <a:rPr lang="en-US" sz="2000" b="1" dirty="0"/>
                <a:t>TOTAL POINTS =                       out of 15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5C612B-C749-F747-A99C-C90632E2D1CD}"/>
                </a:ext>
              </a:extLst>
            </p:cNvPr>
            <p:cNvSpPr/>
            <p:nvPr/>
          </p:nvSpPr>
          <p:spPr>
            <a:xfrm>
              <a:off x="10273382" y="5268102"/>
              <a:ext cx="39756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FA95BF-EC0E-D14F-8B41-498E56B973F5}"/>
                </a:ext>
              </a:extLst>
            </p:cNvPr>
            <p:cNvSpPr/>
            <p:nvPr/>
          </p:nvSpPr>
          <p:spPr>
            <a:xfrm>
              <a:off x="10273382" y="5791361"/>
              <a:ext cx="39756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E9000C-7936-A54D-BE4E-3F54546CB2D2}"/>
                </a:ext>
              </a:extLst>
            </p:cNvPr>
            <p:cNvSpPr/>
            <p:nvPr/>
          </p:nvSpPr>
          <p:spPr>
            <a:xfrm>
              <a:off x="8957731" y="6330780"/>
              <a:ext cx="95489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ubtitle 2">
            <a:extLst>
              <a:ext uri="{FF2B5EF4-FFF2-40B4-BE49-F238E27FC236}">
                <a16:creationId xmlns:a16="http://schemas.microsoft.com/office/drawing/2014/main" id="{1186C787-BD80-C04F-A5F2-8D741BCEBE68}"/>
              </a:ext>
            </a:extLst>
          </p:cNvPr>
          <p:cNvSpPr txBox="1">
            <a:spLocks/>
          </p:cNvSpPr>
          <p:nvPr/>
        </p:nvSpPr>
        <p:spPr>
          <a:xfrm rot="16200000">
            <a:off x="-855052" y="5628648"/>
            <a:ext cx="2136113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The Olympics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1AC321-D337-1246-AADC-C23BC012E708}"/>
              </a:ext>
            </a:extLst>
          </p:cNvPr>
          <p:cNvGrpSpPr/>
          <p:nvPr/>
        </p:nvGrpSpPr>
        <p:grpSpPr>
          <a:xfrm flipH="1">
            <a:off x="10795846" y="218395"/>
            <a:ext cx="895020" cy="1515837"/>
            <a:chOff x="5404608" y="199779"/>
            <a:chExt cx="1836156" cy="285230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D356D64-4493-EB4B-A3B9-E6C779A79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65551">
              <a:off x="5404608" y="1130529"/>
              <a:ext cx="1836156" cy="192155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21BD40F-FDAA-9F4B-B034-17E9C87E6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3890" y="199779"/>
              <a:ext cx="922455" cy="1383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44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757" y="344203"/>
            <a:ext cx="2980223" cy="890620"/>
          </a:xfrm>
        </p:spPr>
        <p:txBody>
          <a:bodyPr>
            <a:normAutofit/>
          </a:bodyPr>
          <a:lstStyle/>
          <a:p>
            <a:r>
              <a:rPr lang="en-US" b="1" dirty="0"/>
              <a:t>Plenary quiz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AA5898-2C5D-A44B-9C1F-A48A10CFF476}"/>
              </a:ext>
            </a:extLst>
          </p:cNvPr>
          <p:cNvSpPr/>
          <p:nvPr/>
        </p:nvSpPr>
        <p:spPr>
          <a:xfrm>
            <a:off x="913583" y="3480788"/>
            <a:ext cx="7837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cs typeface="Papyrus"/>
              </a:rPr>
              <a:t>Question 2 </a:t>
            </a:r>
            <a:r>
              <a:rPr lang="en-US" sz="3200" dirty="0">
                <a:cs typeface="Papyrus"/>
              </a:rPr>
              <a:t>Name one thing that Ancient and Modern Olympics have in common.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16CC46-0DDE-4747-97DE-C4FC46C828BA}"/>
              </a:ext>
            </a:extLst>
          </p:cNvPr>
          <p:cNvSpPr/>
          <p:nvPr/>
        </p:nvSpPr>
        <p:spPr>
          <a:xfrm>
            <a:off x="900271" y="4935713"/>
            <a:ext cx="8051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cs typeface="Papyrus"/>
              </a:rPr>
              <a:t>Question 3 </a:t>
            </a:r>
            <a:r>
              <a:rPr lang="en-US" sz="3200" dirty="0">
                <a:cs typeface="Papyrus"/>
              </a:rPr>
              <a:t>Name one way in which the Ancient and Modern Olympics are different.</a:t>
            </a:r>
            <a:endParaRPr lang="en-US" sz="3200" dirty="0">
              <a:latin typeface="+mj-lt"/>
              <a:cs typeface="Papyru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E65A9D-AC98-DF4C-A1D2-D941FCF981F9}"/>
              </a:ext>
            </a:extLst>
          </p:cNvPr>
          <p:cNvSpPr/>
          <p:nvPr/>
        </p:nvSpPr>
        <p:spPr>
          <a:xfrm>
            <a:off x="900270" y="1873694"/>
            <a:ext cx="78508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cs typeface="Papyrus"/>
              </a:rPr>
              <a:t>Question 1 </a:t>
            </a:r>
            <a:r>
              <a:rPr lang="en-US" sz="3200" dirty="0">
                <a:cs typeface="Papyrus"/>
              </a:rPr>
              <a:t>For roughly how long did the Ancient Greek Olympics run?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234D39A-5568-424F-A298-609800F2291E}"/>
              </a:ext>
            </a:extLst>
          </p:cNvPr>
          <p:cNvSpPr txBox="1">
            <a:spLocks/>
          </p:cNvSpPr>
          <p:nvPr/>
        </p:nvSpPr>
        <p:spPr>
          <a:xfrm>
            <a:off x="200346" y="6492782"/>
            <a:ext cx="5745533" cy="365114"/>
          </a:xfrm>
          <a:prstGeom prst="rect">
            <a:avLst/>
          </a:prstGeom>
        </p:spPr>
        <p:txBody>
          <a:bodyPr vert="horz" lIns="91437" tIns="45719" rIns="91437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Greek gods &amp; goddesses</a:t>
            </a:r>
          </a:p>
        </p:txBody>
      </p:sp>
      <p:pic>
        <p:nvPicPr>
          <p:cNvPr id="8" name="Picture 7" descr="A child wearing a garment&#10;&#10;Description automatically generated with low confidence">
            <a:extLst>
              <a:ext uri="{FF2B5EF4-FFF2-40B4-BE49-F238E27FC236}">
                <a16:creationId xmlns:a16="http://schemas.microsoft.com/office/drawing/2014/main" id="{DC53A0B3-12E7-4E40-88B8-2EB002D0A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51509" y="1009613"/>
            <a:ext cx="3040146" cy="5665726"/>
          </a:xfrm>
          <a:prstGeom prst="rect">
            <a:avLst/>
          </a:prstGeom>
        </p:spPr>
      </p:pic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D97AC61-2E02-FC43-81B9-70E6681C9947}"/>
              </a:ext>
            </a:extLst>
          </p:cNvPr>
          <p:cNvSpPr txBox="1">
            <a:spLocks/>
          </p:cNvSpPr>
          <p:nvPr/>
        </p:nvSpPr>
        <p:spPr>
          <a:xfrm>
            <a:off x="11099290" y="6592129"/>
            <a:ext cx="1092710" cy="364989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844" dirty="0"/>
              <a:t>© C Andrew 2022</a:t>
            </a:r>
          </a:p>
        </p:txBody>
      </p:sp>
    </p:spTree>
    <p:extLst>
      <p:ext uri="{BB962C8B-B14F-4D97-AF65-F5344CB8AC3E}">
        <p14:creationId xmlns:p14="http://schemas.microsoft.com/office/powerpoint/2010/main" val="41908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11132</TotalTime>
  <Words>438</Words>
  <Application>Microsoft Macintosh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ゴシック</vt:lpstr>
      <vt:lpstr>Arial</vt:lpstr>
      <vt:lpstr>Calibri</vt:lpstr>
      <vt:lpstr>Calibri Light</vt:lpstr>
      <vt:lpstr>Corbel</vt:lpstr>
      <vt:lpstr>Office Theme</vt:lpstr>
      <vt:lpstr>PowerPoint Presentation</vt:lpstr>
      <vt:lpstr>The Modern Olympics</vt:lpstr>
      <vt:lpstr>PowerPoint Presentation</vt:lpstr>
      <vt:lpstr>Olympic Lying</vt:lpstr>
      <vt:lpstr>PowerPoint Presentation</vt:lpstr>
      <vt:lpstr>Plenary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Classics</dc:title>
  <dc:creator>Charlie Andrew</dc:creator>
  <cp:lastModifiedBy>Charlie Andrew</cp:lastModifiedBy>
  <cp:revision>315</cp:revision>
  <dcterms:created xsi:type="dcterms:W3CDTF">2020-08-26T13:00:26Z</dcterms:created>
  <dcterms:modified xsi:type="dcterms:W3CDTF">2022-09-22T14:31:50Z</dcterms:modified>
</cp:coreProperties>
</file>