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271" r:id="rId2"/>
    <p:sldId id="402" r:id="rId3"/>
    <p:sldId id="404" r:id="rId4"/>
    <p:sldId id="269" r:id="rId5"/>
    <p:sldId id="406" r:id="rId6"/>
    <p:sldId id="407"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55F"/>
    <a:srgbClr val="FF8AD8"/>
    <a:srgbClr val="73FDD6"/>
    <a:srgbClr val="945200"/>
    <a:srgbClr val="8EAA4D"/>
    <a:srgbClr val="FF7E79"/>
    <a:srgbClr val="98FBE9"/>
    <a:srgbClr val="FFD579"/>
    <a:srgbClr val="FF4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1"/>
    <p:restoredTop sz="95775"/>
  </p:normalViewPr>
  <p:slideViewPr>
    <p:cSldViewPr snapToGrid="0" snapToObjects="1">
      <p:cViewPr varScale="1">
        <p:scale>
          <a:sx n="98" d="100"/>
          <a:sy n="98" d="100"/>
        </p:scale>
        <p:origin x="224" y="544"/>
      </p:cViewPr>
      <p:guideLst>
        <p:guide orient="horz" pos="2205"/>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D4568-411D-114A-824D-5D0A02C4BE41}" type="datetimeFigureOut">
              <a:rPr lang="en-US" smtClean="0"/>
              <a:t>6/15/23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AFBC0-18EA-B445-8165-007CF41F7140}" type="slidenum">
              <a:rPr lang="en-US" smtClean="0"/>
              <a:t>‹#›</a:t>
            </a:fld>
            <a:endParaRPr lang="en-US"/>
          </a:p>
        </p:txBody>
      </p:sp>
    </p:spTree>
    <p:extLst>
      <p:ext uri="{BB962C8B-B14F-4D97-AF65-F5344CB8AC3E}">
        <p14:creationId xmlns:p14="http://schemas.microsoft.com/office/powerpoint/2010/main" val="50404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6/15/23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9125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0576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67946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09622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429131-0636-4047-8DF3-24E530D7B4AA}" type="datetimeFigureOut">
              <a:rPr lang="en-US" smtClean="0"/>
              <a:t>6/15/23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225396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9429131-0636-4047-8DF3-24E530D7B4AA}" type="datetimeFigureOut">
              <a:rPr lang="en-US" smtClean="0"/>
              <a:t>6/15/23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13605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9429131-0636-4047-8DF3-24E530D7B4AA}" type="datetimeFigureOut">
              <a:rPr lang="en-US" smtClean="0"/>
              <a:t>6/15/23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60500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9429131-0636-4047-8DF3-24E530D7B4AA}" type="datetimeFigureOut">
              <a:rPr lang="en-US" smtClean="0"/>
              <a:t>6/15/23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39816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29131-0636-4047-8DF3-24E530D7B4AA}" type="datetimeFigureOut">
              <a:rPr lang="en-US" smtClean="0"/>
              <a:t>6/15/23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266203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9429131-0636-4047-8DF3-24E530D7B4AA}" type="datetimeFigureOut">
              <a:rPr lang="en-US" smtClean="0"/>
              <a:t>6/15/23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77962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9429131-0636-4047-8DF3-24E530D7B4AA}" type="datetimeFigureOut">
              <a:rPr lang="en-US" smtClean="0"/>
              <a:t>6/15/23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55363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29131-0636-4047-8DF3-24E530D7B4AA}" type="datetimeFigureOut">
              <a:rPr lang="en-US" smtClean="0"/>
              <a:t>6/15/23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extBox 6">
            <a:extLst>
              <a:ext uri="{FF2B5EF4-FFF2-40B4-BE49-F238E27FC236}">
                <a16:creationId xmlns:a16="http://schemas.microsoft.com/office/drawing/2014/main" id="{1E2B453C-DE0B-7749-80E2-555B75D22710}"/>
              </a:ext>
            </a:extLst>
          </p:cNvPr>
          <p:cNvSpPr txBox="1"/>
          <p:nvPr userDrawn="1"/>
        </p:nvSpPr>
        <p:spPr>
          <a:xfrm>
            <a:off x="11043929" y="6611779"/>
            <a:ext cx="1148071" cy="246221"/>
          </a:xfrm>
          <a:prstGeom prst="rect">
            <a:avLst/>
          </a:prstGeom>
          <a:noFill/>
        </p:spPr>
        <p:txBody>
          <a:bodyPr wrap="none" rtlCol="0">
            <a:spAutoFit/>
          </a:bodyPr>
          <a:lstStyle/>
          <a:p>
            <a:r>
              <a:rPr lang="en-US" sz="1000" dirty="0">
                <a:solidFill>
                  <a:schemeClr val="bg1">
                    <a:lumMod val="65000"/>
                  </a:schemeClr>
                </a:solidFill>
              </a:rPr>
              <a:t>© C Andrew  2023</a:t>
            </a:r>
          </a:p>
        </p:txBody>
      </p:sp>
    </p:spTree>
    <p:extLst>
      <p:ext uri="{BB962C8B-B14F-4D97-AF65-F5344CB8AC3E}">
        <p14:creationId xmlns:p14="http://schemas.microsoft.com/office/powerpoint/2010/main" val="3998230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8E27E64B-9F02-5B18-D602-508C4210BA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0023" y="1375893"/>
            <a:ext cx="4172238" cy="4509860"/>
          </a:xfrm>
          <a:prstGeom prst="rect">
            <a:avLst/>
          </a:prstGeom>
        </p:spPr>
      </p:pic>
      <p:sp>
        <p:nvSpPr>
          <p:cNvPr id="3" name="Subtitle 2">
            <a:extLst>
              <a:ext uri="{FF2B5EF4-FFF2-40B4-BE49-F238E27FC236}">
                <a16:creationId xmlns:a16="http://schemas.microsoft.com/office/drawing/2014/main" id="{5388BAB9-B8A2-D04A-B70B-7EF12C5DC02D}"/>
              </a:ext>
            </a:extLst>
          </p:cNvPr>
          <p:cNvSpPr>
            <a:spLocks noGrp="1"/>
          </p:cNvSpPr>
          <p:nvPr>
            <p:ph type="subTitle" idx="1"/>
          </p:nvPr>
        </p:nvSpPr>
        <p:spPr>
          <a:xfrm>
            <a:off x="3663382" y="4008103"/>
            <a:ext cx="8018595" cy="880422"/>
          </a:xfrm>
        </p:spPr>
        <p:txBody>
          <a:bodyPr>
            <a:noAutofit/>
          </a:bodyPr>
          <a:lstStyle/>
          <a:p>
            <a:pPr algn="l"/>
            <a:r>
              <a:rPr lang="en-US" sz="4400" dirty="0">
                <a:latin typeface="Corbel" panose="020B0503020204020204" pitchFamily="34" charset="0"/>
              </a:rPr>
              <a:t>Shakespeare &amp; The Ancient World</a:t>
            </a:r>
          </a:p>
        </p:txBody>
      </p:sp>
      <p:sp>
        <p:nvSpPr>
          <p:cNvPr id="4" name="TextBox 3">
            <a:extLst>
              <a:ext uri="{FF2B5EF4-FFF2-40B4-BE49-F238E27FC236}">
                <a16:creationId xmlns:a16="http://schemas.microsoft.com/office/drawing/2014/main" id="{C2F0F2F3-37A5-2449-AF73-A08FD2615D55}"/>
              </a:ext>
            </a:extLst>
          </p:cNvPr>
          <p:cNvSpPr txBox="1"/>
          <p:nvPr/>
        </p:nvSpPr>
        <p:spPr>
          <a:xfrm>
            <a:off x="3663382" y="5571857"/>
            <a:ext cx="8203326" cy="830997"/>
          </a:xfrm>
          <a:prstGeom prst="rect">
            <a:avLst/>
          </a:prstGeom>
          <a:noFill/>
        </p:spPr>
        <p:txBody>
          <a:bodyPr wrap="square" rtlCol="0">
            <a:spAutoFit/>
          </a:bodyPr>
          <a:lstStyle/>
          <a:p>
            <a:r>
              <a:rPr lang="en-US" sz="2400" dirty="0">
                <a:solidFill>
                  <a:srgbClr val="C00000"/>
                </a:solidFill>
              </a:rPr>
              <a:t>To investigate how ancient literature and languages influenced the writing of William Shakespeare</a:t>
            </a:r>
          </a:p>
        </p:txBody>
      </p:sp>
      <p:sp>
        <p:nvSpPr>
          <p:cNvPr id="7" name="Rounded Rectangle 6">
            <a:extLst>
              <a:ext uri="{FF2B5EF4-FFF2-40B4-BE49-F238E27FC236}">
                <a16:creationId xmlns:a16="http://schemas.microsoft.com/office/drawing/2014/main" id="{F0B86514-9380-3048-9107-A1AE5527F17F}"/>
              </a:ext>
            </a:extLst>
          </p:cNvPr>
          <p:cNvSpPr/>
          <p:nvPr/>
        </p:nvSpPr>
        <p:spPr>
          <a:xfrm>
            <a:off x="204897" y="163877"/>
            <a:ext cx="11791307" cy="6405207"/>
          </a:xfrm>
          <a:prstGeom prst="roundRect">
            <a:avLst>
              <a:gd name="adj" fmla="val 2540"/>
            </a:avLst>
          </a:prstGeom>
          <a:noFill/>
          <a:ln w="38100">
            <a:solidFill>
              <a:schemeClr val="bg1">
                <a:lumMod val="50000"/>
              </a:schemeClr>
            </a:solidFill>
            <a:extLst>
              <a:ext uri="{C807C97D-BFC1-408E-A445-0C87EB9F89A2}">
                <ask:lineSketchStyleProps xmlns:ask="http://schemas.microsoft.com/office/drawing/2018/sketchyshapes" sd="1219033472">
                  <a:custGeom>
                    <a:avLst/>
                    <a:gdLst>
                      <a:gd name="connsiteX0" fmla="*/ 0 w 12192000"/>
                      <a:gd name="connsiteY0" fmla="*/ 1143023 h 6858000"/>
                      <a:gd name="connsiteX1" fmla="*/ 1143023 w 12192000"/>
                      <a:gd name="connsiteY1" fmla="*/ 0 h 6858000"/>
                      <a:gd name="connsiteX2" fmla="*/ 1923845 w 12192000"/>
                      <a:gd name="connsiteY2" fmla="*/ 0 h 6858000"/>
                      <a:gd name="connsiteX3" fmla="*/ 2407489 w 12192000"/>
                      <a:gd name="connsiteY3" fmla="*/ 0 h 6858000"/>
                      <a:gd name="connsiteX4" fmla="*/ 2792073 w 12192000"/>
                      <a:gd name="connsiteY4" fmla="*/ 0 h 6858000"/>
                      <a:gd name="connsiteX5" fmla="*/ 3473836 w 12192000"/>
                      <a:gd name="connsiteY5" fmla="*/ 0 h 6858000"/>
                      <a:gd name="connsiteX6" fmla="*/ 3957479 w 12192000"/>
                      <a:gd name="connsiteY6" fmla="*/ 0 h 6858000"/>
                      <a:gd name="connsiteX7" fmla="*/ 4738302 w 12192000"/>
                      <a:gd name="connsiteY7" fmla="*/ 0 h 6858000"/>
                      <a:gd name="connsiteX8" fmla="*/ 5122886 w 12192000"/>
                      <a:gd name="connsiteY8" fmla="*/ 0 h 6858000"/>
                      <a:gd name="connsiteX9" fmla="*/ 5903708 w 12192000"/>
                      <a:gd name="connsiteY9" fmla="*/ 0 h 6858000"/>
                      <a:gd name="connsiteX10" fmla="*/ 6189233 w 12192000"/>
                      <a:gd name="connsiteY10" fmla="*/ 0 h 6858000"/>
                      <a:gd name="connsiteX11" fmla="*/ 6771936 w 12192000"/>
                      <a:gd name="connsiteY11" fmla="*/ 0 h 6858000"/>
                      <a:gd name="connsiteX12" fmla="*/ 7354639 w 12192000"/>
                      <a:gd name="connsiteY12" fmla="*/ 0 h 6858000"/>
                      <a:gd name="connsiteX13" fmla="*/ 7838282 w 12192000"/>
                      <a:gd name="connsiteY13" fmla="*/ 0 h 6858000"/>
                      <a:gd name="connsiteX14" fmla="*/ 8619105 w 12192000"/>
                      <a:gd name="connsiteY14" fmla="*/ 0 h 6858000"/>
                      <a:gd name="connsiteX15" fmla="*/ 9399927 w 12192000"/>
                      <a:gd name="connsiteY15" fmla="*/ 0 h 6858000"/>
                      <a:gd name="connsiteX16" fmla="*/ 9784511 w 12192000"/>
                      <a:gd name="connsiteY16" fmla="*/ 0 h 6858000"/>
                      <a:gd name="connsiteX17" fmla="*/ 10367214 w 12192000"/>
                      <a:gd name="connsiteY17" fmla="*/ 0 h 6858000"/>
                      <a:gd name="connsiteX18" fmla="*/ 11048977 w 12192000"/>
                      <a:gd name="connsiteY18" fmla="*/ 0 h 6858000"/>
                      <a:gd name="connsiteX19" fmla="*/ 12192000 w 12192000"/>
                      <a:gd name="connsiteY19" fmla="*/ 1143023 h 6858000"/>
                      <a:gd name="connsiteX20" fmla="*/ 12192000 w 12192000"/>
                      <a:gd name="connsiteY20" fmla="*/ 1577359 h 6858000"/>
                      <a:gd name="connsiteX21" fmla="*/ 12192000 w 12192000"/>
                      <a:gd name="connsiteY21" fmla="*/ 2240292 h 6858000"/>
                      <a:gd name="connsiteX22" fmla="*/ 12192000 w 12192000"/>
                      <a:gd name="connsiteY22" fmla="*/ 2811786 h 6858000"/>
                      <a:gd name="connsiteX23" fmla="*/ 12192000 w 12192000"/>
                      <a:gd name="connsiteY23" fmla="*/ 3291841 h 6858000"/>
                      <a:gd name="connsiteX24" fmla="*/ 12192000 w 12192000"/>
                      <a:gd name="connsiteY24" fmla="*/ 3863336 h 6858000"/>
                      <a:gd name="connsiteX25" fmla="*/ 12192000 w 12192000"/>
                      <a:gd name="connsiteY25" fmla="*/ 4297671 h 6858000"/>
                      <a:gd name="connsiteX26" fmla="*/ 12192000 w 12192000"/>
                      <a:gd name="connsiteY26" fmla="*/ 4732007 h 6858000"/>
                      <a:gd name="connsiteX27" fmla="*/ 12192000 w 12192000"/>
                      <a:gd name="connsiteY27" fmla="*/ 5714977 h 6858000"/>
                      <a:gd name="connsiteX28" fmla="*/ 11048977 w 12192000"/>
                      <a:gd name="connsiteY28" fmla="*/ 6858000 h 6858000"/>
                      <a:gd name="connsiteX29" fmla="*/ 10763452 w 12192000"/>
                      <a:gd name="connsiteY29" fmla="*/ 6858000 h 6858000"/>
                      <a:gd name="connsiteX30" fmla="*/ 10081690 w 12192000"/>
                      <a:gd name="connsiteY30" fmla="*/ 6858000 h 6858000"/>
                      <a:gd name="connsiteX31" fmla="*/ 9796165 w 12192000"/>
                      <a:gd name="connsiteY31" fmla="*/ 6858000 h 6858000"/>
                      <a:gd name="connsiteX32" fmla="*/ 9114402 w 12192000"/>
                      <a:gd name="connsiteY32" fmla="*/ 6858000 h 6858000"/>
                      <a:gd name="connsiteX33" fmla="*/ 8729818 w 12192000"/>
                      <a:gd name="connsiteY33" fmla="*/ 6858000 h 6858000"/>
                      <a:gd name="connsiteX34" fmla="*/ 8444294 w 12192000"/>
                      <a:gd name="connsiteY34" fmla="*/ 6858000 h 6858000"/>
                      <a:gd name="connsiteX35" fmla="*/ 8059710 w 12192000"/>
                      <a:gd name="connsiteY35" fmla="*/ 6858000 h 6858000"/>
                      <a:gd name="connsiteX36" fmla="*/ 7377947 w 12192000"/>
                      <a:gd name="connsiteY36" fmla="*/ 6858000 h 6858000"/>
                      <a:gd name="connsiteX37" fmla="*/ 6993363 w 12192000"/>
                      <a:gd name="connsiteY37" fmla="*/ 6858000 h 6858000"/>
                      <a:gd name="connsiteX38" fmla="*/ 6707838 w 12192000"/>
                      <a:gd name="connsiteY38" fmla="*/ 6858000 h 6858000"/>
                      <a:gd name="connsiteX39" fmla="*/ 6323254 w 12192000"/>
                      <a:gd name="connsiteY39" fmla="*/ 6858000 h 6858000"/>
                      <a:gd name="connsiteX40" fmla="*/ 5839611 w 12192000"/>
                      <a:gd name="connsiteY40" fmla="*/ 6858000 h 6858000"/>
                      <a:gd name="connsiteX41" fmla="*/ 5256907 w 12192000"/>
                      <a:gd name="connsiteY41" fmla="*/ 6858000 h 6858000"/>
                      <a:gd name="connsiteX42" fmla="*/ 4872323 w 12192000"/>
                      <a:gd name="connsiteY42" fmla="*/ 6858000 h 6858000"/>
                      <a:gd name="connsiteX43" fmla="*/ 4091501 w 12192000"/>
                      <a:gd name="connsiteY43" fmla="*/ 6858000 h 6858000"/>
                      <a:gd name="connsiteX44" fmla="*/ 3508798 w 12192000"/>
                      <a:gd name="connsiteY44" fmla="*/ 6858000 h 6858000"/>
                      <a:gd name="connsiteX45" fmla="*/ 2727976 w 12192000"/>
                      <a:gd name="connsiteY45" fmla="*/ 6858000 h 6858000"/>
                      <a:gd name="connsiteX46" fmla="*/ 2046213 w 12192000"/>
                      <a:gd name="connsiteY46" fmla="*/ 6858000 h 6858000"/>
                      <a:gd name="connsiteX47" fmla="*/ 1143023 w 12192000"/>
                      <a:gd name="connsiteY47" fmla="*/ 6858000 h 6858000"/>
                      <a:gd name="connsiteX48" fmla="*/ 0 w 12192000"/>
                      <a:gd name="connsiteY48" fmla="*/ 5714977 h 6858000"/>
                      <a:gd name="connsiteX49" fmla="*/ 0 w 12192000"/>
                      <a:gd name="connsiteY49" fmla="*/ 5189202 h 6858000"/>
                      <a:gd name="connsiteX50" fmla="*/ 0 w 12192000"/>
                      <a:gd name="connsiteY50" fmla="*/ 4754867 h 6858000"/>
                      <a:gd name="connsiteX51" fmla="*/ 0 w 12192000"/>
                      <a:gd name="connsiteY51" fmla="*/ 4091933 h 6858000"/>
                      <a:gd name="connsiteX52" fmla="*/ 0 w 12192000"/>
                      <a:gd name="connsiteY52" fmla="*/ 3520439 h 6858000"/>
                      <a:gd name="connsiteX53" fmla="*/ 0 w 12192000"/>
                      <a:gd name="connsiteY53" fmla="*/ 2857506 h 6858000"/>
                      <a:gd name="connsiteX54" fmla="*/ 0 w 12192000"/>
                      <a:gd name="connsiteY54" fmla="*/ 2331731 h 6858000"/>
                      <a:gd name="connsiteX55" fmla="*/ 0 w 12192000"/>
                      <a:gd name="connsiteY55" fmla="*/ 1851676 h 6858000"/>
                      <a:gd name="connsiteX56" fmla="*/ 0 w 12192000"/>
                      <a:gd name="connsiteY56"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1143023"/>
                        </a:moveTo>
                        <a:cubicBezTo>
                          <a:pt x="-28290" y="494299"/>
                          <a:pt x="394354" y="44060"/>
                          <a:pt x="1143023" y="0"/>
                        </a:cubicBezTo>
                        <a:cubicBezTo>
                          <a:pt x="1450775" y="-69397"/>
                          <a:pt x="1757005" y="74170"/>
                          <a:pt x="1923845" y="0"/>
                        </a:cubicBezTo>
                        <a:cubicBezTo>
                          <a:pt x="2090685" y="-74170"/>
                          <a:pt x="2211996" y="42603"/>
                          <a:pt x="2407489" y="0"/>
                        </a:cubicBezTo>
                        <a:cubicBezTo>
                          <a:pt x="2602982" y="-42603"/>
                          <a:pt x="2674984" y="35029"/>
                          <a:pt x="2792073" y="0"/>
                        </a:cubicBezTo>
                        <a:cubicBezTo>
                          <a:pt x="2909162" y="-35029"/>
                          <a:pt x="3256033" y="18317"/>
                          <a:pt x="3473836" y="0"/>
                        </a:cubicBezTo>
                        <a:cubicBezTo>
                          <a:pt x="3691639" y="-18317"/>
                          <a:pt x="3856322" y="12725"/>
                          <a:pt x="3957479" y="0"/>
                        </a:cubicBezTo>
                        <a:cubicBezTo>
                          <a:pt x="4058636" y="-12725"/>
                          <a:pt x="4359881" y="62969"/>
                          <a:pt x="4738302" y="0"/>
                        </a:cubicBezTo>
                        <a:cubicBezTo>
                          <a:pt x="5116723" y="-62969"/>
                          <a:pt x="4942312" y="6342"/>
                          <a:pt x="5122886" y="0"/>
                        </a:cubicBezTo>
                        <a:cubicBezTo>
                          <a:pt x="5303460" y="-6342"/>
                          <a:pt x="5685444" y="58423"/>
                          <a:pt x="5903708" y="0"/>
                        </a:cubicBezTo>
                        <a:cubicBezTo>
                          <a:pt x="6121972" y="-58423"/>
                          <a:pt x="6099896" y="27968"/>
                          <a:pt x="6189233" y="0"/>
                        </a:cubicBezTo>
                        <a:cubicBezTo>
                          <a:pt x="6278570" y="-27968"/>
                          <a:pt x="6564243" y="58772"/>
                          <a:pt x="6771936" y="0"/>
                        </a:cubicBezTo>
                        <a:cubicBezTo>
                          <a:pt x="6979629" y="-58772"/>
                          <a:pt x="7150676" y="9338"/>
                          <a:pt x="7354639" y="0"/>
                        </a:cubicBezTo>
                        <a:cubicBezTo>
                          <a:pt x="7558602" y="-9338"/>
                          <a:pt x="7678022" y="4832"/>
                          <a:pt x="7838282" y="0"/>
                        </a:cubicBezTo>
                        <a:cubicBezTo>
                          <a:pt x="7998542" y="-4832"/>
                          <a:pt x="8395328" y="82788"/>
                          <a:pt x="8619105" y="0"/>
                        </a:cubicBezTo>
                        <a:cubicBezTo>
                          <a:pt x="8842882" y="-82788"/>
                          <a:pt x="9194565" y="70635"/>
                          <a:pt x="9399927" y="0"/>
                        </a:cubicBezTo>
                        <a:cubicBezTo>
                          <a:pt x="9605289" y="-70635"/>
                          <a:pt x="9688499" y="25428"/>
                          <a:pt x="9784511" y="0"/>
                        </a:cubicBezTo>
                        <a:cubicBezTo>
                          <a:pt x="9880523" y="-25428"/>
                          <a:pt x="10112614" y="58178"/>
                          <a:pt x="10367214" y="0"/>
                        </a:cubicBezTo>
                        <a:cubicBezTo>
                          <a:pt x="10621814" y="-58178"/>
                          <a:pt x="10791911" y="7403"/>
                          <a:pt x="11048977" y="0"/>
                        </a:cubicBezTo>
                        <a:cubicBezTo>
                          <a:pt x="11623948" y="-169372"/>
                          <a:pt x="12287596" y="492328"/>
                          <a:pt x="12192000" y="1143023"/>
                        </a:cubicBezTo>
                        <a:cubicBezTo>
                          <a:pt x="12222846" y="1305508"/>
                          <a:pt x="12182117" y="1389599"/>
                          <a:pt x="12192000" y="1577359"/>
                        </a:cubicBezTo>
                        <a:cubicBezTo>
                          <a:pt x="12201883" y="1765119"/>
                          <a:pt x="12146812" y="1975571"/>
                          <a:pt x="12192000" y="2240292"/>
                        </a:cubicBezTo>
                        <a:cubicBezTo>
                          <a:pt x="12237188" y="2505013"/>
                          <a:pt x="12175481" y="2533710"/>
                          <a:pt x="12192000" y="2811786"/>
                        </a:cubicBezTo>
                        <a:cubicBezTo>
                          <a:pt x="12208519" y="3089862"/>
                          <a:pt x="12163763" y="3169705"/>
                          <a:pt x="12192000" y="3291841"/>
                        </a:cubicBezTo>
                        <a:cubicBezTo>
                          <a:pt x="12220237" y="3413977"/>
                          <a:pt x="12167838" y="3719854"/>
                          <a:pt x="12192000" y="3863336"/>
                        </a:cubicBezTo>
                        <a:cubicBezTo>
                          <a:pt x="12216162" y="4006819"/>
                          <a:pt x="12164354" y="4195130"/>
                          <a:pt x="12192000" y="4297671"/>
                        </a:cubicBezTo>
                        <a:cubicBezTo>
                          <a:pt x="12219646" y="4400212"/>
                          <a:pt x="12150947" y="4618553"/>
                          <a:pt x="12192000" y="4732007"/>
                        </a:cubicBezTo>
                        <a:cubicBezTo>
                          <a:pt x="12233053" y="4845461"/>
                          <a:pt x="12109569" y="5480211"/>
                          <a:pt x="12192000" y="5714977"/>
                        </a:cubicBezTo>
                        <a:cubicBezTo>
                          <a:pt x="12368691" y="6408090"/>
                          <a:pt x="11720805" y="6994600"/>
                          <a:pt x="11048977" y="6858000"/>
                        </a:cubicBezTo>
                        <a:cubicBezTo>
                          <a:pt x="10987144" y="6886139"/>
                          <a:pt x="10847403" y="6838849"/>
                          <a:pt x="10763452" y="6858000"/>
                        </a:cubicBezTo>
                        <a:cubicBezTo>
                          <a:pt x="10679502" y="6877151"/>
                          <a:pt x="10343895" y="6854638"/>
                          <a:pt x="10081690" y="6858000"/>
                        </a:cubicBezTo>
                        <a:cubicBezTo>
                          <a:pt x="9819485" y="6861362"/>
                          <a:pt x="9899699" y="6846950"/>
                          <a:pt x="9796165" y="6858000"/>
                        </a:cubicBezTo>
                        <a:cubicBezTo>
                          <a:pt x="9692632" y="6869050"/>
                          <a:pt x="9319991" y="6786315"/>
                          <a:pt x="9114402" y="6858000"/>
                        </a:cubicBezTo>
                        <a:cubicBezTo>
                          <a:pt x="8908813" y="6929685"/>
                          <a:pt x="8858176" y="6848896"/>
                          <a:pt x="8729818" y="6858000"/>
                        </a:cubicBezTo>
                        <a:cubicBezTo>
                          <a:pt x="8601460" y="6867104"/>
                          <a:pt x="8548436" y="6845701"/>
                          <a:pt x="8444294" y="6858000"/>
                        </a:cubicBezTo>
                        <a:cubicBezTo>
                          <a:pt x="8340152" y="6870299"/>
                          <a:pt x="8155317" y="6850854"/>
                          <a:pt x="8059710" y="6858000"/>
                        </a:cubicBezTo>
                        <a:cubicBezTo>
                          <a:pt x="7964103" y="6865146"/>
                          <a:pt x="7521875" y="6839013"/>
                          <a:pt x="7377947" y="6858000"/>
                        </a:cubicBezTo>
                        <a:cubicBezTo>
                          <a:pt x="7234019" y="6876987"/>
                          <a:pt x="7139488" y="6831521"/>
                          <a:pt x="6993363" y="6858000"/>
                        </a:cubicBezTo>
                        <a:cubicBezTo>
                          <a:pt x="6847238" y="6884479"/>
                          <a:pt x="6789347" y="6827892"/>
                          <a:pt x="6707838" y="6858000"/>
                        </a:cubicBezTo>
                        <a:cubicBezTo>
                          <a:pt x="6626329" y="6888108"/>
                          <a:pt x="6422969" y="6850890"/>
                          <a:pt x="6323254" y="6858000"/>
                        </a:cubicBezTo>
                        <a:cubicBezTo>
                          <a:pt x="6223539" y="6865110"/>
                          <a:pt x="6034058" y="6855262"/>
                          <a:pt x="5839611" y="6858000"/>
                        </a:cubicBezTo>
                        <a:cubicBezTo>
                          <a:pt x="5645164" y="6860738"/>
                          <a:pt x="5519718" y="6810024"/>
                          <a:pt x="5256907" y="6858000"/>
                        </a:cubicBezTo>
                        <a:cubicBezTo>
                          <a:pt x="4994096" y="6905976"/>
                          <a:pt x="4977783" y="6822987"/>
                          <a:pt x="4872323" y="6858000"/>
                        </a:cubicBezTo>
                        <a:cubicBezTo>
                          <a:pt x="4766863" y="6893013"/>
                          <a:pt x="4368016" y="6785862"/>
                          <a:pt x="4091501" y="6858000"/>
                        </a:cubicBezTo>
                        <a:cubicBezTo>
                          <a:pt x="3814986" y="6930138"/>
                          <a:pt x="3655208" y="6810227"/>
                          <a:pt x="3508798" y="6858000"/>
                        </a:cubicBezTo>
                        <a:cubicBezTo>
                          <a:pt x="3362388" y="6905773"/>
                          <a:pt x="3019665" y="6847863"/>
                          <a:pt x="2727976" y="6858000"/>
                        </a:cubicBezTo>
                        <a:cubicBezTo>
                          <a:pt x="2436287" y="6868137"/>
                          <a:pt x="2268477" y="6827091"/>
                          <a:pt x="2046213" y="6858000"/>
                        </a:cubicBezTo>
                        <a:cubicBezTo>
                          <a:pt x="1823949" y="6888909"/>
                          <a:pt x="1545751" y="6767822"/>
                          <a:pt x="1143023" y="6858000"/>
                        </a:cubicBezTo>
                        <a:cubicBezTo>
                          <a:pt x="578120" y="6869378"/>
                          <a:pt x="-50709" y="6364804"/>
                          <a:pt x="0" y="5714977"/>
                        </a:cubicBezTo>
                        <a:cubicBezTo>
                          <a:pt x="-16098" y="5514499"/>
                          <a:pt x="44475" y="5402250"/>
                          <a:pt x="0" y="5189202"/>
                        </a:cubicBezTo>
                        <a:cubicBezTo>
                          <a:pt x="-44475" y="4976155"/>
                          <a:pt x="23780" y="4942722"/>
                          <a:pt x="0" y="4754867"/>
                        </a:cubicBezTo>
                        <a:cubicBezTo>
                          <a:pt x="-23780" y="4567013"/>
                          <a:pt x="9335" y="4247380"/>
                          <a:pt x="0" y="4091933"/>
                        </a:cubicBezTo>
                        <a:cubicBezTo>
                          <a:pt x="-9335" y="3936486"/>
                          <a:pt x="41597" y="3738698"/>
                          <a:pt x="0" y="3520439"/>
                        </a:cubicBezTo>
                        <a:cubicBezTo>
                          <a:pt x="-41597" y="3302180"/>
                          <a:pt x="7603" y="3080610"/>
                          <a:pt x="0" y="2857506"/>
                        </a:cubicBezTo>
                        <a:cubicBezTo>
                          <a:pt x="-7603" y="2634402"/>
                          <a:pt x="9871" y="2562736"/>
                          <a:pt x="0" y="2331731"/>
                        </a:cubicBezTo>
                        <a:cubicBezTo>
                          <a:pt x="-9871" y="2100726"/>
                          <a:pt x="38109" y="2076847"/>
                          <a:pt x="0" y="1851676"/>
                        </a:cubicBezTo>
                        <a:cubicBezTo>
                          <a:pt x="-38109" y="1626506"/>
                          <a:pt x="24038" y="1375073"/>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extBox 1">
            <a:extLst>
              <a:ext uri="{FF2B5EF4-FFF2-40B4-BE49-F238E27FC236}">
                <a16:creationId xmlns:a16="http://schemas.microsoft.com/office/drawing/2014/main" id="{2FFAE360-8FB7-C24C-A423-AD94CB8AC9AD}"/>
              </a:ext>
            </a:extLst>
          </p:cNvPr>
          <p:cNvSpPr txBox="1"/>
          <p:nvPr/>
        </p:nvSpPr>
        <p:spPr>
          <a:xfrm>
            <a:off x="3663382" y="729562"/>
            <a:ext cx="4273542" cy="646331"/>
          </a:xfrm>
          <a:prstGeom prst="rect">
            <a:avLst/>
          </a:prstGeom>
          <a:noFill/>
        </p:spPr>
        <p:txBody>
          <a:bodyPr wrap="none" rtlCol="0">
            <a:spAutoFit/>
          </a:bodyPr>
          <a:lstStyle/>
          <a:p>
            <a:r>
              <a:rPr lang="en-US" sz="3600" dirty="0">
                <a:solidFill>
                  <a:schemeClr val="tx1">
                    <a:lumMod val="50000"/>
                    <a:lumOff val="50000"/>
                  </a:schemeClr>
                </a:solidFill>
                <a:latin typeface="Corbel" panose="020B0503020204020204" pitchFamily="34" charset="0"/>
                <a:ea typeface="Cambria Math" panose="02040503050406030204" pitchFamily="18" charset="0"/>
                <a:cs typeface="Beirut" pitchFamily="2" charset="-78"/>
              </a:rPr>
              <a:t>Maximum </a:t>
            </a:r>
            <a:r>
              <a:rPr lang="en-US" sz="3600" dirty="0" err="1">
                <a:solidFill>
                  <a:schemeClr val="tx1">
                    <a:lumMod val="50000"/>
                    <a:lumOff val="50000"/>
                  </a:schemeClr>
                </a:solidFill>
                <a:latin typeface="Corbel" panose="020B0503020204020204" pitchFamily="34" charset="0"/>
                <a:ea typeface="Cambria Math" panose="02040503050406030204" pitchFamily="18" charset="0"/>
                <a:cs typeface="Beirut" pitchFamily="2" charset="-78"/>
              </a:rPr>
              <a:t>Civilisation</a:t>
            </a:r>
            <a:endParaRPr lang="en-US" sz="3600" dirty="0">
              <a:solidFill>
                <a:schemeClr val="tx1">
                  <a:lumMod val="50000"/>
                  <a:lumOff val="50000"/>
                </a:schemeClr>
              </a:solidFill>
              <a:latin typeface="Corbel" panose="020B0503020204020204" pitchFamily="34" charset="0"/>
              <a:ea typeface="Cambria Math" panose="02040503050406030204" pitchFamily="18" charset="0"/>
              <a:cs typeface="Beirut" pitchFamily="2" charset="-78"/>
            </a:endParaRPr>
          </a:p>
        </p:txBody>
      </p:sp>
      <p:sp>
        <p:nvSpPr>
          <p:cNvPr id="13" name="TextBox 12">
            <a:extLst>
              <a:ext uri="{FF2B5EF4-FFF2-40B4-BE49-F238E27FC236}">
                <a16:creationId xmlns:a16="http://schemas.microsoft.com/office/drawing/2014/main" id="{7F8F5C67-C429-0D47-AA91-D834F20D5C8C}"/>
              </a:ext>
            </a:extLst>
          </p:cNvPr>
          <p:cNvSpPr txBox="1"/>
          <p:nvPr/>
        </p:nvSpPr>
        <p:spPr>
          <a:xfrm>
            <a:off x="11681977" y="6757160"/>
            <a:ext cx="184731" cy="646331"/>
          </a:xfrm>
          <a:prstGeom prst="rect">
            <a:avLst/>
          </a:prstGeom>
          <a:noFill/>
        </p:spPr>
        <p:txBody>
          <a:bodyPr wrap="none" rtlCol="0">
            <a:spAutoFit/>
          </a:bodyPr>
          <a:lstStyle/>
          <a:p>
            <a:endParaRPr lang="en-US" sz="3600" dirty="0"/>
          </a:p>
        </p:txBody>
      </p:sp>
      <p:sp>
        <p:nvSpPr>
          <p:cNvPr id="8" name="Footer Placeholder 7">
            <a:extLst>
              <a:ext uri="{FF2B5EF4-FFF2-40B4-BE49-F238E27FC236}">
                <a16:creationId xmlns:a16="http://schemas.microsoft.com/office/drawing/2014/main" id="{63F7A90B-F5FB-A94C-9739-45529E63CC0A}"/>
              </a:ext>
            </a:extLst>
          </p:cNvPr>
          <p:cNvSpPr>
            <a:spLocks noGrp="1"/>
          </p:cNvSpPr>
          <p:nvPr>
            <p:ph type="ftr" sz="quarter" idx="3"/>
          </p:nvPr>
        </p:nvSpPr>
        <p:spPr>
          <a:xfrm>
            <a:off x="15786139" y="9252746"/>
            <a:ext cx="1554124" cy="519112"/>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a:t>© C Andrew 2022</a:t>
            </a:r>
            <a:endParaRPr lang="en-US" dirty="0"/>
          </a:p>
        </p:txBody>
      </p:sp>
      <p:sp>
        <p:nvSpPr>
          <p:cNvPr id="14" name="Subtitle 2">
            <a:extLst>
              <a:ext uri="{FF2B5EF4-FFF2-40B4-BE49-F238E27FC236}">
                <a16:creationId xmlns:a16="http://schemas.microsoft.com/office/drawing/2014/main" id="{206FE475-833D-584B-BC71-58A4EB1F723D}"/>
              </a:ext>
            </a:extLst>
          </p:cNvPr>
          <p:cNvSpPr txBox="1">
            <a:spLocks/>
          </p:cNvSpPr>
          <p:nvPr/>
        </p:nvSpPr>
        <p:spPr>
          <a:xfrm>
            <a:off x="200346" y="6613330"/>
            <a:ext cx="5745533" cy="365114"/>
          </a:xfrm>
          <a:prstGeom prst="rect">
            <a:avLst/>
          </a:prstGeom>
        </p:spPr>
        <p:txBody>
          <a:bodyPr vert="horz" lIns="91437" tIns="45719" rIns="91437" bIns="457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MCG: Shakespeare &amp; the Ancient World</a:t>
            </a:r>
          </a:p>
        </p:txBody>
      </p:sp>
      <p:pic>
        <p:nvPicPr>
          <p:cNvPr id="10" name="Picture 9" descr="A picture containing text&#10;&#10;Description automatically generated">
            <a:extLst>
              <a:ext uri="{FF2B5EF4-FFF2-40B4-BE49-F238E27FC236}">
                <a16:creationId xmlns:a16="http://schemas.microsoft.com/office/drawing/2014/main" id="{D84F765C-25FB-B34A-B554-E411988593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19907" y="1226291"/>
            <a:ext cx="6575946" cy="916839"/>
          </a:xfrm>
          <a:prstGeom prst="rect">
            <a:avLst/>
          </a:prstGeom>
        </p:spPr>
      </p:pic>
    </p:spTree>
    <p:extLst>
      <p:ext uri="{BB962C8B-B14F-4D97-AF65-F5344CB8AC3E}">
        <p14:creationId xmlns:p14="http://schemas.microsoft.com/office/powerpoint/2010/main" val="60907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25237" y="236249"/>
            <a:ext cx="7841437" cy="890647"/>
          </a:xfrm>
        </p:spPr>
        <p:txBody>
          <a:bodyPr>
            <a:normAutofit fontScale="90000"/>
          </a:bodyPr>
          <a:lstStyle/>
          <a:p>
            <a:pPr algn="ctr"/>
            <a:r>
              <a:rPr lang="en-US" dirty="0"/>
              <a:t>Shakespeare Words Roots Challenge</a:t>
            </a:r>
          </a:p>
        </p:txBody>
      </p:sp>
      <p:sp>
        <p:nvSpPr>
          <p:cNvPr id="38" name="Subtitle 2">
            <a:extLst>
              <a:ext uri="{FF2B5EF4-FFF2-40B4-BE49-F238E27FC236}">
                <a16:creationId xmlns:a16="http://schemas.microsoft.com/office/drawing/2014/main" id="{1EB3C4FF-7E63-6D4F-A7D1-DBDEB7ED4F8D}"/>
              </a:ext>
            </a:extLst>
          </p:cNvPr>
          <p:cNvSpPr txBox="1">
            <a:spLocks/>
          </p:cNvSpPr>
          <p:nvPr/>
        </p:nvSpPr>
        <p:spPr>
          <a:xfrm>
            <a:off x="0" y="6627721"/>
            <a:ext cx="3722740" cy="205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lumMod val="50000"/>
                  </a:schemeClr>
                </a:solidFill>
              </a:rPr>
              <a:t>MCG: Shakespeare &amp; the Ancient World</a:t>
            </a:r>
          </a:p>
        </p:txBody>
      </p:sp>
      <p:pic>
        <p:nvPicPr>
          <p:cNvPr id="8" name="Picture 7" descr="A picture containing drawing&#10;&#10;Description automatically generated">
            <a:extLst>
              <a:ext uri="{FF2B5EF4-FFF2-40B4-BE49-F238E27FC236}">
                <a16:creationId xmlns:a16="http://schemas.microsoft.com/office/drawing/2014/main" id="{4BFBDDE6-3FDB-9E46-ABAD-0416D287EA85}"/>
              </a:ext>
            </a:extLst>
          </p:cNvPr>
          <p:cNvPicPr>
            <a:picLocks noChangeAspect="1"/>
          </p:cNvPicPr>
          <p:nvPr/>
        </p:nvPicPr>
        <p:blipFill>
          <a:blip r:embed="rId2"/>
          <a:stretch>
            <a:fillRect/>
          </a:stretch>
        </p:blipFill>
        <p:spPr>
          <a:xfrm>
            <a:off x="1624423" y="315703"/>
            <a:ext cx="901651" cy="628200"/>
          </a:xfrm>
          <a:prstGeom prst="rect">
            <a:avLst/>
          </a:prstGeom>
        </p:spPr>
      </p:pic>
      <p:sp>
        <p:nvSpPr>
          <p:cNvPr id="41" name="TextBox 40">
            <a:extLst>
              <a:ext uri="{FF2B5EF4-FFF2-40B4-BE49-F238E27FC236}">
                <a16:creationId xmlns:a16="http://schemas.microsoft.com/office/drawing/2014/main" id="{CD832C03-0DEC-1D47-94DF-F926EA35A3F4}"/>
              </a:ext>
            </a:extLst>
          </p:cNvPr>
          <p:cNvSpPr txBox="1"/>
          <p:nvPr/>
        </p:nvSpPr>
        <p:spPr>
          <a:xfrm>
            <a:off x="5976440" y="5596116"/>
            <a:ext cx="1778885" cy="1261884"/>
          </a:xfrm>
          <a:prstGeom prst="rect">
            <a:avLst/>
          </a:prstGeom>
          <a:noFill/>
        </p:spPr>
        <p:txBody>
          <a:bodyPr wrap="none" rtlCol="0">
            <a:spAutoFit/>
          </a:bodyPr>
          <a:lstStyle/>
          <a:p>
            <a:pPr algn="ctr"/>
            <a:r>
              <a:rPr lang="en-US" sz="3600" b="1" dirty="0" err="1"/>
              <a:t>komos</a:t>
            </a:r>
            <a:endParaRPr lang="en-US" sz="3600" b="1" dirty="0"/>
          </a:p>
          <a:p>
            <a:pPr algn="ctr"/>
            <a:r>
              <a:rPr lang="en-US" sz="2000" i="1" dirty="0"/>
              <a:t>Greek</a:t>
            </a:r>
          </a:p>
          <a:p>
            <a:pPr algn="ctr"/>
            <a:r>
              <a:rPr lang="en-US" sz="2000" dirty="0"/>
              <a:t>fun, merriment</a:t>
            </a:r>
          </a:p>
        </p:txBody>
      </p:sp>
      <p:sp>
        <p:nvSpPr>
          <p:cNvPr id="39" name="TextBox 38">
            <a:extLst>
              <a:ext uri="{FF2B5EF4-FFF2-40B4-BE49-F238E27FC236}">
                <a16:creationId xmlns:a16="http://schemas.microsoft.com/office/drawing/2014/main" id="{0CE04474-F92A-BD4B-BB24-05F459A52E51}"/>
              </a:ext>
            </a:extLst>
          </p:cNvPr>
          <p:cNvSpPr txBox="1"/>
          <p:nvPr/>
        </p:nvSpPr>
        <p:spPr>
          <a:xfrm>
            <a:off x="9658660" y="646119"/>
            <a:ext cx="2574744" cy="1261884"/>
          </a:xfrm>
          <a:prstGeom prst="rect">
            <a:avLst/>
          </a:prstGeom>
          <a:noFill/>
        </p:spPr>
        <p:txBody>
          <a:bodyPr wrap="none" rtlCol="0">
            <a:spAutoFit/>
          </a:bodyPr>
          <a:lstStyle/>
          <a:p>
            <a:pPr algn="ctr"/>
            <a:r>
              <a:rPr lang="en-US" sz="3600" b="1" dirty="0"/>
              <a:t>solus + </a:t>
            </a:r>
            <a:r>
              <a:rPr lang="en-US" sz="3600" b="1" dirty="0" err="1"/>
              <a:t>loqui</a:t>
            </a:r>
            <a:endParaRPr lang="en-US" sz="3600" b="1" dirty="0"/>
          </a:p>
          <a:p>
            <a:pPr lvl="0" algn="ctr"/>
            <a:r>
              <a:rPr lang="en-US" sz="2000" i="1" dirty="0">
                <a:solidFill>
                  <a:prstClr val="black"/>
                </a:solidFill>
              </a:rPr>
              <a:t>Latin</a:t>
            </a:r>
          </a:p>
          <a:p>
            <a:pPr lvl="0" algn="ctr"/>
            <a:r>
              <a:rPr lang="en-US" sz="2000" dirty="0">
                <a:solidFill>
                  <a:prstClr val="black"/>
                </a:solidFill>
              </a:rPr>
              <a:t>alone + to speak</a:t>
            </a:r>
          </a:p>
        </p:txBody>
      </p:sp>
      <p:sp>
        <p:nvSpPr>
          <p:cNvPr id="45" name="TextBox 44">
            <a:extLst>
              <a:ext uri="{FF2B5EF4-FFF2-40B4-BE49-F238E27FC236}">
                <a16:creationId xmlns:a16="http://schemas.microsoft.com/office/drawing/2014/main" id="{10E7A833-72AB-C143-BBB9-BF812C308876}"/>
              </a:ext>
            </a:extLst>
          </p:cNvPr>
          <p:cNvSpPr txBox="1"/>
          <p:nvPr/>
        </p:nvSpPr>
        <p:spPr>
          <a:xfrm>
            <a:off x="0" y="3259840"/>
            <a:ext cx="2527438" cy="1261884"/>
          </a:xfrm>
          <a:prstGeom prst="rect">
            <a:avLst/>
          </a:prstGeom>
          <a:noFill/>
        </p:spPr>
        <p:txBody>
          <a:bodyPr wrap="square" rtlCol="0">
            <a:spAutoFit/>
          </a:bodyPr>
          <a:lstStyle/>
          <a:p>
            <a:pPr algn="ctr"/>
            <a:r>
              <a:rPr lang="en-US" sz="3600" b="1" dirty="0"/>
              <a:t>epi + logos</a:t>
            </a:r>
          </a:p>
          <a:p>
            <a:pPr algn="ctr"/>
            <a:r>
              <a:rPr lang="en-US" sz="2000" i="1" dirty="0"/>
              <a:t>Greek</a:t>
            </a:r>
            <a:endParaRPr lang="en-US" sz="2000" b="1" dirty="0"/>
          </a:p>
          <a:p>
            <a:pPr algn="ctr"/>
            <a:r>
              <a:rPr lang="en-US" sz="2000" dirty="0"/>
              <a:t>after + speech</a:t>
            </a:r>
            <a:endParaRPr lang="en-US" sz="2000" b="1" i="1" dirty="0"/>
          </a:p>
        </p:txBody>
      </p:sp>
      <p:sp>
        <p:nvSpPr>
          <p:cNvPr id="22" name="TextBox 21">
            <a:extLst>
              <a:ext uri="{FF2B5EF4-FFF2-40B4-BE49-F238E27FC236}">
                <a16:creationId xmlns:a16="http://schemas.microsoft.com/office/drawing/2014/main" id="{7BB9BE1E-FB16-C64B-897D-12BD4909129D}"/>
              </a:ext>
            </a:extLst>
          </p:cNvPr>
          <p:cNvSpPr txBox="1"/>
          <p:nvPr/>
        </p:nvSpPr>
        <p:spPr>
          <a:xfrm>
            <a:off x="111720" y="4939015"/>
            <a:ext cx="2654701" cy="1261884"/>
          </a:xfrm>
          <a:prstGeom prst="rect">
            <a:avLst/>
          </a:prstGeom>
          <a:noFill/>
        </p:spPr>
        <p:txBody>
          <a:bodyPr wrap="none" rtlCol="0">
            <a:spAutoFit/>
          </a:bodyPr>
          <a:lstStyle/>
          <a:p>
            <a:pPr algn="ctr"/>
            <a:r>
              <a:rPr lang="en-US" sz="3600" b="1" dirty="0" err="1"/>
              <a:t>tragos</a:t>
            </a:r>
            <a:r>
              <a:rPr lang="en-US" sz="3600" b="1" dirty="0"/>
              <a:t> + </a:t>
            </a:r>
            <a:r>
              <a:rPr lang="en-US" sz="3600" b="1" dirty="0" err="1"/>
              <a:t>oide</a:t>
            </a:r>
            <a:endParaRPr lang="en-US" sz="3600" b="1" dirty="0"/>
          </a:p>
          <a:p>
            <a:pPr algn="ctr"/>
            <a:r>
              <a:rPr lang="en-US" sz="2000" i="1" dirty="0"/>
              <a:t>Greek</a:t>
            </a:r>
          </a:p>
          <a:p>
            <a:pPr algn="ctr"/>
            <a:r>
              <a:rPr lang="en-US" sz="2000" dirty="0"/>
              <a:t>goat + song </a:t>
            </a:r>
          </a:p>
        </p:txBody>
      </p:sp>
      <p:sp>
        <p:nvSpPr>
          <p:cNvPr id="23" name="TextBox 22">
            <a:extLst>
              <a:ext uri="{FF2B5EF4-FFF2-40B4-BE49-F238E27FC236}">
                <a16:creationId xmlns:a16="http://schemas.microsoft.com/office/drawing/2014/main" id="{859FEA62-F771-D446-BED9-C0010454CEAA}"/>
              </a:ext>
            </a:extLst>
          </p:cNvPr>
          <p:cNvSpPr txBox="1"/>
          <p:nvPr/>
        </p:nvSpPr>
        <p:spPr>
          <a:xfrm>
            <a:off x="2325824" y="5596116"/>
            <a:ext cx="3166252" cy="1261884"/>
          </a:xfrm>
          <a:prstGeom prst="rect">
            <a:avLst/>
          </a:prstGeom>
          <a:noFill/>
        </p:spPr>
        <p:txBody>
          <a:bodyPr wrap="none" rtlCol="0">
            <a:spAutoFit/>
          </a:bodyPr>
          <a:lstStyle/>
          <a:p>
            <a:pPr algn="ctr"/>
            <a:r>
              <a:rPr lang="en-US" sz="3600" b="1" dirty="0"/>
              <a:t>meta + </a:t>
            </a:r>
            <a:r>
              <a:rPr lang="en-US" sz="3600" b="1" dirty="0" err="1"/>
              <a:t>phorein</a:t>
            </a:r>
            <a:r>
              <a:rPr lang="en-US" sz="2000" dirty="0"/>
              <a:t> </a:t>
            </a:r>
          </a:p>
          <a:p>
            <a:pPr algn="ctr"/>
            <a:r>
              <a:rPr lang="en-US" sz="2000" i="1" dirty="0"/>
              <a:t>Greek</a:t>
            </a:r>
          </a:p>
          <a:p>
            <a:pPr algn="ctr"/>
            <a:r>
              <a:rPr lang="en-US" sz="2000" dirty="0"/>
              <a:t>beyond + to carry</a:t>
            </a:r>
            <a:endParaRPr lang="en-US" sz="2000" i="1" dirty="0"/>
          </a:p>
        </p:txBody>
      </p:sp>
      <p:sp>
        <p:nvSpPr>
          <p:cNvPr id="3" name="TextBox 2">
            <a:extLst>
              <a:ext uri="{FF2B5EF4-FFF2-40B4-BE49-F238E27FC236}">
                <a16:creationId xmlns:a16="http://schemas.microsoft.com/office/drawing/2014/main" id="{761C12B6-9BE5-5148-9C80-FE30758F4770}"/>
              </a:ext>
            </a:extLst>
          </p:cNvPr>
          <p:cNvSpPr txBox="1"/>
          <p:nvPr/>
        </p:nvSpPr>
        <p:spPr>
          <a:xfrm>
            <a:off x="3203905" y="1034268"/>
            <a:ext cx="5835426" cy="646331"/>
          </a:xfrm>
          <a:prstGeom prst="rect">
            <a:avLst/>
          </a:prstGeom>
          <a:noFill/>
        </p:spPr>
        <p:txBody>
          <a:bodyPr wrap="square" rtlCol="0">
            <a:spAutoFit/>
          </a:bodyPr>
          <a:lstStyle/>
          <a:p>
            <a:pPr algn="ctr"/>
            <a:r>
              <a:rPr lang="en-US" dirty="0"/>
              <a:t>Can you match the Shakespeare-related word to its Latin or Ancient Greek ancestor? </a:t>
            </a:r>
          </a:p>
        </p:txBody>
      </p:sp>
      <p:sp>
        <p:nvSpPr>
          <p:cNvPr id="59" name="TextBox 58">
            <a:extLst>
              <a:ext uri="{FF2B5EF4-FFF2-40B4-BE49-F238E27FC236}">
                <a16:creationId xmlns:a16="http://schemas.microsoft.com/office/drawing/2014/main" id="{4289369D-57DA-F84B-8B21-50779C92C5EE}"/>
              </a:ext>
            </a:extLst>
          </p:cNvPr>
          <p:cNvSpPr txBox="1"/>
          <p:nvPr/>
        </p:nvSpPr>
        <p:spPr>
          <a:xfrm>
            <a:off x="9067184" y="1977511"/>
            <a:ext cx="3153940" cy="1261884"/>
          </a:xfrm>
          <a:prstGeom prst="rect">
            <a:avLst/>
          </a:prstGeom>
          <a:noFill/>
        </p:spPr>
        <p:txBody>
          <a:bodyPr wrap="none" rtlCol="0">
            <a:spAutoFit/>
          </a:bodyPr>
          <a:lstStyle/>
          <a:p>
            <a:pPr algn="ctr"/>
            <a:r>
              <a:rPr lang="en-US" sz="3600" b="1" dirty="0" err="1"/>
              <a:t>pente</a:t>
            </a:r>
            <a:r>
              <a:rPr lang="en-US" sz="3600" b="1" dirty="0"/>
              <a:t> + </a:t>
            </a:r>
            <a:r>
              <a:rPr lang="en-US" sz="3600" b="1" dirty="0" err="1"/>
              <a:t>metron</a:t>
            </a:r>
            <a:endParaRPr lang="en-US" sz="3600" b="1" dirty="0"/>
          </a:p>
          <a:p>
            <a:pPr lvl="0" algn="ctr"/>
            <a:r>
              <a:rPr lang="en-US" sz="2000" i="1" dirty="0">
                <a:solidFill>
                  <a:prstClr val="black"/>
                </a:solidFill>
              </a:rPr>
              <a:t>Greek</a:t>
            </a:r>
          </a:p>
          <a:p>
            <a:pPr lvl="0" algn="ctr"/>
            <a:r>
              <a:rPr lang="en-US" sz="2000" dirty="0">
                <a:solidFill>
                  <a:prstClr val="black"/>
                </a:solidFill>
              </a:rPr>
              <a:t>five + measure</a:t>
            </a:r>
          </a:p>
        </p:txBody>
      </p:sp>
      <p:sp>
        <p:nvSpPr>
          <p:cNvPr id="62" name="TextBox 61">
            <a:extLst>
              <a:ext uri="{FF2B5EF4-FFF2-40B4-BE49-F238E27FC236}">
                <a16:creationId xmlns:a16="http://schemas.microsoft.com/office/drawing/2014/main" id="{EA03803B-C064-A14D-AF8D-841864703304}"/>
              </a:ext>
            </a:extLst>
          </p:cNvPr>
          <p:cNvSpPr txBox="1"/>
          <p:nvPr/>
        </p:nvSpPr>
        <p:spPr>
          <a:xfrm>
            <a:off x="709037" y="1337272"/>
            <a:ext cx="1383712" cy="1261884"/>
          </a:xfrm>
          <a:prstGeom prst="rect">
            <a:avLst/>
          </a:prstGeom>
          <a:noFill/>
        </p:spPr>
        <p:txBody>
          <a:bodyPr wrap="none" rtlCol="0">
            <a:spAutoFit/>
          </a:bodyPr>
          <a:lstStyle/>
          <a:p>
            <a:pPr algn="ctr"/>
            <a:r>
              <a:rPr lang="en-US" sz="3600" b="1" dirty="0" err="1"/>
              <a:t>similis</a:t>
            </a:r>
            <a:endParaRPr lang="en-US" sz="3600" b="1" dirty="0"/>
          </a:p>
          <a:p>
            <a:pPr algn="ctr"/>
            <a:r>
              <a:rPr lang="en-US" sz="2000" i="1" dirty="0"/>
              <a:t>Latin</a:t>
            </a:r>
          </a:p>
          <a:p>
            <a:pPr algn="ctr"/>
            <a:r>
              <a:rPr lang="en-US" sz="2000" dirty="0"/>
              <a:t>same, alike</a:t>
            </a:r>
          </a:p>
        </p:txBody>
      </p:sp>
      <p:sp>
        <p:nvSpPr>
          <p:cNvPr id="63" name="TextBox 62">
            <a:extLst>
              <a:ext uri="{FF2B5EF4-FFF2-40B4-BE49-F238E27FC236}">
                <a16:creationId xmlns:a16="http://schemas.microsoft.com/office/drawing/2014/main" id="{1B12608C-4747-D34B-B3D4-4C1FA8F57E2E}"/>
              </a:ext>
            </a:extLst>
          </p:cNvPr>
          <p:cNvSpPr txBox="1"/>
          <p:nvPr/>
        </p:nvSpPr>
        <p:spPr>
          <a:xfrm>
            <a:off x="8382712" y="5312174"/>
            <a:ext cx="2287293" cy="1261884"/>
          </a:xfrm>
          <a:prstGeom prst="rect">
            <a:avLst/>
          </a:prstGeom>
          <a:noFill/>
        </p:spPr>
        <p:txBody>
          <a:bodyPr wrap="none" rtlCol="0">
            <a:spAutoFit/>
          </a:bodyPr>
          <a:lstStyle/>
          <a:p>
            <a:pPr algn="ctr"/>
            <a:r>
              <a:rPr lang="en-US" sz="3600" b="1" dirty="0"/>
              <a:t>pro + logos</a:t>
            </a:r>
          </a:p>
          <a:p>
            <a:pPr algn="ctr"/>
            <a:r>
              <a:rPr lang="en-US" sz="2000" i="1" dirty="0"/>
              <a:t>Greek</a:t>
            </a:r>
          </a:p>
          <a:p>
            <a:pPr algn="ctr"/>
            <a:r>
              <a:rPr lang="en-US" sz="2000" dirty="0"/>
              <a:t>before + speech </a:t>
            </a:r>
          </a:p>
        </p:txBody>
      </p:sp>
      <p:sp>
        <p:nvSpPr>
          <p:cNvPr id="64" name="TextBox 63">
            <a:extLst>
              <a:ext uri="{FF2B5EF4-FFF2-40B4-BE49-F238E27FC236}">
                <a16:creationId xmlns:a16="http://schemas.microsoft.com/office/drawing/2014/main" id="{A88172AD-A25D-384E-B881-17E9B5B52456}"/>
              </a:ext>
            </a:extLst>
          </p:cNvPr>
          <p:cNvSpPr txBox="1"/>
          <p:nvPr/>
        </p:nvSpPr>
        <p:spPr>
          <a:xfrm>
            <a:off x="9565775" y="3782601"/>
            <a:ext cx="2643865" cy="1261884"/>
          </a:xfrm>
          <a:prstGeom prst="rect">
            <a:avLst/>
          </a:prstGeom>
          <a:noFill/>
        </p:spPr>
        <p:txBody>
          <a:bodyPr wrap="none" rtlCol="0">
            <a:spAutoFit/>
          </a:bodyPr>
          <a:lstStyle/>
          <a:p>
            <a:pPr algn="ctr"/>
            <a:r>
              <a:rPr lang="en-US" sz="3600" b="1" dirty="0" err="1"/>
              <a:t>eironia</a:t>
            </a:r>
            <a:endParaRPr lang="en-US" sz="3600" b="1" dirty="0"/>
          </a:p>
          <a:p>
            <a:pPr algn="ctr"/>
            <a:r>
              <a:rPr lang="en-US" sz="2000" i="1" dirty="0"/>
              <a:t>Greek</a:t>
            </a:r>
          </a:p>
          <a:p>
            <a:pPr algn="ctr"/>
            <a:r>
              <a:rPr lang="en-US" sz="2000" dirty="0"/>
              <a:t>pretending not to know</a:t>
            </a:r>
          </a:p>
        </p:txBody>
      </p:sp>
      <p:sp>
        <p:nvSpPr>
          <p:cNvPr id="49" name="TextBox 48">
            <a:extLst>
              <a:ext uri="{FF2B5EF4-FFF2-40B4-BE49-F238E27FC236}">
                <a16:creationId xmlns:a16="http://schemas.microsoft.com/office/drawing/2014/main" id="{0D09C896-14F5-0B4E-AC16-36DE883DC141}"/>
              </a:ext>
            </a:extLst>
          </p:cNvPr>
          <p:cNvSpPr txBox="1"/>
          <p:nvPr/>
        </p:nvSpPr>
        <p:spPr>
          <a:xfrm>
            <a:off x="5209498" y="3114133"/>
            <a:ext cx="1698863" cy="646331"/>
          </a:xfrm>
          <a:prstGeom prst="rect">
            <a:avLst/>
          </a:prstGeom>
          <a:noFill/>
        </p:spPr>
        <p:txBody>
          <a:bodyPr wrap="none" rtlCol="0">
            <a:spAutoFit/>
          </a:bodyPr>
          <a:lstStyle/>
          <a:p>
            <a:pPr algn="ctr"/>
            <a:r>
              <a:rPr lang="en-US" sz="3600" b="1" dirty="0">
                <a:solidFill>
                  <a:srgbClr val="FF8AD8"/>
                </a:solidFill>
              </a:rPr>
              <a:t>comedy</a:t>
            </a:r>
          </a:p>
        </p:txBody>
      </p:sp>
      <p:sp>
        <p:nvSpPr>
          <p:cNvPr id="44" name="TextBox 43">
            <a:extLst>
              <a:ext uri="{FF2B5EF4-FFF2-40B4-BE49-F238E27FC236}">
                <a16:creationId xmlns:a16="http://schemas.microsoft.com/office/drawing/2014/main" id="{492C64B5-5464-6C40-BD11-E17A99F0853C}"/>
              </a:ext>
            </a:extLst>
          </p:cNvPr>
          <p:cNvSpPr txBox="1"/>
          <p:nvPr/>
        </p:nvSpPr>
        <p:spPr>
          <a:xfrm>
            <a:off x="5262862" y="3127478"/>
            <a:ext cx="1639552" cy="646331"/>
          </a:xfrm>
          <a:prstGeom prst="rect">
            <a:avLst/>
          </a:prstGeom>
          <a:noFill/>
        </p:spPr>
        <p:txBody>
          <a:bodyPr wrap="none" rtlCol="0">
            <a:spAutoFit/>
          </a:bodyPr>
          <a:lstStyle/>
          <a:p>
            <a:pPr algn="ctr"/>
            <a:r>
              <a:rPr lang="en-US" sz="3600" b="1" dirty="0">
                <a:solidFill>
                  <a:srgbClr val="92D050"/>
                </a:solidFill>
              </a:rPr>
              <a:t>tragedy</a:t>
            </a:r>
          </a:p>
        </p:txBody>
      </p:sp>
      <p:sp>
        <p:nvSpPr>
          <p:cNvPr id="61" name="TextBox 60">
            <a:extLst>
              <a:ext uri="{FF2B5EF4-FFF2-40B4-BE49-F238E27FC236}">
                <a16:creationId xmlns:a16="http://schemas.microsoft.com/office/drawing/2014/main" id="{7C4D9477-0CE3-D44D-A435-D7130C0200B8}"/>
              </a:ext>
            </a:extLst>
          </p:cNvPr>
          <p:cNvSpPr txBox="1"/>
          <p:nvPr/>
        </p:nvSpPr>
        <p:spPr>
          <a:xfrm>
            <a:off x="5026616" y="3127478"/>
            <a:ext cx="2071213" cy="646331"/>
          </a:xfrm>
          <a:prstGeom prst="rect">
            <a:avLst/>
          </a:prstGeom>
          <a:noFill/>
        </p:spPr>
        <p:txBody>
          <a:bodyPr wrap="square" rtlCol="0">
            <a:spAutoFit/>
          </a:bodyPr>
          <a:lstStyle/>
          <a:p>
            <a:pPr algn="ctr"/>
            <a:r>
              <a:rPr lang="en-US" sz="3600" b="1" dirty="0">
                <a:solidFill>
                  <a:srgbClr val="7030A0"/>
                </a:solidFill>
              </a:rPr>
              <a:t>soliloquy </a:t>
            </a:r>
          </a:p>
        </p:txBody>
      </p:sp>
      <p:sp>
        <p:nvSpPr>
          <p:cNvPr id="60" name="TextBox 59">
            <a:extLst>
              <a:ext uri="{FF2B5EF4-FFF2-40B4-BE49-F238E27FC236}">
                <a16:creationId xmlns:a16="http://schemas.microsoft.com/office/drawing/2014/main" id="{0B4877EE-9E4D-A642-83A6-5E5936659A84}"/>
              </a:ext>
            </a:extLst>
          </p:cNvPr>
          <p:cNvSpPr txBox="1"/>
          <p:nvPr/>
        </p:nvSpPr>
        <p:spPr>
          <a:xfrm>
            <a:off x="5359934" y="3135963"/>
            <a:ext cx="1416079" cy="646331"/>
          </a:xfrm>
          <a:prstGeom prst="rect">
            <a:avLst/>
          </a:prstGeom>
          <a:noFill/>
        </p:spPr>
        <p:txBody>
          <a:bodyPr wrap="square" rtlCol="0">
            <a:spAutoFit/>
          </a:bodyPr>
          <a:lstStyle/>
          <a:p>
            <a:pPr algn="ctr"/>
            <a:r>
              <a:rPr lang="en-US" sz="3600" b="1" dirty="0">
                <a:solidFill>
                  <a:srgbClr val="945200"/>
                </a:solidFill>
              </a:rPr>
              <a:t>irony </a:t>
            </a:r>
          </a:p>
        </p:txBody>
      </p:sp>
      <p:sp>
        <p:nvSpPr>
          <p:cNvPr id="43" name="TextBox 42">
            <a:extLst>
              <a:ext uri="{FF2B5EF4-FFF2-40B4-BE49-F238E27FC236}">
                <a16:creationId xmlns:a16="http://schemas.microsoft.com/office/drawing/2014/main" id="{3D244BA4-67C4-5247-B123-8336142587A7}"/>
              </a:ext>
            </a:extLst>
          </p:cNvPr>
          <p:cNvSpPr txBox="1"/>
          <p:nvPr/>
        </p:nvSpPr>
        <p:spPr>
          <a:xfrm>
            <a:off x="5121606" y="3103811"/>
            <a:ext cx="1902252" cy="646331"/>
          </a:xfrm>
          <a:prstGeom prst="rect">
            <a:avLst/>
          </a:prstGeom>
          <a:noFill/>
        </p:spPr>
        <p:txBody>
          <a:bodyPr wrap="none" rtlCol="0">
            <a:spAutoFit/>
          </a:bodyPr>
          <a:lstStyle/>
          <a:p>
            <a:pPr algn="ctr"/>
            <a:r>
              <a:rPr lang="en-US" sz="3600" b="1" dirty="0">
                <a:solidFill>
                  <a:schemeClr val="accent4">
                    <a:lumMod val="60000"/>
                    <a:lumOff val="40000"/>
                  </a:schemeClr>
                </a:solidFill>
              </a:rPr>
              <a:t>prologue</a:t>
            </a:r>
          </a:p>
        </p:txBody>
      </p:sp>
      <p:sp>
        <p:nvSpPr>
          <p:cNvPr id="50" name="TextBox 49">
            <a:extLst>
              <a:ext uri="{FF2B5EF4-FFF2-40B4-BE49-F238E27FC236}">
                <a16:creationId xmlns:a16="http://schemas.microsoft.com/office/drawing/2014/main" id="{B204D4B8-C62C-0A47-8946-22BA6D055602}"/>
              </a:ext>
            </a:extLst>
          </p:cNvPr>
          <p:cNvSpPr txBox="1"/>
          <p:nvPr/>
        </p:nvSpPr>
        <p:spPr>
          <a:xfrm>
            <a:off x="5151684" y="3179439"/>
            <a:ext cx="1842171" cy="646331"/>
          </a:xfrm>
          <a:prstGeom prst="rect">
            <a:avLst/>
          </a:prstGeom>
          <a:noFill/>
        </p:spPr>
        <p:txBody>
          <a:bodyPr wrap="none" rtlCol="0">
            <a:spAutoFit/>
          </a:bodyPr>
          <a:lstStyle/>
          <a:p>
            <a:pPr algn="ctr"/>
            <a:r>
              <a:rPr lang="en-US" sz="3600" b="1" dirty="0">
                <a:solidFill>
                  <a:schemeClr val="accent5">
                    <a:lumMod val="75000"/>
                  </a:schemeClr>
                </a:solidFill>
              </a:rPr>
              <a:t>epilogue</a:t>
            </a:r>
          </a:p>
        </p:txBody>
      </p:sp>
      <p:sp>
        <p:nvSpPr>
          <p:cNvPr id="42" name="TextBox 41">
            <a:extLst>
              <a:ext uri="{FF2B5EF4-FFF2-40B4-BE49-F238E27FC236}">
                <a16:creationId xmlns:a16="http://schemas.microsoft.com/office/drawing/2014/main" id="{E172B23C-0A4B-AF4F-A436-1381FA7EBCBC}"/>
              </a:ext>
            </a:extLst>
          </p:cNvPr>
          <p:cNvSpPr txBox="1"/>
          <p:nvPr/>
        </p:nvSpPr>
        <p:spPr>
          <a:xfrm>
            <a:off x="4795809" y="3183827"/>
            <a:ext cx="2552365" cy="646331"/>
          </a:xfrm>
          <a:prstGeom prst="rect">
            <a:avLst/>
          </a:prstGeom>
          <a:noFill/>
        </p:spPr>
        <p:txBody>
          <a:bodyPr wrap="none" rtlCol="0">
            <a:spAutoFit/>
          </a:bodyPr>
          <a:lstStyle/>
          <a:p>
            <a:pPr algn="ctr"/>
            <a:r>
              <a:rPr lang="en-US" sz="3600" b="1" dirty="0">
                <a:solidFill>
                  <a:srgbClr val="C00000"/>
                </a:solidFill>
              </a:rPr>
              <a:t>pentameter </a:t>
            </a:r>
          </a:p>
        </p:txBody>
      </p:sp>
      <p:sp>
        <p:nvSpPr>
          <p:cNvPr id="47" name="TextBox 46">
            <a:extLst>
              <a:ext uri="{FF2B5EF4-FFF2-40B4-BE49-F238E27FC236}">
                <a16:creationId xmlns:a16="http://schemas.microsoft.com/office/drawing/2014/main" id="{2C408039-341D-F748-9113-1B1FBC418ED1}"/>
              </a:ext>
            </a:extLst>
          </p:cNvPr>
          <p:cNvSpPr txBox="1"/>
          <p:nvPr/>
        </p:nvSpPr>
        <p:spPr>
          <a:xfrm>
            <a:off x="5029172" y="3173167"/>
            <a:ext cx="2081404" cy="646331"/>
          </a:xfrm>
          <a:prstGeom prst="rect">
            <a:avLst/>
          </a:prstGeom>
          <a:noFill/>
        </p:spPr>
        <p:txBody>
          <a:bodyPr wrap="none" rtlCol="0">
            <a:spAutoFit/>
          </a:bodyPr>
          <a:lstStyle/>
          <a:p>
            <a:pPr algn="ctr"/>
            <a:r>
              <a:rPr lang="en-US" sz="3600" b="1" dirty="0">
                <a:solidFill>
                  <a:schemeClr val="accent6">
                    <a:lumMod val="75000"/>
                  </a:schemeClr>
                </a:solidFill>
              </a:rPr>
              <a:t>metaphor</a:t>
            </a:r>
          </a:p>
        </p:txBody>
      </p:sp>
      <p:sp>
        <p:nvSpPr>
          <p:cNvPr id="58" name="TextBox 57">
            <a:extLst>
              <a:ext uri="{FF2B5EF4-FFF2-40B4-BE49-F238E27FC236}">
                <a16:creationId xmlns:a16="http://schemas.microsoft.com/office/drawing/2014/main" id="{850919E6-C7BB-2F40-9380-F2E75017C49C}"/>
              </a:ext>
            </a:extLst>
          </p:cNvPr>
          <p:cNvSpPr txBox="1"/>
          <p:nvPr/>
        </p:nvSpPr>
        <p:spPr>
          <a:xfrm>
            <a:off x="5408148" y="3177801"/>
            <a:ext cx="1317990" cy="646331"/>
          </a:xfrm>
          <a:prstGeom prst="rect">
            <a:avLst/>
          </a:prstGeom>
          <a:noFill/>
        </p:spPr>
        <p:txBody>
          <a:bodyPr wrap="none" rtlCol="0">
            <a:spAutoFit/>
          </a:bodyPr>
          <a:lstStyle/>
          <a:p>
            <a:pPr algn="ctr"/>
            <a:r>
              <a:rPr lang="en-US" sz="3600" b="1" dirty="0">
                <a:solidFill>
                  <a:schemeClr val="accent2">
                    <a:lumMod val="75000"/>
                  </a:schemeClr>
                </a:solidFill>
              </a:rPr>
              <a:t>simile</a:t>
            </a:r>
          </a:p>
        </p:txBody>
      </p:sp>
    </p:spTree>
    <p:extLst>
      <p:ext uri="{BB962C8B-B14F-4D97-AF65-F5344CB8AC3E}">
        <p14:creationId xmlns:p14="http://schemas.microsoft.com/office/powerpoint/2010/main" val="80813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79167E-6 -0.00116 L 0.0582 0.29676 " pathEditMode="relative" rAng="0" ptsTypes="AA">
                                      <p:cBhvr>
                                        <p:cTn id="10" dur="2000" fill="hold"/>
                                        <p:tgtEl>
                                          <p:spTgt spid="49"/>
                                        </p:tgtEl>
                                        <p:attrNameLst>
                                          <p:attrName>ppt_x</p:attrName>
                                          <p:attrName>ppt_y</p:attrName>
                                        </p:attrNameLst>
                                      </p:cBhvr>
                                      <p:rCtr x="2904" y="1488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039 -0.0007 L -0.41654 0.42037 " pathEditMode="relative" rAng="0" ptsTypes="AA">
                                      <p:cBhvr>
                                        <p:cTn id="18" dur="2000" fill="hold"/>
                                        <p:tgtEl>
                                          <p:spTgt spid="44"/>
                                        </p:tgtEl>
                                        <p:attrNameLst>
                                          <p:attrName>ppt_x</p:attrName>
                                          <p:attrName>ppt_y</p:attrName>
                                        </p:attrNameLst>
                                      </p:cBhvr>
                                      <p:rCtr x="-20846" y="21042"/>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4.58333E-6 7.40741E-7 L 0.40338 -0.43056 " pathEditMode="relative" rAng="0" ptsTypes="AA">
                                      <p:cBhvr>
                                        <p:cTn id="26" dur="2000" fill="hold"/>
                                        <p:tgtEl>
                                          <p:spTgt spid="61"/>
                                        </p:tgtEl>
                                        <p:attrNameLst>
                                          <p:attrName>ppt_x</p:attrName>
                                          <p:attrName>ppt_y</p:attrName>
                                        </p:attrNameLst>
                                      </p:cBhvr>
                                      <p:rCtr x="20169" y="-21528"/>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0013 -0.00093 L 0.37708 0.25254 " pathEditMode="relative" rAng="0" ptsTypes="AA">
                                      <p:cBhvr>
                                        <p:cTn id="34" dur="2000" fill="hold"/>
                                        <p:tgtEl>
                                          <p:spTgt spid="60"/>
                                        </p:tgtEl>
                                        <p:attrNameLst>
                                          <p:attrName>ppt_x</p:attrName>
                                          <p:attrName>ppt_y</p:attrName>
                                        </p:attrNameLst>
                                      </p:cBhvr>
                                      <p:rCtr x="18841" y="12662"/>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3.125E-6 2.96296E-6 L 0.40833 0.38889 " pathEditMode="relative" rAng="0" ptsTypes="AA">
                                      <p:cBhvr>
                                        <p:cTn id="42" dur="2000" fill="hold"/>
                                        <p:tgtEl>
                                          <p:spTgt spid="43"/>
                                        </p:tgtEl>
                                        <p:attrNameLst>
                                          <p:attrName>ppt_x</p:attrName>
                                          <p:attrName>ppt_y</p:attrName>
                                        </p:attrNameLst>
                                      </p:cBhvr>
                                      <p:rCtr x="20417" y="19444"/>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3.125E-6 1.85185E-6 L -0.38347 -0.05 " pathEditMode="relative" rAng="0" ptsTypes="AA">
                                      <p:cBhvr>
                                        <p:cTn id="50" dur="2000" fill="hold"/>
                                        <p:tgtEl>
                                          <p:spTgt spid="50"/>
                                        </p:tgtEl>
                                        <p:attrNameLst>
                                          <p:attrName>ppt_x</p:attrName>
                                          <p:attrName>ppt_y</p:attrName>
                                        </p:attrNameLst>
                                      </p:cBhvr>
                                      <p:rCtr x="-19180" y="-2500"/>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0" nodeType="clickEffect">
                                  <p:stCondLst>
                                    <p:cond delay="0"/>
                                  </p:stCondLst>
                                  <p:childTnLst>
                                    <p:animMotion origin="layout" path="M 0.00052 -0.00162 L 0.38698 -0.01389 " pathEditMode="relative" rAng="0" ptsTypes="AA">
                                      <p:cBhvr>
                                        <p:cTn id="58" dur="2000" fill="hold"/>
                                        <p:tgtEl>
                                          <p:spTgt spid="42"/>
                                        </p:tgtEl>
                                        <p:attrNameLst>
                                          <p:attrName>ppt_x</p:attrName>
                                          <p:attrName>ppt_y</p:attrName>
                                        </p:attrNameLst>
                                      </p:cBhvr>
                                      <p:rCtr x="19323" y="-625"/>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grpId="0" nodeType="clickEffect">
                                  <p:stCondLst>
                                    <p:cond delay="0"/>
                                  </p:stCondLst>
                                  <p:childTnLst>
                                    <p:animMotion origin="layout" path="M 0.00039 -0.00092 L -0.14922 0.2882 " pathEditMode="relative" rAng="0" ptsTypes="AA">
                                      <p:cBhvr>
                                        <p:cTn id="66" dur="2000" fill="hold"/>
                                        <p:tgtEl>
                                          <p:spTgt spid="47"/>
                                        </p:tgtEl>
                                        <p:attrNameLst>
                                          <p:attrName>ppt_x</p:attrName>
                                          <p:attrName>ppt_y</p:attrName>
                                        </p:attrNameLst>
                                      </p:cBhvr>
                                      <p:rCtr x="-7487" y="14444"/>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0" nodeType="clickEffect">
                                  <p:stCondLst>
                                    <p:cond delay="0"/>
                                  </p:stCondLst>
                                  <p:childTnLst>
                                    <p:animMotion origin="layout" path="M 3.75E-6 -0.00047 L -0.27084 -0.16806 " pathEditMode="relative" rAng="0" ptsTypes="AA">
                                      <p:cBhvr>
                                        <p:cTn id="74" dur="2000" fill="hold"/>
                                        <p:tgtEl>
                                          <p:spTgt spid="58"/>
                                        </p:tgtEl>
                                        <p:attrNameLst>
                                          <p:attrName>ppt_x</p:attrName>
                                          <p:attrName>ppt_y</p:attrName>
                                        </p:attrNameLst>
                                      </p:cBhvr>
                                      <p:rCtr x="-13542" y="-8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44" grpId="0"/>
      <p:bldP spid="44" grpId="1"/>
      <p:bldP spid="61" grpId="0"/>
      <p:bldP spid="61" grpId="1"/>
      <p:bldP spid="60" grpId="0"/>
      <p:bldP spid="60" grpId="1"/>
      <p:bldP spid="43" grpId="0"/>
      <p:bldP spid="43" grpId="1"/>
      <p:bldP spid="50" grpId="0"/>
      <p:bldP spid="50" grpId="1"/>
      <p:bldP spid="42" grpId="0"/>
      <p:bldP spid="42" grpId="1"/>
      <p:bldP spid="47" grpId="0"/>
      <p:bldP spid="47" grpId="1"/>
      <p:bldP spid="58" grpId="0"/>
      <p:bldP spid="5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71781" y="188449"/>
            <a:ext cx="7375413" cy="890647"/>
          </a:xfrm>
        </p:spPr>
        <p:txBody>
          <a:bodyPr>
            <a:normAutofit/>
          </a:bodyPr>
          <a:lstStyle/>
          <a:p>
            <a:pPr algn="ctr"/>
            <a:r>
              <a:rPr lang="en-US" sz="3600" dirty="0"/>
              <a:t>All about Shakespeare</a:t>
            </a:r>
          </a:p>
        </p:txBody>
      </p:sp>
      <p:sp>
        <p:nvSpPr>
          <p:cNvPr id="45" name="TextBox 44">
            <a:extLst>
              <a:ext uri="{FF2B5EF4-FFF2-40B4-BE49-F238E27FC236}">
                <a16:creationId xmlns:a16="http://schemas.microsoft.com/office/drawing/2014/main" id="{842627CB-C875-2A17-658D-78037713B97F}"/>
              </a:ext>
            </a:extLst>
          </p:cNvPr>
          <p:cNvSpPr txBox="1"/>
          <p:nvPr/>
        </p:nvSpPr>
        <p:spPr>
          <a:xfrm rot="16200000">
            <a:off x="-987314" y="6020989"/>
            <a:ext cx="2190071" cy="215444"/>
          </a:xfrm>
          <a:prstGeom prst="rect">
            <a:avLst/>
          </a:prstGeom>
          <a:noFill/>
        </p:spPr>
        <p:txBody>
          <a:bodyPr wrap="square">
            <a:spAutoFit/>
          </a:bodyPr>
          <a:lstStyle/>
          <a:p>
            <a:pPr algn="ctr"/>
            <a:r>
              <a:rPr lang="en-US" sz="800" dirty="0">
                <a:solidFill>
                  <a:schemeClr val="bg2">
                    <a:lumMod val="75000"/>
                  </a:schemeClr>
                </a:solidFill>
              </a:rPr>
              <a:t>All pictures Wikimedia Commons</a:t>
            </a:r>
          </a:p>
        </p:txBody>
      </p:sp>
      <p:grpSp>
        <p:nvGrpSpPr>
          <p:cNvPr id="21" name="Group 20">
            <a:extLst>
              <a:ext uri="{FF2B5EF4-FFF2-40B4-BE49-F238E27FC236}">
                <a16:creationId xmlns:a16="http://schemas.microsoft.com/office/drawing/2014/main" id="{49DC106D-5FBB-B43E-B121-8711A8783D2C}"/>
              </a:ext>
            </a:extLst>
          </p:cNvPr>
          <p:cNvGrpSpPr/>
          <p:nvPr/>
        </p:nvGrpSpPr>
        <p:grpSpPr>
          <a:xfrm>
            <a:off x="2875069" y="855433"/>
            <a:ext cx="2131024" cy="5656768"/>
            <a:chOff x="2978573" y="1000511"/>
            <a:chExt cx="2131024" cy="5656768"/>
          </a:xfrm>
        </p:grpSpPr>
        <p:pic>
          <p:nvPicPr>
            <p:cNvPr id="1032" name="Picture 8" descr="Queen, Elizabeth I, England, English">
              <a:extLst>
                <a:ext uri="{FF2B5EF4-FFF2-40B4-BE49-F238E27FC236}">
                  <a16:creationId xmlns:a16="http://schemas.microsoft.com/office/drawing/2014/main" id="{9FBAFCAB-8AFC-D568-859D-A82CB151396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82528">
              <a:off x="3312674" y="1000511"/>
              <a:ext cx="1340777" cy="1964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8BFBA33-DEF9-5548-B928-8065B8B76612}"/>
                </a:ext>
              </a:extLst>
            </p:cNvPr>
            <p:cNvSpPr txBox="1"/>
            <p:nvPr/>
          </p:nvSpPr>
          <p:spPr>
            <a:xfrm>
              <a:off x="2978573" y="3035044"/>
              <a:ext cx="2131024" cy="1200329"/>
            </a:xfrm>
            <a:prstGeom prst="rect">
              <a:avLst/>
            </a:prstGeom>
            <a:noFill/>
          </p:spPr>
          <p:txBody>
            <a:bodyPr wrap="square">
              <a:spAutoFit/>
            </a:bodyPr>
            <a:lstStyle/>
            <a:p>
              <a:pPr algn="ctr"/>
              <a:r>
                <a:rPr lang="en-US" dirty="0"/>
                <a:t>Shakespeare lived &amp; worked during the reigns of Elizabeth I and James II</a:t>
              </a:r>
            </a:p>
          </p:txBody>
        </p:sp>
        <p:pic>
          <p:nvPicPr>
            <p:cNvPr id="1034" name="Picture 10" descr="James I, by Paulus van Somer">
              <a:extLst>
                <a:ext uri="{FF2B5EF4-FFF2-40B4-BE49-F238E27FC236}">
                  <a16:creationId xmlns:a16="http://schemas.microsoft.com/office/drawing/2014/main" id="{4DC3F750-30FC-65AA-8739-4B47A432706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347047">
              <a:off x="3332559" y="4333402"/>
              <a:ext cx="1378188" cy="23238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18" name="Group 17">
            <a:extLst>
              <a:ext uri="{FF2B5EF4-FFF2-40B4-BE49-F238E27FC236}">
                <a16:creationId xmlns:a16="http://schemas.microsoft.com/office/drawing/2014/main" id="{73B3B1E5-600A-F60A-BFEC-AFA272B1F1F1}"/>
              </a:ext>
            </a:extLst>
          </p:cNvPr>
          <p:cNvGrpSpPr/>
          <p:nvPr/>
        </p:nvGrpSpPr>
        <p:grpSpPr>
          <a:xfrm>
            <a:off x="55502" y="1510684"/>
            <a:ext cx="3188848" cy="4446321"/>
            <a:chOff x="55502" y="1510684"/>
            <a:chExt cx="3188848" cy="4446321"/>
          </a:xfrm>
        </p:grpSpPr>
        <p:pic>
          <p:nvPicPr>
            <p:cNvPr id="1026" name="Picture 2" descr="Free Shakespeare Poet photo and picture">
              <a:extLst>
                <a:ext uri="{FF2B5EF4-FFF2-40B4-BE49-F238E27FC236}">
                  <a16:creationId xmlns:a16="http://schemas.microsoft.com/office/drawing/2014/main" id="{9BCB765C-A56E-1E10-2383-7DF478B305A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414559">
              <a:off x="319557" y="1510684"/>
              <a:ext cx="2551420" cy="3268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C4DB822E-BD10-3EB3-6FE3-FBDDF930EBC6}"/>
                </a:ext>
              </a:extLst>
            </p:cNvPr>
            <p:cNvSpPr txBox="1"/>
            <p:nvPr/>
          </p:nvSpPr>
          <p:spPr>
            <a:xfrm>
              <a:off x="152174" y="5033675"/>
              <a:ext cx="2886186" cy="923330"/>
            </a:xfrm>
            <a:prstGeom prst="rect">
              <a:avLst/>
            </a:prstGeom>
            <a:noFill/>
          </p:spPr>
          <p:txBody>
            <a:bodyPr wrap="square" rtlCol="0">
              <a:spAutoFit/>
            </a:bodyPr>
            <a:lstStyle/>
            <a:p>
              <a:pPr algn="ctr"/>
              <a:r>
                <a:rPr lang="en-US" dirty="0"/>
                <a:t>A writer of plays and poetry</a:t>
              </a:r>
            </a:p>
            <a:p>
              <a:pPr algn="ctr"/>
              <a:r>
                <a:rPr lang="en-US" dirty="0"/>
                <a:t>Shakespeare was born in 1654 and died 1616</a:t>
              </a:r>
            </a:p>
          </p:txBody>
        </p:sp>
        <p:sp>
          <p:nvSpPr>
            <p:cNvPr id="14" name="TextBox 13">
              <a:extLst>
                <a:ext uri="{FF2B5EF4-FFF2-40B4-BE49-F238E27FC236}">
                  <a16:creationId xmlns:a16="http://schemas.microsoft.com/office/drawing/2014/main" id="{D8134CA0-C3AD-BFD5-56BF-AEBB341C8382}"/>
                </a:ext>
              </a:extLst>
            </p:cNvPr>
            <p:cNvSpPr txBox="1"/>
            <p:nvPr/>
          </p:nvSpPr>
          <p:spPr>
            <a:xfrm rot="21393896">
              <a:off x="55502" y="4345602"/>
              <a:ext cx="3188848" cy="369332"/>
            </a:xfrm>
            <a:prstGeom prst="rect">
              <a:avLst/>
            </a:prstGeom>
            <a:noFill/>
          </p:spPr>
          <p:txBody>
            <a:bodyPr wrap="square">
              <a:spAutoFit/>
            </a:bodyPr>
            <a:lstStyle/>
            <a:p>
              <a:pPr algn="ctr"/>
              <a:r>
                <a:rPr lang="en-US" i="1" dirty="0">
                  <a:solidFill>
                    <a:schemeClr val="bg1"/>
                  </a:solidFill>
                </a:rPr>
                <a:t>William Shakespeare</a:t>
              </a:r>
            </a:p>
          </p:txBody>
        </p:sp>
      </p:grpSp>
      <p:grpSp>
        <p:nvGrpSpPr>
          <p:cNvPr id="31" name="Group 30">
            <a:extLst>
              <a:ext uri="{FF2B5EF4-FFF2-40B4-BE49-F238E27FC236}">
                <a16:creationId xmlns:a16="http://schemas.microsoft.com/office/drawing/2014/main" id="{4D61A626-3345-A5C8-0735-39CA0931FEE5}"/>
              </a:ext>
            </a:extLst>
          </p:cNvPr>
          <p:cNvGrpSpPr/>
          <p:nvPr/>
        </p:nvGrpSpPr>
        <p:grpSpPr>
          <a:xfrm>
            <a:off x="4991028" y="914628"/>
            <a:ext cx="7052454" cy="3415520"/>
            <a:chOff x="4991028" y="914628"/>
            <a:chExt cx="7052454" cy="3415520"/>
          </a:xfrm>
        </p:grpSpPr>
        <p:sp>
          <p:nvSpPr>
            <p:cNvPr id="10" name="TextBox 9">
              <a:extLst>
                <a:ext uri="{FF2B5EF4-FFF2-40B4-BE49-F238E27FC236}">
                  <a16:creationId xmlns:a16="http://schemas.microsoft.com/office/drawing/2014/main" id="{1A081210-327F-4856-ADBA-42F5C4753418}"/>
                </a:ext>
              </a:extLst>
            </p:cNvPr>
            <p:cNvSpPr txBox="1"/>
            <p:nvPr/>
          </p:nvSpPr>
          <p:spPr>
            <a:xfrm>
              <a:off x="5586344" y="3683817"/>
              <a:ext cx="6398348" cy="646331"/>
            </a:xfrm>
            <a:prstGeom prst="rect">
              <a:avLst/>
            </a:prstGeom>
            <a:noFill/>
          </p:spPr>
          <p:txBody>
            <a:bodyPr wrap="square" rtlCol="0">
              <a:spAutoFit/>
            </a:bodyPr>
            <a:lstStyle/>
            <a:p>
              <a:pPr algn="ctr"/>
              <a:r>
                <a:rPr lang="en-US" dirty="0"/>
                <a:t>Shakespeare lived in both Stratford-upon-Avon and London, where his plays attracted audiences in venues such as the Rose Theatre</a:t>
              </a:r>
            </a:p>
          </p:txBody>
        </p:sp>
        <p:grpSp>
          <p:nvGrpSpPr>
            <p:cNvPr id="30" name="Group 29">
              <a:extLst>
                <a:ext uri="{FF2B5EF4-FFF2-40B4-BE49-F238E27FC236}">
                  <a16:creationId xmlns:a16="http://schemas.microsoft.com/office/drawing/2014/main" id="{13EEDFD7-D7AB-A366-A643-DFD2EB0D389E}"/>
                </a:ext>
              </a:extLst>
            </p:cNvPr>
            <p:cNvGrpSpPr/>
            <p:nvPr/>
          </p:nvGrpSpPr>
          <p:grpSpPr>
            <a:xfrm>
              <a:off x="4991028" y="914628"/>
              <a:ext cx="7052454" cy="2611704"/>
              <a:chOff x="4991028" y="914628"/>
              <a:chExt cx="7052454" cy="2611704"/>
            </a:xfrm>
          </p:grpSpPr>
          <p:grpSp>
            <p:nvGrpSpPr>
              <p:cNvPr id="17" name="Group 16">
                <a:extLst>
                  <a:ext uri="{FF2B5EF4-FFF2-40B4-BE49-F238E27FC236}">
                    <a16:creationId xmlns:a16="http://schemas.microsoft.com/office/drawing/2014/main" id="{9C6CF780-E754-AEC1-37A3-063DA9EA4617}"/>
                  </a:ext>
                </a:extLst>
              </p:cNvPr>
              <p:cNvGrpSpPr/>
              <p:nvPr/>
            </p:nvGrpSpPr>
            <p:grpSpPr>
              <a:xfrm>
                <a:off x="4991028" y="1433316"/>
                <a:ext cx="3188848" cy="2093016"/>
                <a:chOff x="5054199" y="1044646"/>
                <a:chExt cx="3188848" cy="2093016"/>
              </a:xfrm>
            </p:grpSpPr>
            <p:pic>
              <p:nvPicPr>
                <p:cNvPr id="1028" name="Picture 4" descr="Free Stratford-Upon-Avon Avon photo and picture">
                  <a:extLst>
                    <a:ext uri="{FF2B5EF4-FFF2-40B4-BE49-F238E27FC236}">
                      <a16:creationId xmlns:a16="http://schemas.microsoft.com/office/drawing/2014/main" id="{8E55101D-3BCC-53FA-74DC-B8E26F9D3B97}"/>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21258356">
                  <a:off x="5169349" y="1044646"/>
                  <a:ext cx="2650202" cy="2093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3BF47810-3E57-66E6-CCA1-919BB4D921DE}"/>
                    </a:ext>
                  </a:extLst>
                </p:cNvPr>
                <p:cNvSpPr txBox="1"/>
                <p:nvPr/>
              </p:nvSpPr>
              <p:spPr>
                <a:xfrm rot="21188113">
                  <a:off x="5054199" y="2800440"/>
                  <a:ext cx="3188848" cy="307777"/>
                </a:xfrm>
                <a:prstGeom prst="rect">
                  <a:avLst/>
                </a:prstGeom>
                <a:noFill/>
              </p:spPr>
              <p:txBody>
                <a:bodyPr wrap="square">
                  <a:spAutoFit/>
                </a:bodyPr>
                <a:lstStyle/>
                <a:p>
                  <a:pPr algn="ctr"/>
                  <a:r>
                    <a:rPr lang="en-US" sz="1400" i="1" dirty="0">
                      <a:solidFill>
                        <a:schemeClr val="bg1"/>
                      </a:solidFill>
                    </a:rPr>
                    <a:t>Stratford-upon-Avon</a:t>
                  </a:r>
                </a:p>
              </p:txBody>
            </p:sp>
          </p:grpSp>
          <p:pic>
            <p:nvPicPr>
              <p:cNvPr id="1036" name="Picture 12" descr="Free United Kingdom vector and picture">
                <a:extLst>
                  <a:ext uri="{FF2B5EF4-FFF2-40B4-BE49-F238E27FC236}">
                    <a16:creationId xmlns:a16="http://schemas.microsoft.com/office/drawing/2014/main" id="{54F733A4-AF14-E95D-A4A7-629BD955FA7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75005" y="914628"/>
                <a:ext cx="1340777" cy="208500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6D6F98CD-C9DB-D824-6952-0BA84343DB29}"/>
                  </a:ext>
                </a:extLst>
              </p:cNvPr>
              <p:cNvGrpSpPr/>
              <p:nvPr/>
            </p:nvGrpSpPr>
            <p:grpSpPr>
              <a:xfrm rot="264502">
                <a:off x="9312258" y="1371696"/>
                <a:ext cx="2731224" cy="2093016"/>
                <a:chOff x="9354233" y="873966"/>
                <a:chExt cx="2731224" cy="2093016"/>
              </a:xfrm>
            </p:grpSpPr>
            <p:pic>
              <p:nvPicPr>
                <p:cNvPr id="1030" name="Picture 6" descr="Shakespeare, Theatre, Globe, London">
                  <a:extLst>
                    <a:ext uri="{FF2B5EF4-FFF2-40B4-BE49-F238E27FC236}">
                      <a16:creationId xmlns:a16="http://schemas.microsoft.com/office/drawing/2014/main" id="{BEDCFC46-6A77-5D24-FE48-C3B705C9FE5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rot="172576">
                  <a:off x="9539193" y="873966"/>
                  <a:ext cx="2452641" cy="2093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TextBox 40">
                  <a:extLst>
                    <a:ext uri="{FF2B5EF4-FFF2-40B4-BE49-F238E27FC236}">
                      <a16:creationId xmlns:a16="http://schemas.microsoft.com/office/drawing/2014/main" id="{E959687E-F2DD-BC17-0A06-CCF28604947D}"/>
                    </a:ext>
                  </a:extLst>
                </p:cNvPr>
                <p:cNvSpPr txBox="1"/>
                <p:nvPr/>
              </p:nvSpPr>
              <p:spPr>
                <a:xfrm rot="210878">
                  <a:off x="9354233" y="2637821"/>
                  <a:ext cx="2731224" cy="307777"/>
                </a:xfrm>
                <a:prstGeom prst="rect">
                  <a:avLst/>
                </a:prstGeom>
                <a:noFill/>
              </p:spPr>
              <p:txBody>
                <a:bodyPr wrap="square">
                  <a:spAutoFit/>
                </a:bodyPr>
                <a:lstStyle/>
                <a:p>
                  <a:pPr algn="ctr"/>
                  <a:r>
                    <a:rPr lang="en-US" sz="1400" i="1" dirty="0">
                      <a:solidFill>
                        <a:schemeClr val="bg1"/>
                      </a:solidFill>
                    </a:rPr>
                    <a:t>the reconstructed Rose Theatre</a:t>
                  </a:r>
                </a:p>
              </p:txBody>
            </p:sp>
          </p:grpSp>
          <p:sp>
            <p:nvSpPr>
              <p:cNvPr id="22" name="Oval 21">
                <a:extLst>
                  <a:ext uri="{FF2B5EF4-FFF2-40B4-BE49-F238E27FC236}">
                    <a16:creationId xmlns:a16="http://schemas.microsoft.com/office/drawing/2014/main" id="{F5DBA41E-AF5A-50B0-02CD-80F4B524837B}"/>
                  </a:ext>
                </a:extLst>
              </p:cNvPr>
              <p:cNvSpPr/>
              <p:nvPr/>
            </p:nvSpPr>
            <p:spPr>
              <a:xfrm>
                <a:off x="8586788" y="2548705"/>
                <a:ext cx="84137" cy="865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A03879-1390-B3B1-363B-97E0AE7FD501}"/>
                  </a:ext>
                </a:extLst>
              </p:cNvPr>
              <p:cNvSpPr/>
              <p:nvPr/>
            </p:nvSpPr>
            <p:spPr>
              <a:xfrm>
                <a:off x="8837613" y="2718771"/>
                <a:ext cx="84137" cy="865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34E96897-0615-3137-97DD-E36F1D8424DB}"/>
                  </a:ext>
                </a:extLst>
              </p:cNvPr>
              <p:cNvCxnSpPr>
                <a:cxnSpLocks/>
              </p:cNvCxnSpPr>
              <p:nvPr/>
            </p:nvCxnSpPr>
            <p:spPr>
              <a:xfrm flipH="1">
                <a:off x="7282543" y="2608306"/>
                <a:ext cx="1304245" cy="3542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9225161-0BF4-56B9-D1EB-A7BBF2256CD5}"/>
                  </a:ext>
                </a:extLst>
              </p:cNvPr>
              <p:cNvCxnSpPr>
                <a:cxnSpLocks/>
              </p:cNvCxnSpPr>
              <p:nvPr/>
            </p:nvCxnSpPr>
            <p:spPr>
              <a:xfrm>
                <a:off x="8893609" y="2762043"/>
                <a:ext cx="1233722" cy="19233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id="{6702721B-D2DA-39F7-839A-8E77219ED7CF}"/>
              </a:ext>
            </a:extLst>
          </p:cNvPr>
          <p:cNvGrpSpPr/>
          <p:nvPr/>
        </p:nvGrpSpPr>
        <p:grpSpPr>
          <a:xfrm>
            <a:off x="4901515" y="4386300"/>
            <a:ext cx="7806799" cy="2308324"/>
            <a:chOff x="6672137" y="4587526"/>
            <a:chExt cx="5750698" cy="2308324"/>
          </a:xfrm>
        </p:grpSpPr>
        <p:sp>
          <p:nvSpPr>
            <p:cNvPr id="9" name="TextBox 8">
              <a:extLst>
                <a:ext uri="{FF2B5EF4-FFF2-40B4-BE49-F238E27FC236}">
                  <a16:creationId xmlns:a16="http://schemas.microsoft.com/office/drawing/2014/main" id="{8AFCD050-D4EB-6F57-9271-8C24CBAC06C5}"/>
                </a:ext>
              </a:extLst>
            </p:cNvPr>
            <p:cNvSpPr txBox="1"/>
            <p:nvPr/>
          </p:nvSpPr>
          <p:spPr>
            <a:xfrm>
              <a:off x="6672137" y="4587526"/>
              <a:ext cx="3719181" cy="2308324"/>
            </a:xfrm>
            <a:prstGeom prst="rect">
              <a:avLst/>
            </a:prstGeom>
            <a:noFill/>
          </p:spPr>
          <p:txBody>
            <a:bodyPr wrap="square">
              <a:spAutoFit/>
            </a:bodyPr>
            <a:lstStyle/>
            <a:p>
              <a:r>
                <a:rPr lang="en-GB" b="0" i="0" dirty="0">
                  <a:solidFill>
                    <a:srgbClr val="1E272B"/>
                  </a:solidFill>
                  <a:effectLst/>
                </a:rPr>
                <a:t>At school in Stratford-upon-Avon, Shakespeare learned Latin and read lots of ancient world authors. Shakespeare’s school even encouraged its pupils to speak in Latin! The influence of writers from ancient Rome and Greece is evident in Shakespeare’s writing. Many of his plays are based on Greek myth and Roman history. Shakespeare was also inspired by the way ancient drama was written.</a:t>
              </a:r>
              <a:endParaRPr lang="en-US" dirty="0"/>
            </a:p>
          </p:txBody>
        </p:sp>
        <p:pic>
          <p:nvPicPr>
            <p:cNvPr id="1040" name="Picture 16" descr="A Book, Read, Literature, Old, To Learn">
              <a:extLst>
                <a:ext uri="{FF2B5EF4-FFF2-40B4-BE49-F238E27FC236}">
                  <a16:creationId xmlns:a16="http://schemas.microsoft.com/office/drawing/2014/main" id="{B44D5925-9769-06D5-141B-E7C0FD9556D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9925867" y="4587671"/>
              <a:ext cx="2496968" cy="186442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ubtitle 2">
            <a:extLst>
              <a:ext uri="{FF2B5EF4-FFF2-40B4-BE49-F238E27FC236}">
                <a16:creationId xmlns:a16="http://schemas.microsoft.com/office/drawing/2014/main" id="{76E01C69-87B1-02FA-64C0-DC8E65E919DE}"/>
              </a:ext>
            </a:extLst>
          </p:cNvPr>
          <p:cNvSpPr txBox="1">
            <a:spLocks/>
          </p:cNvSpPr>
          <p:nvPr/>
        </p:nvSpPr>
        <p:spPr>
          <a:xfrm>
            <a:off x="143693" y="6627721"/>
            <a:ext cx="3722740" cy="205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lumMod val="50000"/>
                  </a:schemeClr>
                </a:solidFill>
              </a:rPr>
              <a:t>MCG: Shakespeare &amp; the Ancient World</a:t>
            </a:r>
          </a:p>
        </p:txBody>
      </p:sp>
    </p:spTree>
    <p:extLst>
      <p:ext uri="{BB962C8B-B14F-4D97-AF65-F5344CB8AC3E}">
        <p14:creationId xmlns:p14="http://schemas.microsoft.com/office/powerpoint/2010/main" val="271138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ounded Rectangle 1026">
            <a:extLst>
              <a:ext uri="{FF2B5EF4-FFF2-40B4-BE49-F238E27FC236}">
                <a16:creationId xmlns:a16="http://schemas.microsoft.com/office/drawing/2014/main" id="{895980D8-5B54-A0E3-7BBC-0C171F6C849E}"/>
              </a:ext>
            </a:extLst>
          </p:cNvPr>
          <p:cNvSpPr/>
          <p:nvPr/>
        </p:nvSpPr>
        <p:spPr>
          <a:xfrm>
            <a:off x="6274639" y="2321239"/>
            <a:ext cx="5742550" cy="423388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Rounded Rectangle 1024">
            <a:extLst>
              <a:ext uri="{FF2B5EF4-FFF2-40B4-BE49-F238E27FC236}">
                <a16:creationId xmlns:a16="http://schemas.microsoft.com/office/drawing/2014/main" id="{622A5516-6C92-4647-122E-D2EEED456CB6}"/>
              </a:ext>
            </a:extLst>
          </p:cNvPr>
          <p:cNvSpPr/>
          <p:nvPr/>
        </p:nvSpPr>
        <p:spPr>
          <a:xfrm>
            <a:off x="3541338" y="2321239"/>
            <a:ext cx="2611068" cy="419342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Rounded Rectangle 1023">
            <a:extLst>
              <a:ext uri="{FF2B5EF4-FFF2-40B4-BE49-F238E27FC236}">
                <a16:creationId xmlns:a16="http://schemas.microsoft.com/office/drawing/2014/main" id="{BA84E2FE-11A7-A1DB-8AF4-D3E72832BDFE}"/>
              </a:ext>
            </a:extLst>
          </p:cNvPr>
          <p:cNvSpPr/>
          <p:nvPr/>
        </p:nvSpPr>
        <p:spPr>
          <a:xfrm>
            <a:off x="174811" y="2299447"/>
            <a:ext cx="4565671" cy="419342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896214" y="188449"/>
            <a:ext cx="7375413" cy="890647"/>
          </a:xfrm>
        </p:spPr>
        <p:txBody>
          <a:bodyPr>
            <a:normAutofit/>
          </a:bodyPr>
          <a:lstStyle/>
          <a:p>
            <a:pPr algn="ctr"/>
            <a:r>
              <a:rPr lang="en-US" sz="3600" dirty="0"/>
              <a:t>Shakespeare’s ancient inspiration</a:t>
            </a:r>
          </a:p>
        </p:txBody>
      </p:sp>
      <p:sp>
        <p:nvSpPr>
          <p:cNvPr id="11" name="TextBox 10">
            <a:extLst>
              <a:ext uri="{FF2B5EF4-FFF2-40B4-BE49-F238E27FC236}">
                <a16:creationId xmlns:a16="http://schemas.microsoft.com/office/drawing/2014/main" id="{48A3C4D6-9EF0-5824-733C-6D50A327EC27}"/>
              </a:ext>
            </a:extLst>
          </p:cNvPr>
          <p:cNvSpPr txBox="1"/>
          <p:nvPr/>
        </p:nvSpPr>
        <p:spPr>
          <a:xfrm>
            <a:off x="3852413" y="766832"/>
            <a:ext cx="5383082" cy="461665"/>
          </a:xfrm>
          <a:prstGeom prst="rect">
            <a:avLst/>
          </a:prstGeom>
          <a:noFill/>
        </p:spPr>
        <p:txBody>
          <a:bodyPr wrap="square" rtlCol="0">
            <a:spAutoFit/>
          </a:bodyPr>
          <a:lstStyle/>
          <a:p>
            <a:pPr algn="ctr"/>
            <a:r>
              <a:rPr lang="en-US" sz="2400" dirty="0"/>
              <a:t>1. Tragedy and comedy formats</a:t>
            </a:r>
          </a:p>
        </p:txBody>
      </p:sp>
      <p:sp>
        <p:nvSpPr>
          <p:cNvPr id="7" name="TextBox 6">
            <a:extLst>
              <a:ext uri="{FF2B5EF4-FFF2-40B4-BE49-F238E27FC236}">
                <a16:creationId xmlns:a16="http://schemas.microsoft.com/office/drawing/2014/main" id="{F6E5AC07-9244-6F81-F23B-AE9DAFD402F6}"/>
              </a:ext>
            </a:extLst>
          </p:cNvPr>
          <p:cNvSpPr txBox="1"/>
          <p:nvPr/>
        </p:nvSpPr>
        <p:spPr>
          <a:xfrm>
            <a:off x="430179" y="1309211"/>
            <a:ext cx="11504569" cy="707886"/>
          </a:xfrm>
          <a:prstGeom prst="rect">
            <a:avLst/>
          </a:prstGeom>
          <a:noFill/>
        </p:spPr>
        <p:txBody>
          <a:bodyPr wrap="square" rtlCol="0">
            <a:spAutoFit/>
          </a:bodyPr>
          <a:lstStyle/>
          <a:p>
            <a:pPr algn="ctr"/>
            <a:r>
              <a:rPr lang="en-US" sz="2000" dirty="0"/>
              <a:t>In Ancient Greece, plays can be a Comedy (mainly happy) or a Tragedy (mainly sad). </a:t>
            </a:r>
          </a:p>
          <a:p>
            <a:pPr algn="ctr"/>
            <a:r>
              <a:rPr lang="en-US" sz="2000" dirty="0"/>
              <a:t>Shakespeare also follows this format, but he also adds History plays as a third category.</a:t>
            </a:r>
          </a:p>
        </p:txBody>
      </p:sp>
      <p:sp>
        <p:nvSpPr>
          <p:cNvPr id="12" name="TextBox 11">
            <a:extLst>
              <a:ext uri="{FF2B5EF4-FFF2-40B4-BE49-F238E27FC236}">
                <a16:creationId xmlns:a16="http://schemas.microsoft.com/office/drawing/2014/main" id="{4BF43282-A7D2-A295-38C2-DEDA81F7C8C5}"/>
              </a:ext>
            </a:extLst>
          </p:cNvPr>
          <p:cNvSpPr txBox="1"/>
          <p:nvPr/>
        </p:nvSpPr>
        <p:spPr>
          <a:xfrm>
            <a:off x="950428" y="2412060"/>
            <a:ext cx="2348661" cy="877163"/>
          </a:xfrm>
          <a:prstGeom prst="rect">
            <a:avLst/>
          </a:prstGeom>
          <a:noFill/>
        </p:spPr>
        <p:txBody>
          <a:bodyPr wrap="square" rtlCol="0">
            <a:spAutoFit/>
          </a:bodyPr>
          <a:lstStyle/>
          <a:p>
            <a:r>
              <a:rPr lang="en-US" sz="1500" dirty="0"/>
              <a:t>Sophocles (5</a:t>
            </a:r>
            <a:r>
              <a:rPr lang="en-US" sz="1500" baseline="30000" dirty="0"/>
              <a:t>th</a:t>
            </a:r>
            <a:r>
              <a:rPr lang="en-US" sz="1500" dirty="0"/>
              <a:t> century BCE)</a:t>
            </a:r>
          </a:p>
          <a:p>
            <a:r>
              <a:rPr lang="en-US" b="1" i="1" dirty="0"/>
              <a:t>Oedipus Rex </a:t>
            </a:r>
          </a:p>
          <a:p>
            <a:r>
              <a:rPr lang="en-US" b="1" dirty="0"/>
              <a:t>(Oedipus the King)</a:t>
            </a:r>
          </a:p>
        </p:txBody>
      </p:sp>
      <p:sp>
        <p:nvSpPr>
          <p:cNvPr id="13" name="TextBox 12">
            <a:extLst>
              <a:ext uri="{FF2B5EF4-FFF2-40B4-BE49-F238E27FC236}">
                <a16:creationId xmlns:a16="http://schemas.microsoft.com/office/drawing/2014/main" id="{67BF5625-345D-57F3-2CF0-23E70A04DBFF}"/>
              </a:ext>
            </a:extLst>
          </p:cNvPr>
          <p:cNvSpPr txBox="1"/>
          <p:nvPr/>
        </p:nvSpPr>
        <p:spPr>
          <a:xfrm>
            <a:off x="3682351" y="3442368"/>
            <a:ext cx="2413649" cy="2185214"/>
          </a:xfrm>
          <a:prstGeom prst="rect">
            <a:avLst/>
          </a:prstGeom>
          <a:noFill/>
        </p:spPr>
        <p:txBody>
          <a:bodyPr wrap="square" rtlCol="0">
            <a:spAutoFit/>
          </a:bodyPr>
          <a:lstStyle/>
          <a:p>
            <a:pPr algn="just"/>
            <a:r>
              <a:rPr lang="en-US" sz="1700" dirty="0"/>
              <a:t>Macbeth and his wife seek to become king and queen of Scotland, and resort to murder to fulfil their ambition. They get what they want but madness and death follow shortly after.</a:t>
            </a:r>
          </a:p>
        </p:txBody>
      </p:sp>
      <p:grpSp>
        <p:nvGrpSpPr>
          <p:cNvPr id="39" name="Group 38">
            <a:extLst>
              <a:ext uri="{FF2B5EF4-FFF2-40B4-BE49-F238E27FC236}">
                <a16:creationId xmlns:a16="http://schemas.microsoft.com/office/drawing/2014/main" id="{09D2338B-4174-558D-EF6B-F3A9B4EB3BCB}"/>
              </a:ext>
            </a:extLst>
          </p:cNvPr>
          <p:cNvGrpSpPr/>
          <p:nvPr/>
        </p:nvGrpSpPr>
        <p:grpSpPr>
          <a:xfrm>
            <a:off x="2005145" y="391424"/>
            <a:ext cx="1288092" cy="899316"/>
            <a:chOff x="1459964" y="2235516"/>
            <a:chExt cx="1288092" cy="899316"/>
          </a:xfrm>
        </p:grpSpPr>
        <p:grpSp>
          <p:nvGrpSpPr>
            <p:cNvPr id="28" name="Group 27">
              <a:extLst>
                <a:ext uri="{FF2B5EF4-FFF2-40B4-BE49-F238E27FC236}">
                  <a16:creationId xmlns:a16="http://schemas.microsoft.com/office/drawing/2014/main" id="{878CD343-FFB9-C5DC-7255-B7692673416D}"/>
                </a:ext>
              </a:extLst>
            </p:cNvPr>
            <p:cNvGrpSpPr/>
            <p:nvPr/>
          </p:nvGrpSpPr>
          <p:grpSpPr>
            <a:xfrm>
              <a:off x="1459964" y="2422905"/>
              <a:ext cx="692331" cy="711927"/>
              <a:chOff x="1459964" y="2422905"/>
              <a:chExt cx="692331" cy="711927"/>
            </a:xfrm>
          </p:grpSpPr>
          <p:sp>
            <p:nvSpPr>
              <p:cNvPr id="15" name="Delay 14">
                <a:extLst>
                  <a:ext uri="{FF2B5EF4-FFF2-40B4-BE49-F238E27FC236}">
                    <a16:creationId xmlns:a16="http://schemas.microsoft.com/office/drawing/2014/main" id="{8C9B6DF0-8E98-0B11-22DB-7028E1F8A6E6}"/>
                  </a:ext>
                </a:extLst>
              </p:cNvPr>
              <p:cNvSpPr/>
              <p:nvPr/>
            </p:nvSpPr>
            <p:spPr>
              <a:xfrm rot="5400000">
                <a:off x="1450166" y="2432703"/>
                <a:ext cx="711927" cy="692331"/>
              </a:xfrm>
              <a:prstGeom prst="flowChartDelay">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C7C69F67-44DE-AA1F-B700-E329AD9CE8D2}"/>
                  </a:ext>
                </a:extLst>
              </p:cNvPr>
              <p:cNvCxnSpPr>
                <a:cxnSpLocks/>
              </p:cNvCxnSpPr>
              <p:nvPr/>
            </p:nvCxnSpPr>
            <p:spPr>
              <a:xfrm flipV="1">
                <a:off x="1622156" y="2601835"/>
                <a:ext cx="82658" cy="77491"/>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39675E0-D5AC-2806-8F69-BF3891CADB47}"/>
                  </a:ext>
                </a:extLst>
              </p:cNvPr>
              <p:cNvCxnSpPr>
                <a:cxnSpLocks/>
              </p:cNvCxnSpPr>
              <p:nvPr/>
            </p:nvCxnSpPr>
            <p:spPr>
              <a:xfrm>
                <a:off x="1900138" y="2604422"/>
                <a:ext cx="80075" cy="8007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Block Arc 24">
                <a:extLst>
                  <a:ext uri="{FF2B5EF4-FFF2-40B4-BE49-F238E27FC236}">
                    <a16:creationId xmlns:a16="http://schemas.microsoft.com/office/drawing/2014/main" id="{F8C5FEB9-3A8E-DDD6-4108-7719DAF76918}"/>
                  </a:ext>
                </a:extLst>
              </p:cNvPr>
              <p:cNvSpPr/>
              <p:nvPr/>
            </p:nvSpPr>
            <p:spPr>
              <a:xfrm>
                <a:off x="1656040" y="2800442"/>
                <a:ext cx="284135" cy="304800"/>
              </a:xfrm>
              <a:prstGeom prst="blockArc">
                <a:avLst>
                  <a:gd name="adj1" fmla="val 10800000"/>
                  <a:gd name="adj2" fmla="val 21597226"/>
                  <a:gd name="adj3" fmla="val 104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8">
              <a:extLst>
                <a:ext uri="{FF2B5EF4-FFF2-40B4-BE49-F238E27FC236}">
                  <a16:creationId xmlns:a16="http://schemas.microsoft.com/office/drawing/2014/main" id="{351BAED1-1FA2-7E64-5DE3-3B79BD3C1767}"/>
                </a:ext>
              </a:extLst>
            </p:cNvPr>
            <p:cNvGrpSpPr/>
            <p:nvPr/>
          </p:nvGrpSpPr>
          <p:grpSpPr>
            <a:xfrm>
              <a:off x="2055725" y="2235516"/>
              <a:ext cx="692331" cy="711927"/>
              <a:chOff x="1459964" y="2422905"/>
              <a:chExt cx="692331" cy="711927"/>
            </a:xfrm>
          </p:grpSpPr>
          <p:sp>
            <p:nvSpPr>
              <p:cNvPr id="30" name="Delay 29">
                <a:extLst>
                  <a:ext uri="{FF2B5EF4-FFF2-40B4-BE49-F238E27FC236}">
                    <a16:creationId xmlns:a16="http://schemas.microsoft.com/office/drawing/2014/main" id="{BC57B728-A324-29E2-9B0F-DCEF2BD5847B}"/>
                  </a:ext>
                </a:extLst>
              </p:cNvPr>
              <p:cNvSpPr/>
              <p:nvPr/>
            </p:nvSpPr>
            <p:spPr>
              <a:xfrm rot="5400000">
                <a:off x="1450166" y="2432703"/>
                <a:ext cx="711927" cy="692331"/>
              </a:xfrm>
              <a:prstGeom prst="flowChartDelay">
                <a:avLst/>
              </a:prstGeom>
              <a:solidFill>
                <a:schemeClr val="accent4">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9AD78E1E-675D-A139-C1ED-01176028A84A}"/>
                  </a:ext>
                </a:extLst>
              </p:cNvPr>
              <p:cNvCxnSpPr>
                <a:cxnSpLocks/>
              </p:cNvCxnSpPr>
              <p:nvPr/>
            </p:nvCxnSpPr>
            <p:spPr>
              <a:xfrm>
                <a:off x="1622156" y="2679326"/>
                <a:ext cx="105900"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DF1DCD-1AAF-7EBD-330F-1D32DBC234D9}"/>
                  </a:ext>
                </a:extLst>
              </p:cNvPr>
              <p:cNvCxnSpPr>
                <a:cxnSpLocks/>
              </p:cNvCxnSpPr>
              <p:nvPr/>
            </p:nvCxnSpPr>
            <p:spPr>
              <a:xfrm>
                <a:off x="1900138" y="2679331"/>
                <a:ext cx="102650"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Block Arc 33">
                <a:extLst>
                  <a:ext uri="{FF2B5EF4-FFF2-40B4-BE49-F238E27FC236}">
                    <a16:creationId xmlns:a16="http://schemas.microsoft.com/office/drawing/2014/main" id="{8E484896-5C9C-A804-647A-5CF6F357F7A8}"/>
                  </a:ext>
                </a:extLst>
              </p:cNvPr>
              <p:cNvSpPr/>
              <p:nvPr/>
            </p:nvSpPr>
            <p:spPr>
              <a:xfrm rot="10800000">
                <a:off x="1661206" y="2686790"/>
                <a:ext cx="284135" cy="304800"/>
              </a:xfrm>
              <a:prstGeom prst="blockArc">
                <a:avLst>
                  <a:gd name="adj1" fmla="val 10800000"/>
                  <a:gd name="adj2" fmla="val 21597226"/>
                  <a:gd name="adj3" fmla="val 104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 name="Group 40">
            <a:extLst>
              <a:ext uri="{FF2B5EF4-FFF2-40B4-BE49-F238E27FC236}">
                <a16:creationId xmlns:a16="http://schemas.microsoft.com/office/drawing/2014/main" id="{C1F7B15B-5167-E60E-ACC2-FB9A267DE3AA}"/>
              </a:ext>
            </a:extLst>
          </p:cNvPr>
          <p:cNvGrpSpPr/>
          <p:nvPr/>
        </p:nvGrpSpPr>
        <p:grpSpPr>
          <a:xfrm>
            <a:off x="267987" y="2168305"/>
            <a:ext cx="692331" cy="711927"/>
            <a:chOff x="1459964" y="2422905"/>
            <a:chExt cx="692331" cy="711927"/>
          </a:xfrm>
          <a:solidFill>
            <a:schemeClr val="accent1">
              <a:lumMod val="75000"/>
            </a:schemeClr>
          </a:solidFill>
        </p:grpSpPr>
        <p:sp>
          <p:nvSpPr>
            <p:cNvPr id="47" name="Delay 46">
              <a:extLst>
                <a:ext uri="{FF2B5EF4-FFF2-40B4-BE49-F238E27FC236}">
                  <a16:creationId xmlns:a16="http://schemas.microsoft.com/office/drawing/2014/main" id="{C3A5AA21-ECE7-DEAA-FD35-3E8ED235E60F}"/>
                </a:ext>
              </a:extLst>
            </p:cNvPr>
            <p:cNvSpPr/>
            <p:nvPr/>
          </p:nvSpPr>
          <p:spPr>
            <a:xfrm rot="5400000">
              <a:off x="1450166" y="2432703"/>
              <a:ext cx="711927" cy="692331"/>
            </a:xfrm>
            <a:prstGeom prst="flowChartDelay">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9AB731F6-0E9D-4578-F364-9A1BB5AF2850}"/>
                </a:ext>
              </a:extLst>
            </p:cNvPr>
            <p:cNvCxnSpPr>
              <a:cxnSpLocks/>
            </p:cNvCxnSpPr>
            <p:nvPr/>
          </p:nvCxnSpPr>
          <p:spPr>
            <a:xfrm flipV="1">
              <a:off x="1622156" y="2601835"/>
              <a:ext cx="82658" cy="77491"/>
            </a:xfrm>
            <a:prstGeom prst="line">
              <a:avLst/>
            </a:prstGeom>
            <a:grpFill/>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7D1FAF5-A6DB-ECF9-8DDE-16AAEBD4B241}"/>
                </a:ext>
              </a:extLst>
            </p:cNvPr>
            <p:cNvCxnSpPr>
              <a:cxnSpLocks/>
            </p:cNvCxnSpPr>
            <p:nvPr/>
          </p:nvCxnSpPr>
          <p:spPr>
            <a:xfrm>
              <a:off x="1900138" y="2604422"/>
              <a:ext cx="80075" cy="80075"/>
            </a:xfrm>
            <a:prstGeom prst="line">
              <a:avLst/>
            </a:prstGeom>
            <a:grpFill/>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Block Arc 49">
              <a:extLst>
                <a:ext uri="{FF2B5EF4-FFF2-40B4-BE49-F238E27FC236}">
                  <a16:creationId xmlns:a16="http://schemas.microsoft.com/office/drawing/2014/main" id="{AAFCAF6D-D3A4-6426-8A03-C7119820ED39}"/>
                </a:ext>
              </a:extLst>
            </p:cNvPr>
            <p:cNvSpPr/>
            <p:nvPr/>
          </p:nvSpPr>
          <p:spPr>
            <a:xfrm>
              <a:off x="1656040" y="2800442"/>
              <a:ext cx="284135" cy="304800"/>
            </a:xfrm>
            <a:prstGeom prst="blockArc">
              <a:avLst>
                <a:gd name="adj1" fmla="val 10800000"/>
                <a:gd name="adj2" fmla="val 21597226"/>
                <a:gd name="adj3" fmla="val 104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1">
            <a:extLst>
              <a:ext uri="{FF2B5EF4-FFF2-40B4-BE49-F238E27FC236}">
                <a16:creationId xmlns:a16="http://schemas.microsoft.com/office/drawing/2014/main" id="{C9089F54-87F6-08EA-96D3-803F3B24D8A4}"/>
              </a:ext>
            </a:extLst>
          </p:cNvPr>
          <p:cNvGrpSpPr/>
          <p:nvPr/>
        </p:nvGrpSpPr>
        <p:grpSpPr>
          <a:xfrm>
            <a:off x="6398115" y="2095500"/>
            <a:ext cx="692331" cy="711927"/>
            <a:chOff x="1459964" y="2422905"/>
            <a:chExt cx="692331" cy="711927"/>
          </a:xfrm>
          <a:solidFill>
            <a:schemeClr val="accent4">
              <a:lumMod val="60000"/>
              <a:lumOff val="40000"/>
            </a:schemeClr>
          </a:solidFill>
        </p:grpSpPr>
        <p:sp>
          <p:nvSpPr>
            <p:cNvPr id="43" name="Delay 42">
              <a:extLst>
                <a:ext uri="{FF2B5EF4-FFF2-40B4-BE49-F238E27FC236}">
                  <a16:creationId xmlns:a16="http://schemas.microsoft.com/office/drawing/2014/main" id="{EFAB84F6-4C57-22D1-0935-5D17D6CBBC48}"/>
                </a:ext>
              </a:extLst>
            </p:cNvPr>
            <p:cNvSpPr/>
            <p:nvPr/>
          </p:nvSpPr>
          <p:spPr>
            <a:xfrm rot="5400000">
              <a:off x="1450166" y="2432703"/>
              <a:ext cx="711927" cy="692331"/>
            </a:xfrm>
            <a:prstGeom prst="flowChartDelay">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2F5E81E8-41F5-0D46-B42E-04C1ADE12FE2}"/>
                </a:ext>
              </a:extLst>
            </p:cNvPr>
            <p:cNvCxnSpPr>
              <a:cxnSpLocks/>
            </p:cNvCxnSpPr>
            <p:nvPr/>
          </p:nvCxnSpPr>
          <p:spPr>
            <a:xfrm>
              <a:off x="1622156" y="2679326"/>
              <a:ext cx="105900" cy="0"/>
            </a:xfrm>
            <a:prstGeom prst="line">
              <a:avLst/>
            </a:prstGeom>
            <a:grpFill/>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D4A21FB-A0DF-725D-EFB8-F582B4ED8B71}"/>
                </a:ext>
              </a:extLst>
            </p:cNvPr>
            <p:cNvCxnSpPr>
              <a:cxnSpLocks/>
            </p:cNvCxnSpPr>
            <p:nvPr/>
          </p:nvCxnSpPr>
          <p:spPr>
            <a:xfrm>
              <a:off x="1900138" y="2679331"/>
              <a:ext cx="102650" cy="0"/>
            </a:xfrm>
            <a:prstGeom prst="line">
              <a:avLst/>
            </a:prstGeom>
            <a:grpFill/>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Block Arc 45">
              <a:extLst>
                <a:ext uri="{FF2B5EF4-FFF2-40B4-BE49-F238E27FC236}">
                  <a16:creationId xmlns:a16="http://schemas.microsoft.com/office/drawing/2014/main" id="{4ADF9191-BDA6-BC59-A62B-885308403D22}"/>
                </a:ext>
              </a:extLst>
            </p:cNvPr>
            <p:cNvSpPr/>
            <p:nvPr/>
          </p:nvSpPr>
          <p:spPr>
            <a:xfrm rot="10800000">
              <a:off x="1661206" y="2686790"/>
              <a:ext cx="284135" cy="304800"/>
            </a:xfrm>
            <a:prstGeom prst="blockArc">
              <a:avLst>
                <a:gd name="adj1" fmla="val 10800000"/>
                <a:gd name="adj2" fmla="val 21597226"/>
                <a:gd name="adj3" fmla="val 104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50">
            <a:extLst>
              <a:ext uri="{FF2B5EF4-FFF2-40B4-BE49-F238E27FC236}">
                <a16:creationId xmlns:a16="http://schemas.microsoft.com/office/drawing/2014/main" id="{846974B1-B8AC-1483-572C-CE0D4E1A3FD1}"/>
              </a:ext>
            </a:extLst>
          </p:cNvPr>
          <p:cNvGrpSpPr/>
          <p:nvPr/>
        </p:nvGrpSpPr>
        <p:grpSpPr>
          <a:xfrm>
            <a:off x="3635628" y="2168305"/>
            <a:ext cx="692331" cy="711927"/>
            <a:chOff x="1459964" y="2422905"/>
            <a:chExt cx="692331" cy="711927"/>
          </a:xfrm>
          <a:solidFill>
            <a:schemeClr val="accent1">
              <a:lumMod val="75000"/>
            </a:schemeClr>
          </a:solidFill>
        </p:grpSpPr>
        <p:sp>
          <p:nvSpPr>
            <p:cNvPr id="52" name="Delay 51">
              <a:extLst>
                <a:ext uri="{FF2B5EF4-FFF2-40B4-BE49-F238E27FC236}">
                  <a16:creationId xmlns:a16="http://schemas.microsoft.com/office/drawing/2014/main" id="{BE128830-074A-C44F-980E-3A9EE1CCCF6E}"/>
                </a:ext>
              </a:extLst>
            </p:cNvPr>
            <p:cNvSpPr/>
            <p:nvPr/>
          </p:nvSpPr>
          <p:spPr>
            <a:xfrm rot="5400000">
              <a:off x="1450166" y="2432703"/>
              <a:ext cx="711927" cy="692331"/>
            </a:xfrm>
            <a:prstGeom prst="flowChartDelay">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463D9EE5-CA19-88E8-EB15-6817AA361683}"/>
                </a:ext>
              </a:extLst>
            </p:cNvPr>
            <p:cNvCxnSpPr>
              <a:cxnSpLocks/>
            </p:cNvCxnSpPr>
            <p:nvPr/>
          </p:nvCxnSpPr>
          <p:spPr>
            <a:xfrm flipV="1">
              <a:off x="1622156" y="2601835"/>
              <a:ext cx="82658" cy="77491"/>
            </a:xfrm>
            <a:prstGeom prst="line">
              <a:avLst/>
            </a:prstGeom>
            <a:grpFill/>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B14CCE-0801-2FC9-A983-C4ACE60B02DC}"/>
                </a:ext>
              </a:extLst>
            </p:cNvPr>
            <p:cNvCxnSpPr>
              <a:cxnSpLocks/>
            </p:cNvCxnSpPr>
            <p:nvPr/>
          </p:nvCxnSpPr>
          <p:spPr>
            <a:xfrm>
              <a:off x="1900138" y="2604422"/>
              <a:ext cx="80075" cy="80075"/>
            </a:xfrm>
            <a:prstGeom prst="line">
              <a:avLst/>
            </a:prstGeom>
            <a:grpFill/>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Block Arc 54">
              <a:extLst>
                <a:ext uri="{FF2B5EF4-FFF2-40B4-BE49-F238E27FC236}">
                  <a16:creationId xmlns:a16="http://schemas.microsoft.com/office/drawing/2014/main" id="{03DF6FB0-A4D3-7979-3798-C7EF2202DF1B}"/>
                </a:ext>
              </a:extLst>
            </p:cNvPr>
            <p:cNvSpPr/>
            <p:nvPr/>
          </p:nvSpPr>
          <p:spPr>
            <a:xfrm>
              <a:off x="1656040" y="2800442"/>
              <a:ext cx="284135" cy="304800"/>
            </a:xfrm>
            <a:prstGeom prst="blockArc">
              <a:avLst>
                <a:gd name="adj1" fmla="val 10800000"/>
                <a:gd name="adj2" fmla="val 21597226"/>
                <a:gd name="adj3" fmla="val 104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6" name="TextBox 55">
            <a:extLst>
              <a:ext uri="{FF2B5EF4-FFF2-40B4-BE49-F238E27FC236}">
                <a16:creationId xmlns:a16="http://schemas.microsoft.com/office/drawing/2014/main" id="{C5F71171-16BC-AFEF-8E11-C0A2E16F1F94}"/>
              </a:ext>
            </a:extLst>
          </p:cNvPr>
          <p:cNvSpPr txBox="1"/>
          <p:nvPr/>
        </p:nvSpPr>
        <p:spPr>
          <a:xfrm>
            <a:off x="6417516" y="3149159"/>
            <a:ext cx="2784160" cy="2723823"/>
          </a:xfrm>
          <a:prstGeom prst="rect">
            <a:avLst/>
          </a:prstGeom>
          <a:noFill/>
        </p:spPr>
        <p:txBody>
          <a:bodyPr wrap="square" rtlCol="0">
            <a:spAutoFit/>
          </a:bodyPr>
          <a:lstStyle/>
          <a:p>
            <a:pPr algn="ctr"/>
            <a:r>
              <a:rPr lang="en-GB" b="1" dirty="0">
                <a:solidFill>
                  <a:srgbClr val="202122"/>
                </a:solidFill>
              </a:rPr>
              <a:t> </a:t>
            </a:r>
          </a:p>
          <a:p>
            <a:pPr algn="just"/>
            <a:r>
              <a:rPr lang="en-GB" sz="1700" b="0" i="0" dirty="0">
                <a:solidFill>
                  <a:srgbClr val="202122"/>
                </a:solidFill>
                <a:effectLst/>
              </a:rPr>
              <a:t>A young man, </a:t>
            </a:r>
            <a:r>
              <a:rPr lang="en-GB" sz="1700" b="0" i="0" dirty="0" err="1">
                <a:solidFill>
                  <a:srgbClr val="202122"/>
                </a:solidFill>
                <a:effectLst/>
              </a:rPr>
              <a:t>Sostratos</a:t>
            </a:r>
            <a:r>
              <a:rPr lang="en-GB" sz="1700" b="0" i="0" dirty="0">
                <a:solidFill>
                  <a:srgbClr val="202122"/>
                </a:solidFill>
                <a:effectLst/>
              </a:rPr>
              <a:t>, falls in love with a girl, whose father, </a:t>
            </a:r>
            <a:r>
              <a:rPr lang="en-GB" sz="1700" b="0" i="0" dirty="0" err="1">
                <a:solidFill>
                  <a:srgbClr val="202122"/>
                </a:solidFill>
                <a:effectLst/>
              </a:rPr>
              <a:t>Knemon</a:t>
            </a:r>
            <a:r>
              <a:rPr lang="en-GB" sz="1700" b="0" i="0" dirty="0">
                <a:solidFill>
                  <a:srgbClr val="202122"/>
                </a:solidFill>
                <a:effectLst/>
              </a:rPr>
              <a:t>, is very bad-tempered and hard to approach. Eventually, after helping to rescue him from a well, he wins </a:t>
            </a:r>
            <a:r>
              <a:rPr lang="en-GB" sz="1700" b="0" i="0" dirty="0" err="1">
                <a:solidFill>
                  <a:srgbClr val="202122"/>
                </a:solidFill>
                <a:effectLst/>
              </a:rPr>
              <a:t>Knemon</a:t>
            </a:r>
            <a:r>
              <a:rPr lang="en-GB" sz="1700" b="0" i="0" dirty="0">
                <a:solidFill>
                  <a:srgbClr val="202122"/>
                </a:solidFill>
                <a:effectLst/>
              </a:rPr>
              <a:t> over and gains his permission to marry his daughter. </a:t>
            </a:r>
            <a:endParaRPr lang="en-US" sz="1700" dirty="0"/>
          </a:p>
        </p:txBody>
      </p:sp>
      <p:sp>
        <p:nvSpPr>
          <p:cNvPr id="58" name="TextBox 57">
            <a:extLst>
              <a:ext uri="{FF2B5EF4-FFF2-40B4-BE49-F238E27FC236}">
                <a16:creationId xmlns:a16="http://schemas.microsoft.com/office/drawing/2014/main" id="{5BE32C7E-0927-DA41-359A-44CE62546549}"/>
              </a:ext>
            </a:extLst>
          </p:cNvPr>
          <p:cNvSpPr txBox="1"/>
          <p:nvPr/>
        </p:nvSpPr>
        <p:spPr>
          <a:xfrm>
            <a:off x="9201676" y="2968691"/>
            <a:ext cx="2728966" cy="2970044"/>
          </a:xfrm>
          <a:prstGeom prst="rect">
            <a:avLst/>
          </a:prstGeom>
          <a:noFill/>
        </p:spPr>
        <p:txBody>
          <a:bodyPr wrap="square" rtlCol="0">
            <a:spAutoFit/>
          </a:bodyPr>
          <a:lstStyle/>
          <a:p>
            <a:pPr algn="ctr"/>
            <a:r>
              <a:rPr lang="en-GB" sz="1700" b="1" dirty="0">
                <a:solidFill>
                  <a:srgbClr val="202122"/>
                </a:solidFill>
              </a:rPr>
              <a:t> </a:t>
            </a:r>
          </a:p>
          <a:p>
            <a:pPr algn="just"/>
            <a:r>
              <a:rPr lang="en-GB" sz="1700" b="0" i="0" dirty="0">
                <a:solidFill>
                  <a:srgbClr val="1E272B"/>
                </a:solidFill>
                <a:effectLst/>
              </a:rPr>
              <a:t>Claudio falls in love with Hero but is told a lie about her that makes him doubt her. Beatrice (Hero’s cousin) and Benedict are tricked into believing the other is in love with them. The lie about Hero is finally put straight and Beatrice and Benedict actually fall in love.</a:t>
            </a:r>
            <a:endParaRPr lang="en-US" sz="1700" dirty="0"/>
          </a:p>
        </p:txBody>
      </p:sp>
      <p:grpSp>
        <p:nvGrpSpPr>
          <p:cNvPr id="59" name="Group 58">
            <a:extLst>
              <a:ext uri="{FF2B5EF4-FFF2-40B4-BE49-F238E27FC236}">
                <a16:creationId xmlns:a16="http://schemas.microsoft.com/office/drawing/2014/main" id="{FC9FFE27-F851-A05F-3054-0A2BDC9F5C3B}"/>
              </a:ext>
            </a:extLst>
          </p:cNvPr>
          <p:cNvGrpSpPr/>
          <p:nvPr/>
        </p:nvGrpSpPr>
        <p:grpSpPr>
          <a:xfrm>
            <a:off x="9499848" y="2114575"/>
            <a:ext cx="692331" cy="711927"/>
            <a:chOff x="1459964" y="2422905"/>
            <a:chExt cx="692331" cy="711927"/>
          </a:xfrm>
          <a:solidFill>
            <a:schemeClr val="accent4">
              <a:lumMod val="60000"/>
              <a:lumOff val="40000"/>
            </a:schemeClr>
          </a:solidFill>
        </p:grpSpPr>
        <p:sp>
          <p:nvSpPr>
            <p:cNvPr id="60" name="Delay 59">
              <a:extLst>
                <a:ext uri="{FF2B5EF4-FFF2-40B4-BE49-F238E27FC236}">
                  <a16:creationId xmlns:a16="http://schemas.microsoft.com/office/drawing/2014/main" id="{FED1CEDF-A616-01AA-EC4E-05F147816526}"/>
                </a:ext>
              </a:extLst>
            </p:cNvPr>
            <p:cNvSpPr/>
            <p:nvPr/>
          </p:nvSpPr>
          <p:spPr>
            <a:xfrm rot="5400000">
              <a:off x="1450166" y="2432703"/>
              <a:ext cx="711927" cy="692331"/>
            </a:xfrm>
            <a:prstGeom prst="flowChartDelay">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13326F71-65FC-38B3-6CD0-40DAD157B1C7}"/>
                </a:ext>
              </a:extLst>
            </p:cNvPr>
            <p:cNvCxnSpPr>
              <a:cxnSpLocks/>
            </p:cNvCxnSpPr>
            <p:nvPr/>
          </p:nvCxnSpPr>
          <p:spPr>
            <a:xfrm>
              <a:off x="1622156" y="2679326"/>
              <a:ext cx="105900" cy="0"/>
            </a:xfrm>
            <a:prstGeom prst="line">
              <a:avLst/>
            </a:prstGeom>
            <a:grpFill/>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FA70218-320B-CFCC-E483-DBF9F1E7D6F9}"/>
                </a:ext>
              </a:extLst>
            </p:cNvPr>
            <p:cNvCxnSpPr>
              <a:cxnSpLocks/>
            </p:cNvCxnSpPr>
            <p:nvPr/>
          </p:nvCxnSpPr>
          <p:spPr>
            <a:xfrm>
              <a:off x="1900138" y="2679331"/>
              <a:ext cx="102650" cy="0"/>
            </a:xfrm>
            <a:prstGeom prst="line">
              <a:avLst/>
            </a:prstGeom>
            <a:grpFill/>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Block Arc 62">
              <a:extLst>
                <a:ext uri="{FF2B5EF4-FFF2-40B4-BE49-F238E27FC236}">
                  <a16:creationId xmlns:a16="http://schemas.microsoft.com/office/drawing/2014/main" id="{8455C1D0-A850-942F-2886-45061A62B121}"/>
                </a:ext>
              </a:extLst>
            </p:cNvPr>
            <p:cNvSpPr/>
            <p:nvPr/>
          </p:nvSpPr>
          <p:spPr>
            <a:xfrm rot="10800000">
              <a:off x="1661206" y="2686790"/>
              <a:ext cx="284135" cy="304800"/>
            </a:xfrm>
            <a:prstGeom prst="blockArc">
              <a:avLst>
                <a:gd name="adj1" fmla="val 10800000"/>
                <a:gd name="adj2" fmla="val 21597226"/>
                <a:gd name="adj3" fmla="val 104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31" name="TextBox 1030">
            <a:extLst>
              <a:ext uri="{FF2B5EF4-FFF2-40B4-BE49-F238E27FC236}">
                <a16:creationId xmlns:a16="http://schemas.microsoft.com/office/drawing/2014/main" id="{279C4D3D-C1BC-58C3-6774-79F60D9F1AF9}"/>
              </a:ext>
            </a:extLst>
          </p:cNvPr>
          <p:cNvSpPr txBox="1"/>
          <p:nvPr/>
        </p:nvSpPr>
        <p:spPr>
          <a:xfrm>
            <a:off x="261358" y="3456897"/>
            <a:ext cx="3031102" cy="2185214"/>
          </a:xfrm>
          <a:prstGeom prst="rect">
            <a:avLst/>
          </a:prstGeom>
          <a:noFill/>
        </p:spPr>
        <p:txBody>
          <a:bodyPr wrap="square" rtlCol="0">
            <a:spAutoFit/>
          </a:bodyPr>
          <a:lstStyle/>
          <a:p>
            <a:pPr algn="just"/>
            <a:r>
              <a:rPr lang="en-US" sz="1700" dirty="0"/>
              <a:t>Oedipus, the king of Thebes,  is searching for the killer of Laius, the previous king of Thebes. Oedipus discovers that not only is he the killer, but that Laius was his father. Shamed by guilt, Oedipus blinds himself and goes into exile.</a:t>
            </a:r>
          </a:p>
        </p:txBody>
      </p:sp>
      <p:sp>
        <p:nvSpPr>
          <p:cNvPr id="1033" name="TextBox 1032">
            <a:extLst>
              <a:ext uri="{FF2B5EF4-FFF2-40B4-BE49-F238E27FC236}">
                <a16:creationId xmlns:a16="http://schemas.microsoft.com/office/drawing/2014/main" id="{52A978DB-149B-C904-0C15-49F20B1833D7}"/>
              </a:ext>
            </a:extLst>
          </p:cNvPr>
          <p:cNvSpPr txBox="1"/>
          <p:nvPr/>
        </p:nvSpPr>
        <p:spPr>
          <a:xfrm>
            <a:off x="3617306" y="2412060"/>
            <a:ext cx="2602837" cy="600164"/>
          </a:xfrm>
          <a:prstGeom prst="rect">
            <a:avLst/>
          </a:prstGeom>
          <a:noFill/>
        </p:spPr>
        <p:txBody>
          <a:bodyPr wrap="square" rtlCol="0">
            <a:spAutoFit/>
          </a:bodyPr>
          <a:lstStyle/>
          <a:p>
            <a:pPr algn="ctr"/>
            <a:r>
              <a:rPr lang="en-US" sz="1500" dirty="0"/>
              <a:t>Shakespeare</a:t>
            </a:r>
          </a:p>
          <a:p>
            <a:pPr algn="ctr"/>
            <a:r>
              <a:rPr lang="en-US" b="1" i="1" dirty="0"/>
              <a:t>Macbeth</a:t>
            </a:r>
          </a:p>
        </p:txBody>
      </p:sp>
      <p:sp>
        <p:nvSpPr>
          <p:cNvPr id="1035" name="TextBox 1034">
            <a:extLst>
              <a:ext uri="{FF2B5EF4-FFF2-40B4-BE49-F238E27FC236}">
                <a16:creationId xmlns:a16="http://schemas.microsoft.com/office/drawing/2014/main" id="{411FE2C5-1EB2-63E0-FF8E-9BD8E1C48FBF}"/>
              </a:ext>
            </a:extLst>
          </p:cNvPr>
          <p:cNvSpPr txBox="1"/>
          <p:nvPr/>
        </p:nvSpPr>
        <p:spPr>
          <a:xfrm>
            <a:off x="7098314" y="2337826"/>
            <a:ext cx="2035393" cy="553998"/>
          </a:xfrm>
          <a:prstGeom prst="rect">
            <a:avLst/>
          </a:prstGeom>
          <a:noFill/>
        </p:spPr>
        <p:txBody>
          <a:bodyPr wrap="square" rtlCol="0">
            <a:spAutoFit/>
          </a:bodyPr>
          <a:lstStyle/>
          <a:p>
            <a:r>
              <a:rPr lang="en-GB" sz="1500" b="0" i="0" dirty="0">
                <a:solidFill>
                  <a:srgbClr val="202122"/>
                </a:solidFill>
                <a:effectLst/>
              </a:rPr>
              <a:t>Menander </a:t>
            </a:r>
          </a:p>
          <a:p>
            <a:r>
              <a:rPr lang="en-GB" sz="1500" b="0" i="0" dirty="0">
                <a:solidFill>
                  <a:srgbClr val="202122"/>
                </a:solidFill>
                <a:effectLst/>
              </a:rPr>
              <a:t>(4</a:t>
            </a:r>
            <a:r>
              <a:rPr lang="en-GB" sz="1500" b="0" i="0" baseline="30000" dirty="0">
                <a:solidFill>
                  <a:srgbClr val="202122"/>
                </a:solidFill>
                <a:effectLst/>
              </a:rPr>
              <a:t>th</a:t>
            </a:r>
            <a:r>
              <a:rPr lang="en-GB" sz="1500" b="0" i="0" dirty="0">
                <a:solidFill>
                  <a:srgbClr val="202122"/>
                </a:solidFill>
                <a:effectLst/>
              </a:rPr>
              <a:t> – 3</a:t>
            </a:r>
            <a:r>
              <a:rPr lang="en-GB" sz="1500" b="0" i="0" baseline="30000" dirty="0">
                <a:solidFill>
                  <a:srgbClr val="202122"/>
                </a:solidFill>
                <a:effectLst/>
              </a:rPr>
              <a:t>rd</a:t>
            </a:r>
            <a:r>
              <a:rPr lang="en-GB" sz="1500" b="0" i="0" dirty="0">
                <a:solidFill>
                  <a:srgbClr val="202122"/>
                </a:solidFill>
                <a:effectLst/>
              </a:rPr>
              <a:t> centuries BCE)</a:t>
            </a:r>
          </a:p>
        </p:txBody>
      </p:sp>
      <p:sp>
        <p:nvSpPr>
          <p:cNvPr id="1037" name="TextBox 1036">
            <a:extLst>
              <a:ext uri="{FF2B5EF4-FFF2-40B4-BE49-F238E27FC236}">
                <a16:creationId xmlns:a16="http://schemas.microsoft.com/office/drawing/2014/main" id="{743544DA-E677-35D1-F416-A0E19486C9D3}"/>
              </a:ext>
            </a:extLst>
          </p:cNvPr>
          <p:cNvSpPr txBox="1"/>
          <p:nvPr/>
        </p:nvSpPr>
        <p:spPr>
          <a:xfrm>
            <a:off x="6716782" y="2821294"/>
            <a:ext cx="2335956" cy="369332"/>
          </a:xfrm>
          <a:prstGeom prst="rect">
            <a:avLst/>
          </a:prstGeom>
          <a:noFill/>
        </p:spPr>
        <p:txBody>
          <a:bodyPr wrap="square" rtlCol="0">
            <a:spAutoFit/>
          </a:bodyPr>
          <a:lstStyle/>
          <a:p>
            <a:r>
              <a:rPr lang="en-GB" b="1" i="1" dirty="0" err="1">
                <a:solidFill>
                  <a:srgbClr val="202122"/>
                </a:solidFill>
              </a:rPr>
              <a:t>Dyskolos</a:t>
            </a:r>
            <a:r>
              <a:rPr lang="en-GB" b="1" dirty="0">
                <a:solidFill>
                  <a:srgbClr val="202122"/>
                </a:solidFill>
              </a:rPr>
              <a:t> (The Grouch)</a:t>
            </a:r>
            <a:r>
              <a:rPr lang="en-GB" sz="1700" b="0" i="0" dirty="0">
                <a:solidFill>
                  <a:srgbClr val="202122"/>
                </a:solidFill>
                <a:effectLst/>
              </a:rPr>
              <a:t> </a:t>
            </a:r>
            <a:endParaRPr lang="en-US" sz="1700" dirty="0"/>
          </a:p>
        </p:txBody>
      </p:sp>
      <p:sp>
        <p:nvSpPr>
          <p:cNvPr id="1039" name="TextBox 1038">
            <a:extLst>
              <a:ext uri="{FF2B5EF4-FFF2-40B4-BE49-F238E27FC236}">
                <a16:creationId xmlns:a16="http://schemas.microsoft.com/office/drawing/2014/main" id="{F632BF90-337B-7A30-3687-993AA2C1E664}"/>
              </a:ext>
            </a:extLst>
          </p:cNvPr>
          <p:cNvSpPr txBox="1"/>
          <p:nvPr/>
        </p:nvSpPr>
        <p:spPr>
          <a:xfrm>
            <a:off x="10332737" y="2351600"/>
            <a:ext cx="1656163" cy="600164"/>
          </a:xfrm>
          <a:prstGeom prst="rect">
            <a:avLst/>
          </a:prstGeom>
          <a:noFill/>
        </p:spPr>
        <p:txBody>
          <a:bodyPr wrap="square" rtlCol="0">
            <a:spAutoFit/>
          </a:bodyPr>
          <a:lstStyle/>
          <a:p>
            <a:r>
              <a:rPr lang="en-GB" sz="1500" b="0" i="0" dirty="0">
                <a:solidFill>
                  <a:srgbClr val="202122"/>
                </a:solidFill>
                <a:effectLst/>
              </a:rPr>
              <a:t>Shakespeare</a:t>
            </a:r>
          </a:p>
          <a:p>
            <a:r>
              <a:rPr lang="en-GB" b="1" i="1" dirty="0">
                <a:solidFill>
                  <a:srgbClr val="202122"/>
                </a:solidFill>
              </a:rPr>
              <a:t>Much Ado </a:t>
            </a:r>
          </a:p>
        </p:txBody>
      </p:sp>
      <p:sp>
        <p:nvSpPr>
          <p:cNvPr id="1052" name="TextBox 1051">
            <a:extLst>
              <a:ext uri="{FF2B5EF4-FFF2-40B4-BE49-F238E27FC236}">
                <a16:creationId xmlns:a16="http://schemas.microsoft.com/office/drawing/2014/main" id="{33BEA84C-1FE8-1ED1-973A-EAC4DB9FA20F}"/>
              </a:ext>
            </a:extLst>
          </p:cNvPr>
          <p:cNvSpPr txBox="1"/>
          <p:nvPr/>
        </p:nvSpPr>
        <p:spPr>
          <a:xfrm rot="20760999">
            <a:off x="533847" y="5495393"/>
            <a:ext cx="1141659" cy="523220"/>
          </a:xfrm>
          <a:prstGeom prst="rect">
            <a:avLst/>
          </a:prstGeom>
          <a:noFill/>
        </p:spPr>
        <p:txBody>
          <a:bodyPr wrap="none" rtlCol="0">
            <a:spAutoFit/>
          </a:bodyPr>
          <a:lstStyle/>
          <a:p>
            <a:r>
              <a:rPr lang="en-US" sz="2800" b="1" dirty="0">
                <a:solidFill>
                  <a:schemeClr val="accent1">
                    <a:lumMod val="60000"/>
                    <a:lumOff val="40000"/>
                  </a:schemeClr>
                </a:solidFill>
                <a:latin typeface="Times New Roman" panose="02020603050405020304" pitchFamily="18" charset="0"/>
                <a:cs typeface="Times New Roman" panose="02020603050405020304" pitchFamily="18" charset="0"/>
              </a:rPr>
              <a:t>power</a:t>
            </a:r>
          </a:p>
        </p:txBody>
      </p:sp>
      <p:sp>
        <p:nvSpPr>
          <p:cNvPr id="1053" name="TextBox 1052">
            <a:extLst>
              <a:ext uri="{FF2B5EF4-FFF2-40B4-BE49-F238E27FC236}">
                <a16:creationId xmlns:a16="http://schemas.microsoft.com/office/drawing/2014/main" id="{ABB8D4D4-3C37-83AF-8197-A2F90C33CC9D}"/>
              </a:ext>
            </a:extLst>
          </p:cNvPr>
          <p:cNvSpPr txBox="1"/>
          <p:nvPr/>
        </p:nvSpPr>
        <p:spPr>
          <a:xfrm rot="767540">
            <a:off x="2211137" y="5448413"/>
            <a:ext cx="1034194" cy="523220"/>
          </a:xfrm>
          <a:prstGeom prst="rect">
            <a:avLst/>
          </a:prstGeom>
          <a:noFill/>
        </p:spPr>
        <p:txBody>
          <a:bodyPr wrap="none" rtlCol="0">
            <a:spAutoFit/>
          </a:bodyPr>
          <a:lstStyle/>
          <a:p>
            <a:r>
              <a:rPr lang="en-US" sz="2800" b="1" dirty="0">
                <a:solidFill>
                  <a:schemeClr val="accent1">
                    <a:lumMod val="60000"/>
                    <a:lumOff val="40000"/>
                  </a:schemeClr>
                </a:solidFill>
                <a:latin typeface="Times New Roman" panose="02020603050405020304" pitchFamily="18" charset="0"/>
                <a:cs typeface="Times New Roman" panose="02020603050405020304" pitchFamily="18" charset="0"/>
              </a:rPr>
              <a:t>greed</a:t>
            </a:r>
          </a:p>
        </p:txBody>
      </p:sp>
      <p:sp>
        <p:nvSpPr>
          <p:cNvPr id="1054" name="TextBox 1053">
            <a:extLst>
              <a:ext uri="{FF2B5EF4-FFF2-40B4-BE49-F238E27FC236}">
                <a16:creationId xmlns:a16="http://schemas.microsoft.com/office/drawing/2014/main" id="{7EF89EFB-F367-A472-4076-1063E9CC1FA0}"/>
              </a:ext>
            </a:extLst>
          </p:cNvPr>
          <p:cNvSpPr txBox="1"/>
          <p:nvPr/>
        </p:nvSpPr>
        <p:spPr>
          <a:xfrm rot="21023794">
            <a:off x="3023442" y="5819065"/>
            <a:ext cx="1502334" cy="523220"/>
          </a:xfrm>
          <a:prstGeom prst="rect">
            <a:avLst/>
          </a:prstGeom>
          <a:noFill/>
        </p:spPr>
        <p:txBody>
          <a:bodyPr wrap="none" rtlCol="0">
            <a:spAutoFit/>
          </a:bodyPr>
          <a:lstStyle/>
          <a:p>
            <a:r>
              <a:rPr lang="en-US" sz="2800" b="1" dirty="0">
                <a:solidFill>
                  <a:schemeClr val="accent1">
                    <a:lumMod val="60000"/>
                    <a:lumOff val="40000"/>
                  </a:schemeClr>
                </a:solidFill>
                <a:latin typeface="Times New Roman" panose="02020603050405020304" pitchFamily="18" charset="0"/>
                <a:cs typeface="Times New Roman" panose="02020603050405020304" pitchFamily="18" charset="0"/>
              </a:rPr>
              <a:t>madness</a:t>
            </a:r>
          </a:p>
        </p:txBody>
      </p:sp>
      <p:sp>
        <p:nvSpPr>
          <p:cNvPr id="1055" name="TextBox 1054">
            <a:extLst>
              <a:ext uri="{FF2B5EF4-FFF2-40B4-BE49-F238E27FC236}">
                <a16:creationId xmlns:a16="http://schemas.microsoft.com/office/drawing/2014/main" id="{37BBA9CF-29E9-2F7A-379E-251BE6A9B463}"/>
              </a:ext>
            </a:extLst>
          </p:cNvPr>
          <p:cNvSpPr txBox="1"/>
          <p:nvPr/>
        </p:nvSpPr>
        <p:spPr>
          <a:xfrm rot="274996">
            <a:off x="4786355" y="5641602"/>
            <a:ext cx="1043876" cy="523220"/>
          </a:xfrm>
          <a:prstGeom prst="rect">
            <a:avLst/>
          </a:prstGeom>
          <a:noFill/>
        </p:spPr>
        <p:txBody>
          <a:bodyPr wrap="none" rtlCol="0">
            <a:spAutoFit/>
          </a:bodyPr>
          <a:lstStyle/>
          <a:p>
            <a:r>
              <a:rPr lang="en-US" sz="2800" b="1" dirty="0">
                <a:solidFill>
                  <a:schemeClr val="accent1">
                    <a:lumMod val="60000"/>
                    <a:lumOff val="40000"/>
                  </a:schemeClr>
                </a:solidFill>
                <a:latin typeface="Times New Roman" panose="02020603050405020304" pitchFamily="18" charset="0"/>
                <a:cs typeface="Times New Roman" panose="02020603050405020304" pitchFamily="18" charset="0"/>
              </a:rPr>
              <a:t>death</a:t>
            </a:r>
          </a:p>
        </p:txBody>
      </p:sp>
      <p:sp>
        <p:nvSpPr>
          <p:cNvPr id="1057" name="TextBox 1056">
            <a:extLst>
              <a:ext uri="{FF2B5EF4-FFF2-40B4-BE49-F238E27FC236}">
                <a16:creationId xmlns:a16="http://schemas.microsoft.com/office/drawing/2014/main" id="{EC51AF07-FF4E-434C-07B2-CD7EDE5C18C4}"/>
              </a:ext>
            </a:extLst>
          </p:cNvPr>
          <p:cNvSpPr txBox="1"/>
          <p:nvPr/>
        </p:nvSpPr>
        <p:spPr>
          <a:xfrm rot="170690">
            <a:off x="1250908" y="5872982"/>
            <a:ext cx="1460656" cy="523220"/>
          </a:xfrm>
          <a:prstGeom prst="rect">
            <a:avLst/>
          </a:prstGeom>
          <a:noFill/>
        </p:spPr>
        <p:txBody>
          <a:bodyPr wrap="none" rtlCol="0">
            <a:spAutoFit/>
          </a:bodyPr>
          <a:lstStyle/>
          <a:p>
            <a:r>
              <a:rPr lang="en-US" sz="2800" b="1" dirty="0">
                <a:solidFill>
                  <a:schemeClr val="accent1">
                    <a:lumMod val="60000"/>
                    <a:lumOff val="40000"/>
                  </a:schemeClr>
                </a:solidFill>
                <a:latin typeface="Times New Roman" panose="02020603050405020304" pitchFamily="18" charset="0"/>
                <a:cs typeface="Times New Roman" panose="02020603050405020304" pitchFamily="18" charset="0"/>
              </a:rPr>
              <a:t>betrayal</a:t>
            </a:r>
          </a:p>
        </p:txBody>
      </p:sp>
      <p:sp>
        <p:nvSpPr>
          <p:cNvPr id="1058" name="TextBox 1057">
            <a:extLst>
              <a:ext uri="{FF2B5EF4-FFF2-40B4-BE49-F238E27FC236}">
                <a16:creationId xmlns:a16="http://schemas.microsoft.com/office/drawing/2014/main" id="{5AB12849-EC49-373C-69F9-10625EC87D46}"/>
              </a:ext>
            </a:extLst>
          </p:cNvPr>
          <p:cNvSpPr txBox="1"/>
          <p:nvPr/>
        </p:nvSpPr>
        <p:spPr>
          <a:xfrm>
            <a:off x="9745041" y="2836200"/>
            <a:ext cx="1656163" cy="369332"/>
          </a:xfrm>
          <a:prstGeom prst="rect">
            <a:avLst/>
          </a:prstGeom>
          <a:noFill/>
        </p:spPr>
        <p:txBody>
          <a:bodyPr wrap="square" rtlCol="0">
            <a:spAutoFit/>
          </a:bodyPr>
          <a:lstStyle/>
          <a:p>
            <a:r>
              <a:rPr lang="en-GB" b="1" i="1" dirty="0">
                <a:solidFill>
                  <a:srgbClr val="202122"/>
                </a:solidFill>
              </a:rPr>
              <a:t>About Nothing</a:t>
            </a:r>
          </a:p>
        </p:txBody>
      </p:sp>
      <p:sp>
        <p:nvSpPr>
          <p:cNvPr id="1059" name="TextBox 1058">
            <a:extLst>
              <a:ext uri="{FF2B5EF4-FFF2-40B4-BE49-F238E27FC236}">
                <a16:creationId xmlns:a16="http://schemas.microsoft.com/office/drawing/2014/main" id="{AF241E9F-BE20-E798-6B66-2C000E4F3509}"/>
              </a:ext>
            </a:extLst>
          </p:cNvPr>
          <p:cNvSpPr txBox="1"/>
          <p:nvPr/>
        </p:nvSpPr>
        <p:spPr>
          <a:xfrm rot="20760999">
            <a:off x="6853251" y="5829558"/>
            <a:ext cx="801823" cy="523220"/>
          </a:xfrm>
          <a:prstGeom prst="rect">
            <a:avLst/>
          </a:prstGeom>
          <a:noFill/>
        </p:spPr>
        <p:txBody>
          <a:bodyPr wrap="none" rtlCol="0">
            <a:spAutoFit/>
          </a:bodyPr>
          <a:lstStyle/>
          <a:p>
            <a:r>
              <a:rPr lang="en-US" sz="2800" b="1" dirty="0">
                <a:solidFill>
                  <a:srgbClr val="E6C55F"/>
                </a:solidFill>
                <a:latin typeface="Times New Roman" panose="02020603050405020304" pitchFamily="18" charset="0"/>
                <a:cs typeface="Times New Roman" panose="02020603050405020304" pitchFamily="18" charset="0"/>
              </a:rPr>
              <a:t>love</a:t>
            </a:r>
          </a:p>
        </p:txBody>
      </p:sp>
      <p:sp>
        <p:nvSpPr>
          <p:cNvPr id="1060" name="TextBox 1059">
            <a:extLst>
              <a:ext uri="{FF2B5EF4-FFF2-40B4-BE49-F238E27FC236}">
                <a16:creationId xmlns:a16="http://schemas.microsoft.com/office/drawing/2014/main" id="{CFA76408-BBA1-E7F2-17E5-89264142B162}"/>
              </a:ext>
            </a:extLst>
          </p:cNvPr>
          <p:cNvSpPr txBox="1"/>
          <p:nvPr/>
        </p:nvSpPr>
        <p:spPr>
          <a:xfrm rot="767540">
            <a:off x="8471673" y="5774077"/>
            <a:ext cx="923651" cy="523220"/>
          </a:xfrm>
          <a:prstGeom prst="rect">
            <a:avLst/>
          </a:prstGeom>
          <a:noFill/>
        </p:spPr>
        <p:txBody>
          <a:bodyPr wrap="none" rtlCol="0">
            <a:spAutoFit/>
          </a:bodyPr>
          <a:lstStyle/>
          <a:p>
            <a:r>
              <a:rPr lang="en-US" sz="2800" b="1" dirty="0">
                <a:solidFill>
                  <a:srgbClr val="E6C55F"/>
                </a:solidFill>
                <a:latin typeface="Times New Roman" panose="02020603050405020304" pitchFamily="18" charset="0"/>
                <a:cs typeface="Times New Roman" panose="02020603050405020304" pitchFamily="18" charset="0"/>
              </a:rPr>
              <a:t>hope</a:t>
            </a:r>
          </a:p>
        </p:txBody>
      </p:sp>
      <p:sp>
        <p:nvSpPr>
          <p:cNvPr id="1061" name="TextBox 1060">
            <a:extLst>
              <a:ext uri="{FF2B5EF4-FFF2-40B4-BE49-F238E27FC236}">
                <a16:creationId xmlns:a16="http://schemas.microsoft.com/office/drawing/2014/main" id="{E310C682-651B-AD27-3D78-946DBEC66CDE}"/>
              </a:ext>
            </a:extLst>
          </p:cNvPr>
          <p:cNvSpPr txBox="1"/>
          <p:nvPr/>
        </p:nvSpPr>
        <p:spPr>
          <a:xfrm rot="21023794">
            <a:off x="10075114" y="5809019"/>
            <a:ext cx="1598515" cy="523220"/>
          </a:xfrm>
          <a:prstGeom prst="rect">
            <a:avLst/>
          </a:prstGeom>
          <a:noFill/>
        </p:spPr>
        <p:txBody>
          <a:bodyPr wrap="none" rtlCol="0">
            <a:spAutoFit/>
          </a:bodyPr>
          <a:lstStyle/>
          <a:p>
            <a:r>
              <a:rPr lang="en-US" sz="2800" b="1" dirty="0">
                <a:solidFill>
                  <a:srgbClr val="E6C55F"/>
                </a:solidFill>
                <a:latin typeface="Times New Roman" panose="02020603050405020304" pitchFamily="18" charset="0"/>
                <a:cs typeface="Times New Roman" panose="02020603050405020304" pitchFamily="18" charset="0"/>
              </a:rPr>
              <a:t>marriage</a:t>
            </a:r>
          </a:p>
        </p:txBody>
      </p:sp>
      <p:sp>
        <p:nvSpPr>
          <p:cNvPr id="1064" name="TextBox 1063">
            <a:extLst>
              <a:ext uri="{FF2B5EF4-FFF2-40B4-BE49-F238E27FC236}">
                <a16:creationId xmlns:a16="http://schemas.microsoft.com/office/drawing/2014/main" id="{3AA8CC48-FE6F-3229-26E5-B741B9FE74A4}"/>
              </a:ext>
            </a:extLst>
          </p:cNvPr>
          <p:cNvSpPr txBox="1"/>
          <p:nvPr/>
        </p:nvSpPr>
        <p:spPr>
          <a:xfrm>
            <a:off x="-139700" y="1574800"/>
            <a:ext cx="184731" cy="369332"/>
          </a:xfrm>
          <a:prstGeom prst="rect">
            <a:avLst/>
          </a:prstGeom>
          <a:noFill/>
        </p:spPr>
        <p:txBody>
          <a:bodyPr wrap="none" rtlCol="0">
            <a:spAutoFit/>
          </a:bodyPr>
          <a:lstStyle/>
          <a:p>
            <a:endParaRPr lang="en-US" dirty="0"/>
          </a:p>
        </p:txBody>
      </p:sp>
      <p:sp>
        <p:nvSpPr>
          <p:cNvPr id="3" name="Subtitle 2">
            <a:extLst>
              <a:ext uri="{FF2B5EF4-FFF2-40B4-BE49-F238E27FC236}">
                <a16:creationId xmlns:a16="http://schemas.microsoft.com/office/drawing/2014/main" id="{9AF3FD56-752B-223B-2C30-94023A733081}"/>
              </a:ext>
            </a:extLst>
          </p:cNvPr>
          <p:cNvSpPr txBox="1">
            <a:spLocks/>
          </p:cNvSpPr>
          <p:nvPr/>
        </p:nvSpPr>
        <p:spPr>
          <a:xfrm>
            <a:off x="0" y="6627721"/>
            <a:ext cx="3722740" cy="205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lumMod val="50000"/>
                  </a:schemeClr>
                </a:solidFill>
              </a:rPr>
              <a:t>MCG: Shakespeare &amp; the Ancient World</a:t>
            </a:r>
          </a:p>
        </p:txBody>
      </p:sp>
    </p:spTree>
    <p:extLst>
      <p:ext uri="{BB962C8B-B14F-4D97-AF65-F5344CB8AC3E}">
        <p14:creationId xmlns:p14="http://schemas.microsoft.com/office/powerpoint/2010/main" val="20843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0" name="Group 1029">
            <a:extLst>
              <a:ext uri="{FF2B5EF4-FFF2-40B4-BE49-F238E27FC236}">
                <a16:creationId xmlns:a16="http://schemas.microsoft.com/office/drawing/2014/main" id="{E832BA66-04B1-2B26-8AEE-F87264AE331A}"/>
              </a:ext>
            </a:extLst>
          </p:cNvPr>
          <p:cNvGrpSpPr/>
          <p:nvPr/>
        </p:nvGrpSpPr>
        <p:grpSpPr>
          <a:xfrm>
            <a:off x="6254824" y="1834796"/>
            <a:ext cx="5742550" cy="4658079"/>
            <a:chOff x="6254824" y="1834796"/>
            <a:chExt cx="5742550" cy="4658079"/>
          </a:xfrm>
        </p:grpSpPr>
        <p:sp>
          <p:nvSpPr>
            <p:cNvPr id="35" name="Rounded Rectangle 34">
              <a:extLst>
                <a:ext uri="{FF2B5EF4-FFF2-40B4-BE49-F238E27FC236}">
                  <a16:creationId xmlns:a16="http://schemas.microsoft.com/office/drawing/2014/main" id="{3630F28B-4DF7-7EB5-C6CE-119AF3BD89A4}"/>
                </a:ext>
              </a:extLst>
            </p:cNvPr>
            <p:cNvSpPr/>
            <p:nvPr/>
          </p:nvSpPr>
          <p:spPr>
            <a:xfrm>
              <a:off x="6254824" y="1834796"/>
              <a:ext cx="5742550" cy="465807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73738C84-3292-7E7D-96B2-C0BF557C5D66}"/>
                </a:ext>
              </a:extLst>
            </p:cNvPr>
            <p:cNvSpPr txBox="1"/>
            <p:nvPr/>
          </p:nvSpPr>
          <p:spPr>
            <a:xfrm>
              <a:off x="6554159" y="1899971"/>
              <a:ext cx="1726755" cy="584775"/>
            </a:xfrm>
            <a:prstGeom prst="rect">
              <a:avLst/>
            </a:prstGeom>
            <a:noFill/>
          </p:spPr>
          <p:txBody>
            <a:bodyPr wrap="none" rtlCol="0">
              <a:spAutoFit/>
            </a:bodyPr>
            <a:lstStyle/>
            <a:p>
              <a:r>
                <a:rPr lang="en-US" sz="3200" b="1" dirty="0">
                  <a:solidFill>
                    <a:schemeClr val="accent1"/>
                  </a:solidFill>
                </a:rPr>
                <a:t>soliloquy</a:t>
              </a:r>
            </a:p>
          </p:txBody>
        </p:sp>
        <p:grpSp>
          <p:nvGrpSpPr>
            <p:cNvPr id="1026" name="Group 1025">
              <a:extLst>
                <a:ext uri="{FF2B5EF4-FFF2-40B4-BE49-F238E27FC236}">
                  <a16:creationId xmlns:a16="http://schemas.microsoft.com/office/drawing/2014/main" id="{5E8B7F24-9467-29C3-24D8-F42319185E8A}"/>
                </a:ext>
              </a:extLst>
            </p:cNvPr>
            <p:cNvGrpSpPr/>
            <p:nvPr/>
          </p:nvGrpSpPr>
          <p:grpSpPr>
            <a:xfrm>
              <a:off x="8368877" y="2009116"/>
              <a:ext cx="3551502" cy="1069556"/>
              <a:chOff x="8368877" y="2009116"/>
              <a:chExt cx="3551502" cy="1069556"/>
            </a:xfrm>
          </p:grpSpPr>
          <p:sp>
            <p:nvSpPr>
              <p:cNvPr id="17" name="TextBox 16">
                <a:extLst>
                  <a:ext uri="{FF2B5EF4-FFF2-40B4-BE49-F238E27FC236}">
                    <a16:creationId xmlns:a16="http://schemas.microsoft.com/office/drawing/2014/main" id="{9CDF39AE-0B02-B08A-76FD-7E54AA877757}"/>
                  </a:ext>
                </a:extLst>
              </p:cNvPr>
              <p:cNvSpPr txBox="1"/>
              <p:nvPr/>
            </p:nvSpPr>
            <p:spPr>
              <a:xfrm>
                <a:off x="8368877" y="2009116"/>
                <a:ext cx="3551502" cy="338554"/>
              </a:xfrm>
              <a:prstGeom prst="rect">
                <a:avLst/>
              </a:prstGeom>
              <a:noFill/>
            </p:spPr>
            <p:txBody>
              <a:bodyPr wrap="square" rtlCol="0">
                <a:spAutoFit/>
              </a:bodyPr>
              <a:lstStyle/>
              <a:p>
                <a:r>
                  <a:rPr lang="en-US" sz="1600" dirty="0"/>
                  <a:t>a character speaking to themselves and</a:t>
                </a:r>
              </a:p>
            </p:txBody>
          </p:sp>
          <p:sp>
            <p:nvSpPr>
              <p:cNvPr id="57" name="TextBox 56">
                <a:extLst>
                  <a:ext uri="{FF2B5EF4-FFF2-40B4-BE49-F238E27FC236}">
                    <a16:creationId xmlns:a16="http://schemas.microsoft.com/office/drawing/2014/main" id="{23770B94-2F7B-AF71-80DA-0BD7AB393C69}"/>
                  </a:ext>
                </a:extLst>
              </p:cNvPr>
              <p:cNvSpPr txBox="1"/>
              <p:nvPr/>
            </p:nvSpPr>
            <p:spPr>
              <a:xfrm>
                <a:off x="9567032" y="2247675"/>
                <a:ext cx="2269243" cy="830997"/>
              </a:xfrm>
              <a:prstGeom prst="rect">
                <a:avLst/>
              </a:prstGeom>
              <a:noFill/>
            </p:spPr>
            <p:txBody>
              <a:bodyPr wrap="square">
                <a:spAutoFit/>
              </a:bodyPr>
              <a:lstStyle/>
              <a:p>
                <a:r>
                  <a:rPr lang="en-US" sz="1600" dirty="0"/>
                  <a:t>in doing so letting the audience know their innermost thoughts</a:t>
                </a:r>
              </a:p>
            </p:txBody>
          </p:sp>
        </p:grpSp>
      </p:grpSp>
      <p:grpSp>
        <p:nvGrpSpPr>
          <p:cNvPr id="1028" name="Group 1027">
            <a:extLst>
              <a:ext uri="{FF2B5EF4-FFF2-40B4-BE49-F238E27FC236}">
                <a16:creationId xmlns:a16="http://schemas.microsoft.com/office/drawing/2014/main" id="{FA2B48D8-70BB-BCE0-18D7-FACCA2C3E2B3}"/>
              </a:ext>
            </a:extLst>
          </p:cNvPr>
          <p:cNvGrpSpPr/>
          <p:nvPr/>
        </p:nvGrpSpPr>
        <p:grpSpPr>
          <a:xfrm>
            <a:off x="355724" y="1834796"/>
            <a:ext cx="5742550" cy="4658079"/>
            <a:chOff x="355724" y="1834796"/>
            <a:chExt cx="5742550" cy="4658079"/>
          </a:xfrm>
        </p:grpSpPr>
        <p:sp>
          <p:nvSpPr>
            <p:cNvPr id="36" name="Rounded Rectangle 35">
              <a:extLst>
                <a:ext uri="{FF2B5EF4-FFF2-40B4-BE49-F238E27FC236}">
                  <a16:creationId xmlns:a16="http://schemas.microsoft.com/office/drawing/2014/main" id="{77B9D873-8439-D038-A2CF-0A4F99DDC0F9}"/>
                </a:ext>
              </a:extLst>
            </p:cNvPr>
            <p:cNvSpPr/>
            <p:nvPr/>
          </p:nvSpPr>
          <p:spPr>
            <a:xfrm>
              <a:off x="355724" y="1834796"/>
              <a:ext cx="5742550" cy="465807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088F0E1-F9CD-D8BC-4A4F-0A7E1856D419}"/>
                </a:ext>
              </a:extLst>
            </p:cNvPr>
            <p:cNvSpPr txBox="1"/>
            <p:nvPr/>
          </p:nvSpPr>
          <p:spPr>
            <a:xfrm>
              <a:off x="2436537" y="2009117"/>
              <a:ext cx="3244171" cy="830997"/>
            </a:xfrm>
            <a:prstGeom prst="rect">
              <a:avLst/>
            </a:prstGeom>
            <a:noFill/>
          </p:spPr>
          <p:txBody>
            <a:bodyPr wrap="square" rtlCol="0">
              <a:spAutoFit/>
            </a:bodyPr>
            <a:lstStyle/>
            <a:p>
              <a:r>
                <a:rPr lang="en-US" sz="1600" dirty="0"/>
                <a:t>a speech at the end of a play, often a comment on the themes or moral lessons of the play</a:t>
              </a:r>
            </a:p>
          </p:txBody>
        </p:sp>
        <p:sp>
          <p:nvSpPr>
            <p:cNvPr id="38" name="TextBox 37">
              <a:extLst>
                <a:ext uri="{FF2B5EF4-FFF2-40B4-BE49-F238E27FC236}">
                  <a16:creationId xmlns:a16="http://schemas.microsoft.com/office/drawing/2014/main" id="{AF940708-9763-AD51-EFE2-7F350DA46368}"/>
                </a:ext>
              </a:extLst>
            </p:cNvPr>
            <p:cNvSpPr txBox="1"/>
            <p:nvPr/>
          </p:nvSpPr>
          <p:spPr>
            <a:xfrm>
              <a:off x="687938" y="1899971"/>
              <a:ext cx="1654620" cy="584775"/>
            </a:xfrm>
            <a:prstGeom prst="rect">
              <a:avLst/>
            </a:prstGeom>
            <a:noFill/>
          </p:spPr>
          <p:txBody>
            <a:bodyPr wrap="none" rtlCol="0">
              <a:spAutoFit/>
            </a:bodyPr>
            <a:lstStyle/>
            <a:p>
              <a:r>
                <a:rPr lang="en-US" sz="3200" b="1" dirty="0">
                  <a:solidFill>
                    <a:schemeClr val="accent1"/>
                  </a:solidFill>
                </a:rPr>
                <a:t>epilogue</a:t>
              </a:r>
            </a:p>
          </p:txBody>
        </p:sp>
      </p:grpSp>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71781" y="188449"/>
            <a:ext cx="7375413" cy="890647"/>
          </a:xfrm>
        </p:spPr>
        <p:txBody>
          <a:bodyPr>
            <a:normAutofit/>
          </a:bodyPr>
          <a:lstStyle/>
          <a:p>
            <a:pPr algn="ctr"/>
            <a:r>
              <a:rPr lang="en-US" sz="3600" dirty="0"/>
              <a:t>Shakespeare’s ancient inspiration</a:t>
            </a:r>
          </a:p>
        </p:txBody>
      </p:sp>
      <p:sp>
        <p:nvSpPr>
          <p:cNvPr id="11" name="TextBox 10">
            <a:extLst>
              <a:ext uri="{FF2B5EF4-FFF2-40B4-BE49-F238E27FC236}">
                <a16:creationId xmlns:a16="http://schemas.microsoft.com/office/drawing/2014/main" id="{48A3C4D6-9EF0-5824-733C-6D50A327EC27}"/>
              </a:ext>
            </a:extLst>
          </p:cNvPr>
          <p:cNvSpPr txBox="1"/>
          <p:nvPr/>
        </p:nvSpPr>
        <p:spPr>
          <a:xfrm>
            <a:off x="4439247" y="748522"/>
            <a:ext cx="4048676" cy="461665"/>
          </a:xfrm>
          <a:prstGeom prst="rect">
            <a:avLst/>
          </a:prstGeom>
          <a:noFill/>
        </p:spPr>
        <p:txBody>
          <a:bodyPr wrap="square" rtlCol="0">
            <a:spAutoFit/>
          </a:bodyPr>
          <a:lstStyle/>
          <a:p>
            <a:r>
              <a:rPr lang="en-US" sz="2400" dirty="0"/>
              <a:t>2. Dramatic conventions</a:t>
            </a:r>
          </a:p>
        </p:txBody>
      </p:sp>
      <p:sp>
        <p:nvSpPr>
          <p:cNvPr id="7" name="TextBox 6">
            <a:extLst>
              <a:ext uri="{FF2B5EF4-FFF2-40B4-BE49-F238E27FC236}">
                <a16:creationId xmlns:a16="http://schemas.microsoft.com/office/drawing/2014/main" id="{F6E5AC07-9244-6F81-F23B-AE9DAFD402F6}"/>
              </a:ext>
            </a:extLst>
          </p:cNvPr>
          <p:cNvSpPr txBox="1"/>
          <p:nvPr/>
        </p:nvSpPr>
        <p:spPr>
          <a:xfrm>
            <a:off x="699940" y="1126910"/>
            <a:ext cx="11109769" cy="707886"/>
          </a:xfrm>
          <a:prstGeom prst="rect">
            <a:avLst/>
          </a:prstGeom>
          <a:noFill/>
        </p:spPr>
        <p:txBody>
          <a:bodyPr wrap="square" rtlCol="0">
            <a:spAutoFit/>
          </a:bodyPr>
          <a:lstStyle/>
          <a:p>
            <a:r>
              <a:rPr lang="en-US" sz="2000" dirty="0"/>
              <a:t>Ancient Greek drama established many conventions (ways of doing things) that Shakespeare also used, for example:</a:t>
            </a:r>
          </a:p>
        </p:txBody>
      </p:sp>
      <p:sp>
        <p:nvSpPr>
          <p:cNvPr id="21" name="TextBox 20">
            <a:extLst>
              <a:ext uri="{FF2B5EF4-FFF2-40B4-BE49-F238E27FC236}">
                <a16:creationId xmlns:a16="http://schemas.microsoft.com/office/drawing/2014/main" id="{AC1E0007-649B-97BA-299B-F227BA86D5D5}"/>
              </a:ext>
            </a:extLst>
          </p:cNvPr>
          <p:cNvSpPr txBox="1"/>
          <p:nvPr/>
        </p:nvSpPr>
        <p:spPr>
          <a:xfrm rot="21426042">
            <a:off x="489070" y="2878215"/>
            <a:ext cx="3400783" cy="1569660"/>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txBody>
          <a:bodyPr wrap="square">
            <a:spAutoFit/>
          </a:bodyPr>
          <a:lstStyle/>
          <a:p>
            <a:r>
              <a:rPr lang="en-GB" sz="1200" b="1" dirty="0">
                <a:solidFill>
                  <a:srgbClr val="202122"/>
                </a:solidFill>
                <a:effectLst/>
                <a:latin typeface="Times New Roman" panose="02020603050405020304" pitchFamily="18" charset="0"/>
                <a:cs typeface="Times New Roman" panose="02020603050405020304" pitchFamily="18" charset="0"/>
              </a:rPr>
              <a:t>Prince</a:t>
            </a:r>
            <a:r>
              <a:rPr lang="en-GB" sz="1200" b="0" dirty="0">
                <a:solidFill>
                  <a:srgbClr val="202122"/>
                </a:solidFill>
                <a:effectLst/>
                <a:latin typeface="Times New Roman" panose="02020603050405020304" pitchFamily="18" charset="0"/>
                <a:cs typeface="Times New Roman" panose="02020603050405020304" pitchFamily="18" charset="0"/>
              </a:rPr>
              <a:t>: A glooming peace this morning with it brings; The sun for sorrow will not show his head.</a:t>
            </a:r>
          </a:p>
          <a:p>
            <a:r>
              <a:rPr lang="en-GB" sz="1200" b="0" dirty="0">
                <a:solidFill>
                  <a:srgbClr val="202122"/>
                </a:solidFill>
                <a:effectLst/>
                <a:latin typeface="Times New Roman" panose="02020603050405020304" pitchFamily="18" charset="0"/>
                <a:cs typeface="Times New Roman" panose="02020603050405020304" pitchFamily="18" charset="0"/>
              </a:rPr>
              <a:t>Go hence to have more talk of these sad things,</a:t>
            </a:r>
          </a:p>
          <a:p>
            <a:r>
              <a:rPr lang="en-GB" sz="1200" b="0" dirty="0">
                <a:solidFill>
                  <a:srgbClr val="202122"/>
                </a:solidFill>
                <a:effectLst/>
                <a:latin typeface="Times New Roman" panose="02020603050405020304" pitchFamily="18" charset="0"/>
                <a:cs typeface="Times New Roman" panose="02020603050405020304" pitchFamily="18" charset="0"/>
              </a:rPr>
              <a:t>Some shall be pardoned, and some punished,</a:t>
            </a:r>
          </a:p>
          <a:p>
            <a:r>
              <a:rPr lang="en-GB" sz="1200" b="0" dirty="0">
                <a:solidFill>
                  <a:srgbClr val="202122"/>
                </a:solidFill>
                <a:effectLst/>
                <a:latin typeface="Times New Roman" panose="02020603050405020304" pitchFamily="18" charset="0"/>
                <a:cs typeface="Times New Roman" panose="02020603050405020304" pitchFamily="18" charset="0"/>
              </a:rPr>
              <a:t>For never was a story of more woe</a:t>
            </a:r>
          </a:p>
          <a:p>
            <a:r>
              <a:rPr lang="en-GB" sz="1200" b="0" dirty="0">
                <a:solidFill>
                  <a:srgbClr val="202122"/>
                </a:solidFill>
                <a:effectLst/>
                <a:latin typeface="Times New Roman" panose="02020603050405020304" pitchFamily="18" charset="0"/>
                <a:cs typeface="Times New Roman" panose="02020603050405020304" pitchFamily="18" charset="0"/>
              </a:rPr>
              <a:t>Than this of Juliet and her Romeo.</a:t>
            </a:r>
          </a:p>
          <a:p>
            <a:endParaRPr lang="en-GB" sz="1200" dirty="0">
              <a:solidFill>
                <a:srgbClr val="202122"/>
              </a:solidFill>
              <a:latin typeface="Times New Roman" panose="02020603050405020304" pitchFamily="18" charset="0"/>
              <a:cs typeface="Times New Roman" panose="02020603050405020304" pitchFamily="18" charset="0"/>
            </a:endParaRPr>
          </a:p>
          <a:p>
            <a:r>
              <a:rPr lang="en-GB" sz="1200" dirty="0">
                <a:solidFill>
                  <a:srgbClr val="202122"/>
                </a:solidFill>
                <a:latin typeface="Times New Roman" panose="02020603050405020304" pitchFamily="18" charset="0"/>
                <a:cs typeface="Times New Roman" panose="02020603050405020304" pitchFamily="18" charset="0"/>
              </a:rPr>
              <a:t>Shakespeare, </a:t>
            </a:r>
            <a:r>
              <a:rPr lang="en-GB" sz="1200" i="1" dirty="0">
                <a:solidFill>
                  <a:srgbClr val="202122"/>
                </a:solidFill>
                <a:latin typeface="Times New Roman" panose="02020603050405020304" pitchFamily="18" charset="0"/>
                <a:cs typeface="Times New Roman" panose="02020603050405020304" pitchFamily="18" charset="0"/>
              </a:rPr>
              <a:t>Romeo &amp; Juliet</a:t>
            </a:r>
            <a:endParaRPr lang="en-US" sz="1200" i="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40C0DB98-8621-97DD-BABF-966240B260FD}"/>
              </a:ext>
            </a:extLst>
          </p:cNvPr>
          <p:cNvSpPr txBox="1"/>
          <p:nvPr/>
        </p:nvSpPr>
        <p:spPr>
          <a:xfrm rot="665592">
            <a:off x="2588885" y="4411256"/>
            <a:ext cx="3315950" cy="1569660"/>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txBody>
          <a:bodyPr wrap="square">
            <a:spAutoFit/>
          </a:bodyPr>
          <a:lstStyle/>
          <a:p>
            <a:pPr algn="l"/>
            <a:r>
              <a:rPr lang="en-GB" sz="1200" b="1" i="0" dirty="0">
                <a:solidFill>
                  <a:srgbClr val="000000"/>
                </a:solidFill>
                <a:effectLst/>
                <a:latin typeface="Times New Roman" panose="02020603050405020304" pitchFamily="18" charset="0"/>
                <a:cs typeface="Times New Roman" panose="02020603050405020304" pitchFamily="18" charset="0"/>
              </a:rPr>
              <a:t>Chorus</a:t>
            </a:r>
            <a:r>
              <a:rPr lang="en-GB" sz="1200" b="0" i="0" dirty="0">
                <a:solidFill>
                  <a:srgbClr val="000000"/>
                </a:solidFill>
                <a:effectLst/>
                <a:latin typeface="Times New Roman" panose="02020603050405020304" pitchFamily="18" charset="0"/>
                <a:cs typeface="Times New Roman" panose="02020603050405020304" pitchFamily="18" charset="0"/>
              </a:rPr>
              <a:t>: Zeus on Olympus</a:t>
            </a:r>
            <a:r>
              <a:rPr lang="en-GB" sz="1200" dirty="0">
                <a:solidFill>
                  <a:srgbClr val="000000"/>
                </a:solidFill>
                <a:latin typeface="Times New Roman" panose="02020603050405020304" pitchFamily="18" charset="0"/>
                <a:cs typeface="Times New Roman" panose="02020603050405020304" pitchFamily="18" charset="0"/>
              </a:rPr>
              <a:t> </a:t>
            </a:r>
            <a:r>
              <a:rPr lang="en-GB" sz="1200" b="0" i="0" dirty="0">
                <a:solidFill>
                  <a:srgbClr val="000000"/>
                </a:solidFill>
                <a:effectLst/>
                <a:latin typeface="Times New Roman" panose="02020603050405020304" pitchFamily="18" charset="0"/>
                <a:cs typeface="Times New Roman" panose="02020603050405020304" pitchFamily="18" charset="0"/>
              </a:rPr>
              <a:t>dispenses many things.</a:t>
            </a:r>
            <a:br>
              <a:rPr lang="en-GB" sz="1200" b="0" i="0" dirty="0">
                <a:solidFill>
                  <a:srgbClr val="000000"/>
                </a:solidFill>
                <a:effectLst/>
                <a:latin typeface="Times New Roman" panose="02020603050405020304" pitchFamily="18" charset="0"/>
                <a:cs typeface="Times New Roman" panose="02020603050405020304" pitchFamily="18" charset="0"/>
              </a:rPr>
            </a:br>
            <a:r>
              <a:rPr lang="en-GB" sz="1200" b="0" i="0" dirty="0">
                <a:solidFill>
                  <a:srgbClr val="000000"/>
                </a:solidFill>
                <a:effectLst/>
                <a:latin typeface="Times New Roman" panose="02020603050405020304" pitchFamily="18" charset="0"/>
                <a:cs typeface="Times New Roman" panose="02020603050405020304" pitchFamily="18" charset="0"/>
              </a:rPr>
              <a:t>Gods often contradict our fondest expectations.</a:t>
            </a:r>
            <a:br>
              <a:rPr lang="en-GB" sz="1200" b="0" i="0" dirty="0">
                <a:solidFill>
                  <a:srgbClr val="000000"/>
                </a:solidFill>
                <a:effectLst/>
                <a:latin typeface="Times New Roman" panose="02020603050405020304" pitchFamily="18" charset="0"/>
                <a:cs typeface="Times New Roman" panose="02020603050405020304" pitchFamily="18" charset="0"/>
              </a:rPr>
            </a:br>
            <a:r>
              <a:rPr lang="en-GB" sz="1200" b="0" i="0" dirty="0">
                <a:solidFill>
                  <a:srgbClr val="000000"/>
                </a:solidFill>
                <a:effectLst/>
                <a:latin typeface="Times New Roman" panose="02020603050405020304" pitchFamily="18" charset="0"/>
                <a:cs typeface="Times New Roman" panose="02020603050405020304" pitchFamily="18" charset="0"/>
              </a:rPr>
              <a:t>What we anticipate does not come to pass.</a:t>
            </a:r>
            <a:br>
              <a:rPr lang="en-GB" sz="1200" b="0" i="0" dirty="0">
                <a:solidFill>
                  <a:srgbClr val="000000"/>
                </a:solidFill>
                <a:effectLst/>
                <a:latin typeface="Times New Roman" panose="02020603050405020304" pitchFamily="18" charset="0"/>
                <a:cs typeface="Times New Roman" panose="02020603050405020304" pitchFamily="18" charset="0"/>
              </a:rPr>
            </a:br>
            <a:r>
              <a:rPr lang="en-GB" sz="1200" b="0" i="0" dirty="0">
                <a:solidFill>
                  <a:srgbClr val="000000"/>
                </a:solidFill>
                <a:effectLst/>
                <a:latin typeface="Times New Roman" panose="02020603050405020304" pitchFamily="18" charset="0"/>
                <a:cs typeface="Times New Roman" panose="02020603050405020304" pitchFamily="18" charset="0"/>
              </a:rPr>
              <a:t>What we don’t expect some god finds a way to make it happen.</a:t>
            </a:r>
            <a:br>
              <a:rPr lang="en-GB" sz="1200" b="0" i="0" dirty="0">
                <a:solidFill>
                  <a:srgbClr val="000000"/>
                </a:solidFill>
                <a:effectLst/>
                <a:latin typeface="Times New Roman" panose="02020603050405020304" pitchFamily="18" charset="0"/>
                <a:cs typeface="Times New Roman" panose="02020603050405020304" pitchFamily="18" charset="0"/>
              </a:rPr>
            </a:br>
            <a:r>
              <a:rPr lang="en-GB" sz="1200" b="0" i="0" dirty="0">
                <a:solidFill>
                  <a:srgbClr val="000000"/>
                </a:solidFill>
                <a:effectLst/>
                <a:latin typeface="Times New Roman" panose="02020603050405020304" pitchFamily="18" charset="0"/>
                <a:cs typeface="Times New Roman" panose="02020603050405020304" pitchFamily="18" charset="0"/>
              </a:rPr>
              <a:t>So with this story.</a:t>
            </a:r>
          </a:p>
          <a:p>
            <a:pPr algn="l"/>
            <a:endParaRPr lang="en-GB" sz="1200" b="0" i="0" dirty="0">
              <a:solidFill>
                <a:srgbClr val="000000"/>
              </a:solidFill>
              <a:effectLst/>
              <a:latin typeface="Times New Roman" panose="02020603050405020304" pitchFamily="18" charset="0"/>
              <a:cs typeface="Times New Roman" panose="02020603050405020304" pitchFamily="18" charset="0"/>
            </a:endParaRPr>
          </a:p>
          <a:p>
            <a:r>
              <a:rPr lang="en-GB" sz="1200" dirty="0">
                <a:solidFill>
                  <a:srgbClr val="000000"/>
                </a:solidFill>
                <a:latin typeface="Times New Roman" panose="02020603050405020304" pitchFamily="18" charset="0"/>
                <a:cs typeface="Times New Roman" panose="02020603050405020304" pitchFamily="18" charset="0"/>
              </a:rPr>
              <a:t>Euripides</a:t>
            </a:r>
            <a:r>
              <a:rPr lang="en-GB" sz="1200" dirty="0">
                <a:solidFill>
                  <a:srgbClr val="212529"/>
                </a:solidFill>
                <a:latin typeface="Times New Roman" panose="02020603050405020304" pitchFamily="18" charset="0"/>
                <a:cs typeface="Times New Roman" panose="02020603050405020304" pitchFamily="18" charset="0"/>
              </a:rPr>
              <a:t> (5</a:t>
            </a:r>
            <a:r>
              <a:rPr lang="en-GB" sz="1200" baseline="30000" dirty="0">
                <a:solidFill>
                  <a:srgbClr val="212529"/>
                </a:solidFill>
                <a:latin typeface="Times New Roman" panose="02020603050405020304" pitchFamily="18" charset="0"/>
                <a:cs typeface="Times New Roman" panose="02020603050405020304" pitchFamily="18" charset="0"/>
              </a:rPr>
              <a:t>th</a:t>
            </a:r>
            <a:r>
              <a:rPr lang="en-GB" sz="1200" dirty="0">
                <a:solidFill>
                  <a:srgbClr val="212529"/>
                </a:solidFill>
                <a:latin typeface="Times New Roman" panose="02020603050405020304" pitchFamily="18" charset="0"/>
                <a:cs typeface="Times New Roman" panose="02020603050405020304" pitchFamily="18" charset="0"/>
              </a:rPr>
              <a:t> century BCE)</a:t>
            </a:r>
            <a:r>
              <a:rPr lang="en-GB" sz="1200" dirty="0">
                <a:solidFill>
                  <a:srgbClr val="000000"/>
                </a:solidFill>
                <a:latin typeface="Times New Roman" panose="02020603050405020304" pitchFamily="18" charset="0"/>
                <a:cs typeface="Times New Roman" panose="02020603050405020304" pitchFamily="18" charset="0"/>
              </a:rPr>
              <a:t>, </a:t>
            </a:r>
            <a:r>
              <a:rPr lang="en-GB" sz="1200" i="1" dirty="0">
                <a:solidFill>
                  <a:srgbClr val="000000"/>
                </a:solidFill>
                <a:latin typeface="Times New Roman" panose="02020603050405020304" pitchFamily="18" charset="0"/>
                <a:cs typeface="Times New Roman" panose="02020603050405020304" pitchFamily="18" charset="0"/>
              </a:rPr>
              <a:t>Medea</a:t>
            </a:r>
            <a:endParaRPr lang="en-GB" sz="1200" b="0" i="1" dirty="0">
              <a:solidFill>
                <a:srgbClr val="000000"/>
              </a:solidFill>
              <a:effectLst/>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3455F3F0-EEE4-48D9-8A5E-0878BAF93DF5}"/>
              </a:ext>
            </a:extLst>
          </p:cNvPr>
          <p:cNvSpPr txBox="1"/>
          <p:nvPr/>
        </p:nvSpPr>
        <p:spPr>
          <a:xfrm rot="21055140">
            <a:off x="6415513" y="2641211"/>
            <a:ext cx="3268098" cy="2308324"/>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txBody>
          <a:bodyPr wrap="square">
            <a:spAutoFit/>
          </a:bodyPr>
          <a:lstStyle/>
          <a:p>
            <a:pPr algn="l" fontAlgn="base"/>
            <a:r>
              <a:rPr lang="en-GB" sz="1200" b="1" i="0" dirty="0">
                <a:solidFill>
                  <a:srgbClr val="000000"/>
                </a:solidFill>
                <a:effectLst/>
                <a:latin typeface="Times New Roman" panose="02020603050405020304" pitchFamily="18" charset="0"/>
                <a:cs typeface="Times New Roman" panose="02020603050405020304" pitchFamily="18" charset="0"/>
              </a:rPr>
              <a:t>Hamlet</a:t>
            </a:r>
            <a:r>
              <a:rPr lang="en-GB" sz="1200" b="0" i="0" dirty="0">
                <a:solidFill>
                  <a:srgbClr val="000000"/>
                </a:solidFill>
                <a:effectLst/>
                <a:latin typeface="Times New Roman" panose="02020603050405020304" pitchFamily="18" charset="0"/>
                <a:cs typeface="Times New Roman" panose="02020603050405020304" pitchFamily="18" charset="0"/>
              </a:rPr>
              <a:t>: To be, or not to be, that is the question:</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Whether 'tis nobler in the mind to suffer</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The slings and arrows of outrageous fortune,</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Or to take arms against a sea of troubles</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And by opposing end them. To die—to sleep,</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No more; and by a sleep to say we end</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The heart-ache and the thousand natural shocks</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That flesh is heir to: 'tis a consummation</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Devoutly to be </a:t>
            </a:r>
            <a:r>
              <a:rPr lang="en-GB" sz="1200" b="0" i="0" dirty="0" err="1">
                <a:solidFill>
                  <a:srgbClr val="000000"/>
                </a:solidFill>
                <a:effectLst/>
                <a:latin typeface="Times New Roman" panose="02020603050405020304" pitchFamily="18" charset="0"/>
                <a:cs typeface="Times New Roman" panose="02020603050405020304" pitchFamily="18" charset="0"/>
              </a:rPr>
              <a:t>wish'd</a:t>
            </a:r>
            <a:r>
              <a:rPr lang="en-GB" sz="1200" b="0" i="0" dirty="0">
                <a:solidFill>
                  <a:srgbClr val="000000"/>
                </a:solidFill>
                <a:effectLst/>
                <a:latin typeface="Times New Roman" panose="02020603050405020304" pitchFamily="18" charset="0"/>
                <a:cs typeface="Times New Roman" panose="02020603050405020304" pitchFamily="18" charset="0"/>
              </a:rPr>
              <a:t>. To die, to sleep;</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To sleep, perchance to dream—ay, there's the rub:</a:t>
            </a:r>
          </a:p>
          <a:p>
            <a:pPr algn="l" fontAlgn="base"/>
            <a:endParaRPr lang="en-GB" sz="1200" dirty="0">
              <a:solidFill>
                <a:srgbClr val="000000"/>
              </a:solidFill>
              <a:latin typeface="Times New Roman" panose="02020603050405020304" pitchFamily="18" charset="0"/>
              <a:cs typeface="Times New Roman" panose="02020603050405020304" pitchFamily="18" charset="0"/>
            </a:endParaRPr>
          </a:p>
          <a:p>
            <a:pPr fontAlgn="base"/>
            <a:r>
              <a:rPr lang="en-GB" sz="1200" dirty="0">
                <a:solidFill>
                  <a:srgbClr val="202122"/>
                </a:solidFill>
                <a:latin typeface="Times New Roman" panose="02020603050405020304" pitchFamily="18" charset="0"/>
                <a:cs typeface="Times New Roman" panose="02020603050405020304" pitchFamily="18" charset="0"/>
              </a:rPr>
              <a:t>Shakespeare, </a:t>
            </a:r>
            <a:r>
              <a:rPr lang="en-GB" sz="1200" i="1" dirty="0">
                <a:solidFill>
                  <a:srgbClr val="202122"/>
                </a:solidFill>
                <a:latin typeface="Times New Roman" panose="02020603050405020304" pitchFamily="18" charset="0"/>
                <a:cs typeface="Times New Roman" panose="02020603050405020304" pitchFamily="18" charset="0"/>
              </a:rPr>
              <a:t>Hamlet</a:t>
            </a:r>
            <a:endParaRPr lang="en-US" sz="1200" i="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1D5CD832-4908-5764-7641-E4EEF151EB91}"/>
              </a:ext>
            </a:extLst>
          </p:cNvPr>
          <p:cNvSpPr txBox="1"/>
          <p:nvPr/>
        </p:nvSpPr>
        <p:spPr>
          <a:xfrm rot="21364444">
            <a:off x="8550784" y="4394783"/>
            <a:ext cx="2997915" cy="1938992"/>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txBody>
          <a:bodyPr wrap="square">
            <a:spAutoFit/>
          </a:bodyPr>
          <a:lstStyle/>
          <a:p>
            <a:pPr algn="just"/>
            <a:r>
              <a:rPr lang="en-GB" sz="1200" b="1" i="0" dirty="0">
                <a:solidFill>
                  <a:srgbClr val="383838"/>
                </a:solidFill>
                <a:effectLst/>
                <a:latin typeface="Times New Roman" panose="02020603050405020304" pitchFamily="18" charset="0"/>
                <a:cs typeface="Times New Roman" panose="02020603050405020304" pitchFamily="18" charset="0"/>
              </a:rPr>
              <a:t>Antigone</a:t>
            </a:r>
            <a:r>
              <a:rPr lang="en-GB" sz="1200" b="0" i="0" dirty="0">
                <a:solidFill>
                  <a:srgbClr val="383838"/>
                </a:solidFill>
                <a:effectLst/>
                <a:latin typeface="Times New Roman" panose="02020603050405020304" pitchFamily="18" charset="0"/>
                <a:cs typeface="Times New Roman" panose="02020603050405020304" pitchFamily="18" charset="0"/>
              </a:rPr>
              <a:t>:…</a:t>
            </a:r>
            <a:r>
              <a:rPr lang="en-GB" sz="1200" b="0" i="0" dirty="0">
                <a:solidFill>
                  <a:srgbClr val="212529"/>
                </a:solidFill>
                <a:effectLst/>
                <a:latin typeface="Times New Roman" panose="02020603050405020304" pitchFamily="18" charset="0"/>
                <a:cs typeface="Times New Roman" panose="02020603050405020304" pitchFamily="18" charset="0"/>
              </a:rPr>
              <a:t>Abandoned by my friends, not yet dead, I go down. I, whose Fate is dark, am now taken down into the shadowy alleys of the dead, without having trampled on any god’s law.</a:t>
            </a:r>
          </a:p>
          <a:p>
            <a:pPr algn="just"/>
            <a:r>
              <a:rPr lang="en-GB" sz="1200" b="0" i="0" dirty="0">
                <a:solidFill>
                  <a:srgbClr val="212529"/>
                </a:solidFill>
                <a:effectLst/>
                <a:latin typeface="Times New Roman" panose="02020603050405020304" pitchFamily="18" charset="0"/>
                <a:cs typeface="Times New Roman" panose="02020603050405020304" pitchFamily="18" charset="0"/>
              </a:rPr>
              <a:t>And why should I put my hope on the gods? Whom shall I call for an ally when, by doing what is just I have been judged unjustly?...</a:t>
            </a:r>
          </a:p>
          <a:p>
            <a:pPr algn="just"/>
            <a:endParaRPr lang="en-GB" sz="1200" dirty="0">
              <a:solidFill>
                <a:srgbClr val="212529"/>
              </a:solidFill>
              <a:latin typeface="Times New Roman" panose="02020603050405020304" pitchFamily="18" charset="0"/>
              <a:cs typeface="Times New Roman" panose="02020603050405020304" pitchFamily="18" charset="0"/>
            </a:endParaRPr>
          </a:p>
          <a:p>
            <a:pPr algn="just"/>
            <a:r>
              <a:rPr lang="en-GB" sz="1200" b="0" i="0" dirty="0">
                <a:solidFill>
                  <a:srgbClr val="212529"/>
                </a:solidFill>
                <a:effectLst/>
                <a:latin typeface="Times New Roman" panose="02020603050405020304" pitchFamily="18" charset="0"/>
                <a:cs typeface="Times New Roman" panose="02020603050405020304" pitchFamily="18" charset="0"/>
              </a:rPr>
              <a:t>Sophocles (5</a:t>
            </a:r>
            <a:r>
              <a:rPr lang="en-GB" sz="1200" b="0" i="0" baseline="30000" dirty="0">
                <a:solidFill>
                  <a:srgbClr val="212529"/>
                </a:solidFill>
                <a:effectLst/>
                <a:latin typeface="Times New Roman" panose="02020603050405020304" pitchFamily="18" charset="0"/>
                <a:cs typeface="Times New Roman" panose="02020603050405020304" pitchFamily="18" charset="0"/>
              </a:rPr>
              <a:t>th</a:t>
            </a:r>
            <a:r>
              <a:rPr lang="en-GB" sz="1200" b="0" i="0" dirty="0">
                <a:solidFill>
                  <a:srgbClr val="212529"/>
                </a:solidFill>
                <a:effectLst/>
                <a:latin typeface="Times New Roman" panose="02020603050405020304" pitchFamily="18" charset="0"/>
                <a:cs typeface="Times New Roman" panose="02020603050405020304" pitchFamily="18" charset="0"/>
              </a:rPr>
              <a:t> century BCE), </a:t>
            </a:r>
            <a:r>
              <a:rPr lang="en-GB" sz="1200" b="0" i="1" dirty="0">
                <a:solidFill>
                  <a:srgbClr val="212529"/>
                </a:solidFill>
                <a:effectLst/>
                <a:latin typeface="Times New Roman" panose="02020603050405020304" pitchFamily="18" charset="0"/>
                <a:cs typeface="Times New Roman" panose="02020603050405020304" pitchFamily="18" charset="0"/>
              </a:rPr>
              <a:t>Antigone</a:t>
            </a:r>
          </a:p>
        </p:txBody>
      </p:sp>
      <p:sp>
        <p:nvSpPr>
          <p:cNvPr id="3" name="Subtitle 2">
            <a:extLst>
              <a:ext uri="{FF2B5EF4-FFF2-40B4-BE49-F238E27FC236}">
                <a16:creationId xmlns:a16="http://schemas.microsoft.com/office/drawing/2014/main" id="{D1CE1616-945E-FA73-8205-B86941D8A4F1}"/>
              </a:ext>
            </a:extLst>
          </p:cNvPr>
          <p:cNvSpPr txBox="1">
            <a:spLocks/>
          </p:cNvSpPr>
          <p:nvPr/>
        </p:nvSpPr>
        <p:spPr>
          <a:xfrm>
            <a:off x="0" y="6627721"/>
            <a:ext cx="3722740" cy="205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lumMod val="50000"/>
                  </a:schemeClr>
                </a:solidFill>
              </a:rPr>
              <a:t>MCG: Shakespeare &amp; the Ancient World</a:t>
            </a:r>
          </a:p>
        </p:txBody>
      </p:sp>
    </p:spTree>
    <p:extLst>
      <p:ext uri="{BB962C8B-B14F-4D97-AF65-F5344CB8AC3E}">
        <p14:creationId xmlns:p14="http://schemas.microsoft.com/office/powerpoint/2010/main" val="307541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1"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71781" y="188449"/>
            <a:ext cx="7375413" cy="890647"/>
          </a:xfrm>
        </p:spPr>
        <p:txBody>
          <a:bodyPr>
            <a:normAutofit/>
          </a:bodyPr>
          <a:lstStyle/>
          <a:p>
            <a:pPr algn="ctr"/>
            <a:r>
              <a:rPr lang="en-US" sz="3600" dirty="0"/>
              <a:t>Shakespeare’s ancient inspiration</a:t>
            </a:r>
          </a:p>
        </p:txBody>
      </p:sp>
      <p:sp>
        <p:nvSpPr>
          <p:cNvPr id="11" name="TextBox 10">
            <a:extLst>
              <a:ext uri="{FF2B5EF4-FFF2-40B4-BE49-F238E27FC236}">
                <a16:creationId xmlns:a16="http://schemas.microsoft.com/office/drawing/2014/main" id="{48A3C4D6-9EF0-5824-733C-6D50A327EC27}"/>
              </a:ext>
            </a:extLst>
          </p:cNvPr>
          <p:cNvSpPr txBox="1"/>
          <p:nvPr/>
        </p:nvSpPr>
        <p:spPr>
          <a:xfrm>
            <a:off x="4439247" y="748522"/>
            <a:ext cx="4048676" cy="461665"/>
          </a:xfrm>
          <a:prstGeom prst="rect">
            <a:avLst/>
          </a:prstGeom>
          <a:noFill/>
        </p:spPr>
        <p:txBody>
          <a:bodyPr wrap="square" rtlCol="0">
            <a:spAutoFit/>
          </a:bodyPr>
          <a:lstStyle/>
          <a:p>
            <a:r>
              <a:rPr lang="en-US" sz="2400" dirty="0"/>
              <a:t>3. Names with meaning</a:t>
            </a:r>
          </a:p>
        </p:txBody>
      </p:sp>
      <p:sp>
        <p:nvSpPr>
          <p:cNvPr id="7" name="TextBox 6">
            <a:extLst>
              <a:ext uri="{FF2B5EF4-FFF2-40B4-BE49-F238E27FC236}">
                <a16:creationId xmlns:a16="http://schemas.microsoft.com/office/drawing/2014/main" id="{F6E5AC07-9244-6F81-F23B-AE9DAFD402F6}"/>
              </a:ext>
            </a:extLst>
          </p:cNvPr>
          <p:cNvSpPr txBox="1"/>
          <p:nvPr/>
        </p:nvSpPr>
        <p:spPr>
          <a:xfrm>
            <a:off x="857199" y="1289899"/>
            <a:ext cx="11334801" cy="400110"/>
          </a:xfrm>
          <a:prstGeom prst="rect">
            <a:avLst/>
          </a:prstGeom>
          <a:noFill/>
        </p:spPr>
        <p:txBody>
          <a:bodyPr wrap="square" rtlCol="0">
            <a:spAutoFit/>
          </a:bodyPr>
          <a:lstStyle/>
          <a:p>
            <a:r>
              <a:rPr lang="en-US" sz="2000" dirty="0"/>
              <a:t>Shakespeare sometimes named his characters in a way to indicate their back-stories or personalities:</a:t>
            </a:r>
          </a:p>
        </p:txBody>
      </p:sp>
      <p:grpSp>
        <p:nvGrpSpPr>
          <p:cNvPr id="24" name="Group 23">
            <a:extLst>
              <a:ext uri="{FF2B5EF4-FFF2-40B4-BE49-F238E27FC236}">
                <a16:creationId xmlns:a16="http://schemas.microsoft.com/office/drawing/2014/main" id="{E81260D9-5B45-0FE5-C61B-7FFBE08C7C87}"/>
              </a:ext>
            </a:extLst>
          </p:cNvPr>
          <p:cNvGrpSpPr/>
          <p:nvPr/>
        </p:nvGrpSpPr>
        <p:grpSpPr>
          <a:xfrm>
            <a:off x="983512" y="4370963"/>
            <a:ext cx="10596990" cy="849727"/>
            <a:chOff x="983512" y="3983507"/>
            <a:chExt cx="10596990" cy="849727"/>
          </a:xfrm>
        </p:grpSpPr>
        <p:pic>
          <p:nvPicPr>
            <p:cNvPr id="12" name="Picture 11" descr="A picture containing clipart&#10;&#10;Description automatically generated">
              <a:extLst>
                <a:ext uri="{FF2B5EF4-FFF2-40B4-BE49-F238E27FC236}">
                  <a16:creationId xmlns:a16="http://schemas.microsoft.com/office/drawing/2014/main" id="{DA76C954-D8E5-D875-B1AE-FF7BFC421E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3512" y="3983507"/>
              <a:ext cx="1209227" cy="849727"/>
            </a:xfrm>
            <a:prstGeom prst="rect">
              <a:avLst/>
            </a:prstGeom>
          </p:spPr>
        </p:pic>
        <p:sp>
          <p:nvSpPr>
            <p:cNvPr id="14" name="TextBox 13">
              <a:extLst>
                <a:ext uri="{FF2B5EF4-FFF2-40B4-BE49-F238E27FC236}">
                  <a16:creationId xmlns:a16="http://schemas.microsoft.com/office/drawing/2014/main" id="{79A1B25C-E4F2-7B55-9656-DCFA621192BF}"/>
                </a:ext>
              </a:extLst>
            </p:cNvPr>
            <p:cNvSpPr txBox="1"/>
            <p:nvPr/>
          </p:nvSpPr>
          <p:spPr>
            <a:xfrm>
              <a:off x="2192739" y="4326206"/>
              <a:ext cx="9387763" cy="461665"/>
            </a:xfrm>
            <a:prstGeom prst="rect">
              <a:avLst/>
            </a:prstGeom>
            <a:noFill/>
          </p:spPr>
          <p:txBody>
            <a:bodyPr wrap="none" rtlCol="0">
              <a:spAutoFit/>
            </a:bodyPr>
            <a:lstStyle/>
            <a:p>
              <a:r>
                <a:rPr lang="en-US" sz="2400" dirty="0"/>
                <a:t>Can you work out anything about these two characters from their names?</a:t>
              </a:r>
            </a:p>
          </p:txBody>
        </p:sp>
      </p:grpSp>
      <p:grpSp>
        <p:nvGrpSpPr>
          <p:cNvPr id="35" name="Group 34">
            <a:extLst>
              <a:ext uri="{FF2B5EF4-FFF2-40B4-BE49-F238E27FC236}">
                <a16:creationId xmlns:a16="http://schemas.microsoft.com/office/drawing/2014/main" id="{C3E5D1FD-8C6B-3211-A4A0-041456D70F91}"/>
              </a:ext>
            </a:extLst>
          </p:cNvPr>
          <p:cNvGrpSpPr/>
          <p:nvPr/>
        </p:nvGrpSpPr>
        <p:grpSpPr>
          <a:xfrm>
            <a:off x="2066569" y="5392516"/>
            <a:ext cx="3637385" cy="1138491"/>
            <a:chOff x="2066569" y="5392516"/>
            <a:chExt cx="3637385" cy="1138491"/>
          </a:xfrm>
        </p:grpSpPr>
        <p:sp>
          <p:nvSpPr>
            <p:cNvPr id="3" name="TextBox 2">
              <a:extLst>
                <a:ext uri="{FF2B5EF4-FFF2-40B4-BE49-F238E27FC236}">
                  <a16:creationId xmlns:a16="http://schemas.microsoft.com/office/drawing/2014/main" id="{5C054015-4E2A-15CD-BD36-745F4CD8E742}"/>
                </a:ext>
              </a:extLst>
            </p:cNvPr>
            <p:cNvSpPr txBox="1"/>
            <p:nvPr/>
          </p:nvSpPr>
          <p:spPr>
            <a:xfrm>
              <a:off x="2980337" y="5392516"/>
              <a:ext cx="1855380" cy="646331"/>
            </a:xfrm>
            <a:prstGeom prst="rect">
              <a:avLst/>
            </a:prstGeom>
            <a:noFill/>
          </p:spPr>
          <p:txBody>
            <a:bodyPr wrap="none" rtlCol="0">
              <a:spAutoFit/>
            </a:bodyPr>
            <a:lstStyle/>
            <a:p>
              <a:r>
                <a:rPr lang="en-US" sz="3600" b="1" dirty="0">
                  <a:solidFill>
                    <a:schemeClr val="accent1"/>
                  </a:solidFill>
                </a:rPr>
                <a:t>Benvolio</a:t>
              </a:r>
            </a:p>
          </p:txBody>
        </p:sp>
        <p:sp>
          <p:nvSpPr>
            <p:cNvPr id="15" name="TextBox 14">
              <a:extLst>
                <a:ext uri="{FF2B5EF4-FFF2-40B4-BE49-F238E27FC236}">
                  <a16:creationId xmlns:a16="http://schemas.microsoft.com/office/drawing/2014/main" id="{B04579DD-F275-3454-7923-B4B05B4FBF16}"/>
                </a:ext>
              </a:extLst>
            </p:cNvPr>
            <p:cNvSpPr txBox="1"/>
            <p:nvPr/>
          </p:nvSpPr>
          <p:spPr>
            <a:xfrm>
              <a:off x="2692617" y="6013882"/>
              <a:ext cx="3011337" cy="369332"/>
            </a:xfrm>
            <a:prstGeom prst="rect">
              <a:avLst/>
            </a:prstGeom>
            <a:noFill/>
          </p:spPr>
          <p:txBody>
            <a:bodyPr wrap="none" rtlCol="0">
              <a:spAutoFit/>
            </a:bodyPr>
            <a:lstStyle/>
            <a:p>
              <a:r>
                <a:rPr lang="en-US" dirty="0"/>
                <a:t>clue: ‘bene’ is Latin for ‘well’ </a:t>
              </a:r>
            </a:p>
          </p:txBody>
        </p:sp>
        <p:pic>
          <p:nvPicPr>
            <p:cNvPr id="18" name="Picture 17" descr="A close-up of a hand&#10;&#10;Description automatically generated with medium confidence">
              <a:extLst>
                <a:ext uri="{FF2B5EF4-FFF2-40B4-BE49-F238E27FC236}">
                  <a16:creationId xmlns:a16="http://schemas.microsoft.com/office/drawing/2014/main" id="{B0699371-1F88-49B2-A88F-ABC70536E5B8}"/>
                </a:ext>
              </a:extLst>
            </p:cNvPr>
            <p:cNvPicPr>
              <a:picLocks noChangeAspect="1"/>
            </p:cNvPicPr>
            <p:nvPr/>
          </p:nvPicPr>
          <p:blipFill>
            <a:blip r:embed="rId3"/>
            <a:stretch>
              <a:fillRect/>
            </a:stretch>
          </p:blipFill>
          <p:spPr>
            <a:xfrm>
              <a:off x="2066569" y="5896007"/>
              <a:ext cx="635000" cy="635000"/>
            </a:xfrm>
            <a:prstGeom prst="rect">
              <a:avLst/>
            </a:prstGeom>
          </p:spPr>
        </p:pic>
      </p:grpSp>
      <p:grpSp>
        <p:nvGrpSpPr>
          <p:cNvPr id="36" name="Group 35">
            <a:extLst>
              <a:ext uri="{FF2B5EF4-FFF2-40B4-BE49-F238E27FC236}">
                <a16:creationId xmlns:a16="http://schemas.microsoft.com/office/drawing/2014/main" id="{B127A4C0-F12D-EA71-CC0F-66CF38CF7EF8}"/>
              </a:ext>
            </a:extLst>
          </p:cNvPr>
          <p:cNvGrpSpPr/>
          <p:nvPr/>
        </p:nvGrpSpPr>
        <p:grpSpPr>
          <a:xfrm>
            <a:off x="7026105" y="5432477"/>
            <a:ext cx="3484883" cy="1082259"/>
            <a:chOff x="7619905" y="5433789"/>
            <a:chExt cx="3484883" cy="1082259"/>
          </a:xfrm>
        </p:grpSpPr>
        <p:sp>
          <p:nvSpPr>
            <p:cNvPr id="10" name="TextBox 9">
              <a:extLst>
                <a:ext uri="{FF2B5EF4-FFF2-40B4-BE49-F238E27FC236}">
                  <a16:creationId xmlns:a16="http://schemas.microsoft.com/office/drawing/2014/main" id="{3BAA6DCC-18F6-8E53-6A89-F8D90BEB0A15}"/>
                </a:ext>
              </a:extLst>
            </p:cNvPr>
            <p:cNvSpPr txBox="1"/>
            <p:nvPr/>
          </p:nvSpPr>
          <p:spPr>
            <a:xfrm>
              <a:off x="8383489" y="5433789"/>
              <a:ext cx="2191962" cy="646331"/>
            </a:xfrm>
            <a:prstGeom prst="rect">
              <a:avLst/>
            </a:prstGeom>
            <a:noFill/>
          </p:spPr>
          <p:txBody>
            <a:bodyPr wrap="square">
              <a:spAutoFit/>
            </a:bodyPr>
            <a:lstStyle/>
            <a:p>
              <a:r>
                <a:rPr lang="en-US" sz="3600" b="1" dirty="0">
                  <a:solidFill>
                    <a:schemeClr val="accent1"/>
                  </a:solidFill>
                </a:rPr>
                <a:t>Malvolio</a:t>
              </a:r>
            </a:p>
          </p:txBody>
        </p:sp>
        <p:sp>
          <p:nvSpPr>
            <p:cNvPr id="19" name="TextBox 18">
              <a:extLst>
                <a:ext uri="{FF2B5EF4-FFF2-40B4-BE49-F238E27FC236}">
                  <a16:creationId xmlns:a16="http://schemas.microsoft.com/office/drawing/2014/main" id="{86D95DE4-B2F8-D78D-FF5D-53F9AFD39409}"/>
                </a:ext>
              </a:extLst>
            </p:cNvPr>
            <p:cNvSpPr txBox="1"/>
            <p:nvPr/>
          </p:nvSpPr>
          <p:spPr>
            <a:xfrm>
              <a:off x="8254905" y="6017845"/>
              <a:ext cx="2849883" cy="369332"/>
            </a:xfrm>
            <a:prstGeom prst="rect">
              <a:avLst/>
            </a:prstGeom>
            <a:noFill/>
          </p:spPr>
          <p:txBody>
            <a:bodyPr wrap="none" rtlCol="0">
              <a:spAutoFit/>
            </a:bodyPr>
            <a:lstStyle/>
            <a:p>
              <a:r>
                <a:rPr lang="en-US" dirty="0"/>
                <a:t>clue: ‘malus’ is Latin for bad </a:t>
              </a:r>
            </a:p>
          </p:txBody>
        </p:sp>
        <p:pic>
          <p:nvPicPr>
            <p:cNvPr id="21" name="Picture 20" descr="A picture containing text, clipart&#10;&#10;Description automatically generated">
              <a:extLst>
                <a:ext uri="{FF2B5EF4-FFF2-40B4-BE49-F238E27FC236}">
                  <a16:creationId xmlns:a16="http://schemas.microsoft.com/office/drawing/2014/main" id="{9C445DE4-8E1B-8512-0884-0E968FD241A5}"/>
                </a:ext>
              </a:extLst>
            </p:cNvPr>
            <p:cNvPicPr>
              <a:picLocks noChangeAspect="1"/>
            </p:cNvPicPr>
            <p:nvPr/>
          </p:nvPicPr>
          <p:blipFill>
            <a:blip r:embed="rId4"/>
            <a:stretch>
              <a:fillRect/>
            </a:stretch>
          </p:blipFill>
          <p:spPr>
            <a:xfrm>
              <a:off x="7619905" y="5881048"/>
              <a:ext cx="635000" cy="635000"/>
            </a:xfrm>
            <a:prstGeom prst="rect">
              <a:avLst/>
            </a:prstGeom>
          </p:spPr>
        </p:pic>
      </p:grpSp>
      <p:grpSp>
        <p:nvGrpSpPr>
          <p:cNvPr id="40" name="Group 39">
            <a:extLst>
              <a:ext uri="{FF2B5EF4-FFF2-40B4-BE49-F238E27FC236}">
                <a16:creationId xmlns:a16="http://schemas.microsoft.com/office/drawing/2014/main" id="{039410CE-BE0A-D68B-3835-20B806F649DC}"/>
              </a:ext>
            </a:extLst>
          </p:cNvPr>
          <p:cNvGrpSpPr/>
          <p:nvPr/>
        </p:nvGrpSpPr>
        <p:grpSpPr>
          <a:xfrm>
            <a:off x="127956" y="1894702"/>
            <a:ext cx="4144222" cy="2476261"/>
            <a:chOff x="280356" y="1894702"/>
            <a:chExt cx="4144222" cy="2476261"/>
          </a:xfrm>
        </p:grpSpPr>
        <p:sp>
          <p:nvSpPr>
            <p:cNvPr id="39" name="Rounded Rectangle 38">
              <a:extLst>
                <a:ext uri="{FF2B5EF4-FFF2-40B4-BE49-F238E27FC236}">
                  <a16:creationId xmlns:a16="http://schemas.microsoft.com/office/drawing/2014/main" id="{01DA82D7-1D38-A4F8-8AF8-072107021A3F}"/>
                </a:ext>
              </a:extLst>
            </p:cNvPr>
            <p:cNvSpPr/>
            <p:nvPr/>
          </p:nvSpPr>
          <p:spPr>
            <a:xfrm>
              <a:off x="314261" y="1894702"/>
              <a:ext cx="4110317" cy="247626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7AD3F78F-78EB-C392-F5E9-16B2064BDA40}"/>
                </a:ext>
              </a:extLst>
            </p:cNvPr>
            <p:cNvGrpSpPr/>
            <p:nvPr/>
          </p:nvGrpSpPr>
          <p:grpSpPr>
            <a:xfrm>
              <a:off x="280356" y="1894844"/>
              <a:ext cx="4140240" cy="2475736"/>
              <a:chOff x="407356" y="1894844"/>
              <a:chExt cx="4140240" cy="2475736"/>
            </a:xfrm>
          </p:grpSpPr>
          <p:sp>
            <p:nvSpPr>
              <p:cNvPr id="9" name="TextBox 8">
                <a:extLst>
                  <a:ext uri="{FF2B5EF4-FFF2-40B4-BE49-F238E27FC236}">
                    <a16:creationId xmlns:a16="http://schemas.microsoft.com/office/drawing/2014/main" id="{4D73912A-2772-E1F9-F56E-14C5FFAF2664}"/>
                  </a:ext>
                </a:extLst>
              </p:cNvPr>
              <p:cNvSpPr txBox="1"/>
              <p:nvPr/>
            </p:nvSpPr>
            <p:spPr>
              <a:xfrm>
                <a:off x="625213" y="1894844"/>
                <a:ext cx="1746568" cy="584775"/>
              </a:xfrm>
              <a:prstGeom prst="rect">
                <a:avLst/>
              </a:prstGeom>
              <a:noFill/>
            </p:spPr>
            <p:txBody>
              <a:bodyPr wrap="square">
                <a:spAutoFit/>
              </a:bodyPr>
              <a:lstStyle/>
              <a:p>
                <a:r>
                  <a:rPr lang="en-US" sz="3200" b="1" dirty="0">
                    <a:solidFill>
                      <a:schemeClr val="accent4">
                        <a:lumMod val="75000"/>
                      </a:schemeClr>
                    </a:solidFill>
                  </a:rPr>
                  <a:t>Prospero</a:t>
                </a:r>
              </a:p>
            </p:txBody>
          </p:sp>
          <p:sp>
            <p:nvSpPr>
              <p:cNvPr id="22" name="TextBox 21">
                <a:extLst>
                  <a:ext uri="{FF2B5EF4-FFF2-40B4-BE49-F238E27FC236}">
                    <a16:creationId xmlns:a16="http://schemas.microsoft.com/office/drawing/2014/main" id="{362E4660-8359-2EC4-ECC7-EC22241A1A08}"/>
                  </a:ext>
                </a:extLst>
              </p:cNvPr>
              <p:cNvSpPr txBox="1"/>
              <p:nvPr/>
            </p:nvSpPr>
            <p:spPr>
              <a:xfrm>
                <a:off x="2238587" y="2019095"/>
                <a:ext cx="1864485" cy="369332"/>
              </a:xfrm>
              <a:prstGeom prst="rect">
                <a:avLst/>
              </a:prstGeom>
              <a:noFill/>
            </p:spPr>
            <p:txBody>
              <a:bodyPr wrap="none" rtlCol="0">
                <a:spAutoFit/>
              </a:bodyPr>
              <a:lstStyle/>
              <a:p>
                <a:r>
                  <a:rPr lang="en-US" dirty="0"/>
                  <a:t>from </a:t>
                </a:r>
                <a:r>
                  <a:rPr lang="en-US" i="1" dirty="0"/>
                  <a:t>The Tempest</a:t>
                </a:r>
              </a:p>
            </p:txBody>
          </p:sp>
          <p:sp>
            <p:nvSpPr>
              <p:cNvPr id="23" name="TextBox 22">
                <a:extLst>
                  <a:ext uri="{FF2B5EF4-FFF2-40B4-BE49-F238E27FC236}">
                    <a16:creationId xmlns:a16="http://schemas.microsoft.com/office/drawing/2014/main" id="{D65A938C-9050-DF28-4D18-E6FFE34DF61F}"/>
                  </a:ext>
                </a:extLst>
              </p:cNvPr>
              <p:cNvSpPr txBox="1"/>
              <p:nvPr/>
            </p:nvSpPr>
            <p:spPr>
              <a:xfrm>
                <a:off x="407356" y="2528564"/>
                <a:ext cx="4122869" cy="1200329"/>
              </a:xfrm>
              <a:prstGeom prst="rect">
                <a:avLst/>
              </a:prstGeom>
              <a:noFill/>
            </p:spPr>
            <p:txBody>
              <a:bodyPr wrap="square" rtlCol="0">
                <a:spAutoFit/>
              </a:bodyPr>
              <a:lstStyle/>
              <a:p>
                <a:pPr algn="ctr"/>
                <a:r>
                  <a:rPr lang="en-US" sz="2400" dirty="0"/>
                  <a:t>Exiled and shipwrecked duke, manages to survive and protect his daughter, Miranda </a:t>
                </a:r>
                <a:endParaRPr lang="en-US" sz="2400" i="1" dirty="0"/>
              </a:p>
            </p:txBody>
          </p:sp>
          <p:sp>
            <p:nvSpPr>
              <p:cNvPr id="25" name="TextBox 24">
                <a:extLst>
                  <a:ext uri="{FF2B5EF4-FFF2-40B4-BE49-F238E27FC236}">
                    <a16:creationId xmlns:a16="http://schemas.microsoft.com/office/drawing/2014/main" id="{0EDE5311-F7BB-E368-B02C-A8C7F15244C2}"/>
                  </a:ext>
                </a:extLst>
              </p:cNvPr>
              <p:cNvSpPr txBox="1"/>
              <p:nvPr/>
            </p:nvSpPr>
            <p:spPr>
              <a:xfrm>
                <a:off x="625213" y="3662694"/>
                <a:ext cx="3922383" cy="707886"/>
              </a:xfrm>
              <a:prstGeom prst="rect">
                <a:avLst/>
              </a:prstGeom>
              <a:noFill/>
            </p:spPr>
            <p:txBody>
              <a:bodyPr wrap="square" rtlCol="0">
                <a:spAutoFit/>
              </a:bodyPr>
              <a:lstStyle/>
              <a:p>
                <a:pPr algn="ctr"/>
                <a:r>
                  <a:rPr lang="en-US" sz="2000" b="1" dirty="0" err="1">
                    <a:solidFill>
                      <a:srgbClr val="C00000"/>
                    </a:solidFill>
                  </a:rPr>
                  <a:t>prosperare</a:t>
                </a:r>
                <a:r>
                  <a:rPr lang="en-US" sz="2000" b="1" dirty="0">
                    <a:solidFill>
                      <a:srgbClr val="C00000"/>
                    </a:solidFill>
                  </a:rPr>
                  <a:t> (Latin)</a:t>
                </a:r>
                <a:r>
                  <a:rPr lang="en-US" sz="2000" dirty="0"/>
                  <a:t> </a:t>
                </a:r>
              </a:p>
              <a:p>
                <a:pPr algn="ctr"/>
                <a:r>
                  <a:rPr lang="en-US" sz="2000" dirty="0"/>
                  <a:t>= to make something work</a:t>
                </a:r>
                <a:endParaRPr lang="en-US" sz="2000" i="1" dirty="0"/>
              </a:p>
            </p:txBody>
          </p:sp>
        </p:grpSp>
      </p:grpSp>
      <p:grpSp>
        <p:nvGrpSpPr>
          <p:cNvPr id="41" name="Group 40">
            <a:extLst>
              <a:ext uri="{FF2B5EF4-FFF2-40B4-BE49-F238E27FC236}">
                <a16:creationId xmlns:a16="http://schemas.microsoft.com/office/drawing/2014/main" id="{6DA068B1-6F93-1F04-FF43-1039CF5C26EC}"/>
              </a:ext>
            </a:extLst>
          </p:cNvPr>
          <p:cNvGrpSpPr/>
          <p:nvPr/>
        </p:nvGrpSpPr>
        <p:grpSpPr>
          <a:xfrm>
            <a:off x="4390885" y="1877161"/>
            <a:ext cx="3922383" cy="2548757"/>
            <a:chOff x="4492485" y="1877161"/>
            <a:chExt cx="3922383" cy="2548757"/>
          </a:xfrm>
        </p:grpSpPr>
        <p:sp>
          <p:nvSpPr>
            <p:cNvPr id="37" name="Rounded Rectangle 36">
              <a:extLst>
                <a:ext uri="{FF2B5EF4-FFF2-40B4-BE49-F238E27FC236}">
                  <a16:creationId xmlns:a16="http://schemas.microsoft.com/office/drawing/2014/main" id="{A8353F80-E94D-7D70-F45C-D90C253B889A}"/>
                </a:ext>
              </a:extLst>
            </p:cNvPr>
            <p:cNvSpPr/>
            <p:nvPr/>
          </p:nvSpPr>
          <p:spPr>
            <a:xfrm>
              <a:off x="4492485" y="1877161"/>
              <a:ext cx="3922383" cy="254875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E926D0DB-24D0-356C-9CDB-7B468C438ABE}"/>
                </a:ext>
              </a:extLst>
            </p:cNvPr>
            <p:cNvGrpSpPr/>
            <p:nvPr/>
          </p:nvGrpSpPr>
          <p:grpSpPr>
            <a:xfrm>
              <a:off x="4613664" y="1894844"/>
              <a:ext cx="3629111" cy="2493181"/>
              <a:chOff x="4613664" y="1894844"/>
              <a:chExt cx="3629111" cy="2493181"/>
            </a:xfrm>
          </p:grpSpPr>
          <p:sp>
            <p:nvSpPr>
              <p:cNvPr id="6" name="TextBox 5">
                <a:extLst>
                  <a:ext uri="{FF2B5EF4-FFF2-40B4-BE49-F238E27FC236}">
                    <a16:creationId xmlns:a16="http://schemas.microsoft.com/office/drawing/2014/main" id="{DB2E5C25-0F57-9CF0-A6D5-D5AC080AC0BE}"/>
                  </a:ext>
                </a:extLst>
              </p:cNvPr>
              <p:cNvSpPr txBox="1"/>
              <p:nvPr/>
            </p:nvSpPr>
            <p:spPr>
              <a:xfrm>
                <a:off x="4613664" y="1894844"/>
                <a:ext cx="1404936" cy="584775"/>
              </a:xfrm>
              <a:prstGeom prst="rect">
                <a:avLst/>
              </a:prstGeom>
              <a:noFill/>
            </p:spPr>
            <p:txBody>
              <a:bodyPr wrap="none" rtlCol="0">
                <a:spAutoFit/>
              </a:bodyPr>
              <a:lstStyle/>
              <a:p>
                <a:r>
                  <a:rPr lang="en-US" sz="3200" b="1" dirty="0">
                    <a:solidFill>
                      <a:schemeClr val="accent4">
                        <a:lumMod val="75000"/>
                      </a:schemeClr>
                    </a:solidFill>
                  </a:rPr>
                  <a:t>Perdita</a:t>
                </a:r>
              </a:p>
            </p:txBody>
          </p:sp>
          <p:sp>
            <p:nvSpPr>
              <p:cNvPr id="26" name="TextBox 25">
                <a:extLst>
                  <a:ext uri="{FF2B5EF4-FFF2-40B4-BE49-F238E27FC236}">
                    <a16:creationId xmlns:a16="http://schemas.microsoft.com/office/drawing/2014/main" id="{236CC98B-2872-59FD-388F-497F36B87666}"/>
                  </a:ext>
                </a:extLst>
              </p:cNvPr>
              <p:cNvSpPr txBox="1"/>
              <p:nvPr/>
            </p:nvSpPr>
            <p:spPr>
              <a:xfrm>
                <a:off x="5947275" y="2031627"/>
                <a:ext cx="2295500" cy="369332"/>
              </a:xfrm>
              <a:prstGeom prst="rect">
                <a:avLst/>
              </a:prstGeom>
              <a:noFill/>
            </p:spPr>
            <p:txBody>
              <a:bodyPr wrap="none" rtlCol="0">
                <a:spAutoFit/>
              </a:bodyPr>
              <a:lstStyle/>
              <a:p>
                <a:r>
                  <a:rPr lang="en-US" dirty="0"/>
                  <a:t>from </a:t>
                </a:r>
                <a:r>
                  <a:rPr lang="en-US" i="1" dirty="0"/>
                  <a:t>The Winter’s Tale</a:t>
                </a:r>
              </a:p>
            </p:txBody>
          </p:sp>
          <p:sp>
            <p:nvSpPr>
              <p:cNvPr id="27" name="TextBox 26">
                <a:extLst>
                  <a:ext uri="{FF2B5EF4-FFF2-40B4-BE49-F238E27FC236}">
                    <a16:creationId xmlns:a16="http://schemas.microsoft.com/office/drawing/2014/main" id="{7625A637-9206-422C-8B43-4FB44F894618}"/>
                  </a:ext>
                </a:extLst>
              </p:cNvPr>
              <p:cNvSpPr txBox="1"/>
              <p:nvPr/>
            </p:nvSpPr>
            <p:spPr>
              <a:xfrm>
                <a:off x="4937317" y="2564946"/>
                <a:ext cx="3226507" cy="830997"/>
              </a:xfrm>
              <a:prstGeom prst="rect">
                <a:avLst/>
              </a:prstGeom>
              <a:noFill/>
            </p:spPr>
            <p:txBody>
              <a:bodyPr wrap="square" rtlCol="0">
                <a:spAutoFit/>
              </a:bodyPr>
              <a:lstStyle/>
              <a:p>
                <a:pPr algn="ctr"/>
                <a:r>
                  <a:rPr lang="en-US" sz="2400" dirty="0"/>
                  <a:t>A character abandoned as a baby</a:t>
                </a:r>
                <a:endParaRPr lang="en-US" sz="2400" i="1" dirty="0"/>
              </a:p>
            </p:txBody>
          </p:sp>
          <p:sp>
            <p:nvSpPr>
              <p:cNvPr id="28" name="TextBox 27">
                <a:extLst>
                  <a:ext uri="{FF2B5EF4-FFF2-40B4-BE49-F238E27FC236}">
                    <a16:creationId xmlns:a16="http://schemas.microsoft.com/office/drawing/2014/main" id="{9282A356-4617-6EBD-6B30-E65BB0A12F2C}"/>
                  </a:ext>
                </a:extLst>
              </p:cNvPr>
              <p:cNvSpPr txBox="1"/>
              <p:nvPr/>
            </p:nvSpPr>
            <p:spPr>
              <a:xfrm>
                <a:off x="4782736" y="3680139"/>
                <a:ext cx="3226506" cy="707886"/>
              </a:xfrm>
              <a:prstGeom prst="rect">
                <a:avLst/>
              </a:prstGeom>
              <a:noFill/>
            </p:spPr>
            <p:txBody>
              <a:bodyPr wrap="square" rtlCol="0">
                <a:spAutoFit/>
              </a:bodyPr>
              <a:lstStyle/>
              <a:p>
                <a:pPr algn="ctr"/>
                <a:r>
                  <a:rPr lang="en-US" sz="2000" b="1" dirty="0" err="1">
                    <a:solidFill>
                      <a:srgbClr val="C00000"/>
                    </a:solidFill>
                  </a:rPr>
                  <a:t>perdita</a:t>
                </a:r>
                <a:r>
                  <a:rPr lang="en-US" sz="2000" b="1" dirty="0">
                    <a:solidFill>
                      <a:srgbClr val="C00000"/>
                    </a:solidFill>
                  </a:rPr>
                  <a:t> (Latin)</a:t>
                </a:r>
              </a:p>
              <a:p>
                <a:pPr algn="ctr"/>
                <a:r>
                  <a:rPr lang="en-US" sz="2000" dirty="0"/>
                  <a:t> = abandoned</a:t>
                </a:r>
                <a:endParaRPr lang="en-US" sz="2000" i="1" dirty="0"/>
              </a:p>
            </p:txBody>
          </p:sp>
        </p:grpSp>
      </p:grpSp>
      <p:grpSp>
        <p:nvGrpSpPr>
          <p:cNvPr id="42" name="Group 41">
            <a:extLst>
              <a:ext uri="{FF2B5EF4-FFF2-40B4-BE49-F238E27FC236}">
                <a16:creationId xmlns:a16="http://schemas.microsoft.com/office/drawing/2014/main" id="{0A6B72C8-4A4D-0356-C5CF-BCC476A94501}"/>
              </a:ext>
            </a:extLst>
          </p:cNvPr>
          <p:cNvGrpSpPr/>
          <p:nvPr/>
        </p:nvGrpSpPr>
        <p:grpSpPr>
          <a:xfrm>
            <a:off x="8419386" y="1890546"/>
            <a:ext cx="3544014" cy="2535372"/>
            <a:chOff x="8520986" y="1890546"/>
            <a:chExt cx="3544014" cy="2535372"/>
          </a:xfrm>
        </p:grpSpPr>
        <p:sp>
          <p:nvSpPr>
            <p:cNvPr id="38" name="Rounded Rectangle 37">
              <a:extLst>
                <a:ext uri="{FF2B5EF4-FFF2-40B4-BE49-F238E27FC236}">
                  <a16:creationId xmlns:a16="http://schemas.microsoft.com/office/drawing/2014/main" id="{118D435A-62C7-48B1-4B6A-40E5AC86C6C7}"/>
                </a:ext>
              </a:extLst>
            </p:cNvPr>
            <p:cNvSpPr/>
            <p:nvPr/>
          </p:nvSpPr>
          <p:spPr>
            <a:xfrm>
              <a:off x="8520986" y="1890546"/>
              <a:ext cx="3544014" cy="253537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46749EBC-2D68-E87B-CE16-C2ACA2C5B27B}"/>
                </a:ext>
              </a:extLst>
            </p:cNvPr>
            <p:cNvGrpSpPr/>
            <p:nvPr/>
          </p:nvGrpSpPr>
          <p:grpSpPr>
            <a:xfrm>
              <a:off x="8811924" y="1890546"/>
              <a:ext cx="2959452" cy="2499960"/>
              <a:chOff x="8811924" y="1890546"/>
              <a:chExt cx="2959452" cy="2499960"/>
            </a:xfrm>
          </p:grpSpPr>
          <p:sp>
            <p:nvSpPr>
              <p:cNvPr id="5" name="TextBox 4">
                <a:extLst>
                  <a:ext uri="{FF2B5EF4-FFF2-40B4-BE49-F238E27FC236}">
                    <a16:creationId xmlns:a16="http://schemas.microsoft.com/office/drawing/2014/main" id="{0C63DA79-4EBC-7783-76CD-C08B57DCF7B2}"/>
                  </a:ext>
                </a:extLst>
              </p:cNvPr>
              <p:cNvSpPr txBox="1"/>
              <p:nvPr/>
            </p:nvSpPr>
            <p:spPr>
              <a:xfrm>
                <a:off x="8811924" y="1890546"/>
                <a:ext cx="1077924" cy="584775"/>
              </a:xfrm>
              <a:prstGeom prst="rect">
                <a:avLst/>
              </a:prstGeom>
              <a:noFill/>
            </p:spPr>
            <p:txBody>
              <a:bodyPr wrap="none" rtlCol="0">
                <a:spAutoFit/>
              </a:bodyPr>
              <a:lstStyle/>
              <a:p>
                <a:r>
                  <a:rPr lang="en-US" sz="3200" b="1" dirty="0">
                    <a:solidFill>
                      <a:schemeClr val="accent4">
                        <a:lumMod val="75000"/>
                      </a:schemeClr>
                    </a:solidFill>
                  </a:rPr>
                  <a:t>Feste</a:t>
                </a:r>
              </a:p>
            </p:txBody>
          </p:sp>
          <p:sp>
            <p:nvSpPr>
              <p:cNvPr id="29" name="TextBox 28">
                <a:extLst>
                  <a:ext uri="{FF2B5EF4-FFF2-40B4-BE49-F238E27FC236}">
                    <a16:creationId xmlns:a16="http://schemas.microsoft.com/office/drawing/2014/main" id="{E0E5B23C-6487-4967-E319-F4CB1C0EBD44}"/>
                  </a:ext>
                </a:extLst>
              </p:cNvPr>
              <p:cNvSpPr txBox="1"/>
              <p:nvPr/>
            </p:nvSpPr>
            <p:spPr>
              <a:xfrm>
                <a:off x="9817187" y="2016767"/>
                <a:ext cx="1954189" cy="369332"/>
              </a:xfrm>
              <a:prstGeom prst="rect">
                <a:avLst/>
              </a:prstGeom>
              <a:noFill/>
            </p:spPr>
            <p:txBody>
              <a:bodyPr wrap="none" rtlCol="0">
                <a:spAutoFit/>
              </a:bodyPr>
              <a:lstStyle/>
              <a:p>
                <a:r>
                  <a:rPr lang="en-US" dirty="0"/>
                  <a:t>from </a:t>
                </a:r>
                <a:r>
                  <a:rPr lang="en-US" i="1" dirty="0"/>
                  <a:t>Twelfth Night</a:t>
                </a:r>
              </a:p>
            </p:txBody>
          </p:sp>
          <p:sp>
            <p:nvSpPr>
              <p:cNvPr id="30" name="TextBox 29">
                <a:extLst>
                  <a:ext uri="{FF2B5EF4-FFF2-40B4-BE49-F238E27FC236}">
                    <a16:creationId xmlns:a16="http://schemas.microsoft.com/office/drawing/2014/main" id="{1FEF0D98-C8BE-0FC2-127C-1C09B0D7A607}"/>
                  </a:ext>
                </a:extLst>
              </p:cNvPr>
              <p:cNvSpPr txBox="1"/>
              <p:nvPr/>
            </p:nvSpPr>
            <p:spPr>
              <a:xfrm>
                <a:off x="9649203" y="2892749"/>
                <a:ext cx="1327886" cy="461665"/>
              </a:xfrm>
              <a:prstGeom prst="rect">
                <a:avLst/>
              </a:prstGeom>
              <a:noFill/>
            </p:spPr>
            <p:txBody>
              <a:bodyPr wrap="square" rtlCol="0">
                <a:spAutoFit/>
              </a:bodyPr>
              <a:lstStyle/>
              <a:p>
                <a:r>
                  <a:rPr lang="en-US" sz="2400" dirty="0"/>
                  <a:t>A jester</a:t>
                </a:r>
                <a:endParaRPr lang="en-US" sz="2400" i="1" dirty="0"/>
              </a:p>
            </p:txBody>
          </p:sp>
          <p:sp>
            <p:nvSpPr>
              <p:cNvPr id="31" name="TextBox 30">
                <a:extLst>
                  <a:ext uri="{FF2B5EF4-FFF2-40B4-BE49-F238E27FC236}">
                    <a16:creationId xmlns:a16="http://schemas.microsoft.com/office/drawing/2014/main" id="{8504EE13-08AF-AABC-4A3E-FDCB79611658}"/>
                  </a:ext>
                </a:extLst>
              </p:cNvPr>
              <p:cNvSpPr txBox="1"/>
              <p:nvPr/>
            </p:nvSpPr>
            <p:spPr>
              <a:xfrm>
                <a:off x="9504875" y="3682620"/>
                <a:ext cx="1616543" cy="707886"/>
              </a:xfrm>
              <a:prstGeom prst="rect">
                <a:avLst/>
              </a:prstGeom>
              <a:noFill/>
            </p:spPr>
            <p:txBody>
              <a:bodyPr wrap="square" rtlCol="0">
                <a:spAutoFit/>
              </a:bodyPr>
              <a:lstStyle/>
              <a:p>
                <a:pPr algn="ctr"/>
                <a:r>
                  <a:rPr lang="en-US" sz="2000" b="1" dirty="0" err="1">
                    <a:solidFill>
                      <a:srgbClr val="C00000"/>
                    </a:solidFill>
                  </a:rPr>
                  <a:t>festus</a:t>
                </a:r>
                <a:r>
                  <a:rPr lang="en-US" sz="2000" b="1" dirty="0">
                    <a:solidFill>
                      <a:srgbClr val="C00000"/>
                    </a:solidFill>
                  </a:rPr>
                  <a:t> (Latin)</a:t>
                </a:r>
                <a:r>
                  <a:rPr lang="en-US" sz="2000" dirty="0"/>
                  <a:t> </a:t>
                </a:r>
              </a:p>
              <a:p>
                <a:pPr algn="ctr"/>
                <a:r>
                  <a:rPr lang="en-US" sz="2000" dirty="0"/>
                  <a:t>= merry, jolly</a:t>
                </a:r>
                <a:endParaRPr lang="en-US" sz="2000" i="1" dirty="0"/>
              </a:p>
            </p:txBody>
          </p:sp>
        </p:grpSp>
      </p:grpSp>
      <p:pic>
        <p:nvPicPr>
          <p:cNvPr id="45" name="Picture 44" descr="A pencil on a piece of paper&#10;&#10;Description automatically generated">
            <a:extLst>
              <a:ext uri="{FF2B5EF4-FFF2-40B4-BE49-F238E27FC236}">
                <a16:creationId xmlns:a16="http://schemas.microsoft.com/office/drawing/2014/main" id="{104CCEF6-FACE-39C2-B452-439668343AC2}"/>
              </a:ext>
            </a:extLst>
          </p:cNvPr>
          <p:cNvPicPr>
            <a:picLocks noChangeAspect="1"/>
          </p:cNvPicPr>
          <p:nvPr/>
        </p:nvPicPr>
        <p:blipFill>
          <a:blip r:embed="rId5"/>
          <a:stretch>
            <a:fillRect/>
          </a:stretch>
        </p:blipFill>
        <p:spPr>
          <a:xfrm>
            <a:off x="11019818" y="5463071"/>
            <a:ext cx="991655" cy="1067936"/>
          </a:xfrm>
          <a:prstGeom prst="rect">
            <a:avLst/>
          </a:prstGeom>
        </p:spPr>
      </p:pic>
      <p:sp>
        <p:nvSpPr>
          <p:cNvPr id="4" name="Subtitle 2">
            <a:extLst>
              <a:ext uri="{FF2B5EF4-FFF2-40B4-BE49-F238E27FC236}">
                <a16:creationId xmlns:a16="http://schemas.microsoft.com/office/drawing/2014/main" id="{1E9C3E84-DF06-CC0D-28F5-18DA76FDFC07}"/>
              </a:ext>
            </a:extLst>
          </p:cNvPr>
          <p:cNvSpPr txBox="1">
            <a:spLocks/>
          </p:cNvSpPr>
          <p:nvPr/>
        </p:nvSpPr>
        <p:spPr>
          <a:xfrm>
            <a:off x="0" y="6627721"/>
            <a:ext cx="3722740" cy="205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lumMod val="50000"/>
                  </a:schemeClr>
                </a:solidFill>
              </a:rPr>
              <a:t>MCG: Shakespeare &amp; the Ancient World</a:t>
            </a:r>
          </a:p>
        </p:txBody>
      </p:sp>
    </p:spTree>
    <p:extLst>
      <p:ext uri="{BB962C8B-B14F-4D97-AF65-F5344CB8AC3E}">
        <p14:creationId xmlns:p14="http://schemas.microsoft.com/office/powerpoint/2010/main" val="396471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24000"/>
          </a:schemeClr>
        </a:solidFill>
        <a:effectLst/>
      </p:bgPr>
    </p:bg>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4012111F-46B3-9E24-7CBB-9B484702A0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327355" flipH="1">
            <a:off x="7441131" y="1242331"/>
            <a:ext cx="4198417" cy="4538158"/>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contourClr>
              <a:srgbClr val="FFFFFF"/>
            </a:contourClr>
          </a:sp3d>
        </p:spPr>
      </p:pic>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4668713" y="344109"/>
            <a:ext cx="2980314" cy="890647"/>
          </a:xfrm>
        </p:spPr>
        <p:txBody>
          <a:bodyPr>
            <a:normAutofit/>
          </a:bodyPr>
          <a:lstStyle/>
          <a:p>
            <a:r>
              <a:rPr lang="en-US" b="1" dirty="0"/>
              <a:t>Plenary quiz</a:t>
            </a:r>
          </a:p>
        </p:txBody>
      </p:sp>
      <p:sp>
        <p:nvSpPr>
          <p:cNvPr id="19" name="Rectangle 18">
            <a:extLst>
              <a:ext uri="{FF2B5EF4-FFF2-40B4-BE49-F238E27FC236}">
                <a16:creationId xmlns:a16="http://schemas.microsoft.com/office/drawing/2014/main" id="{00AA5898-2C5D-A44B-9C1F-A48A10CFF476}"/>
              </a:ext>
            </a:extLst>
          </p:cNvPr>
          <p:cNvSpPr/>
          <p:nvPr/>
        </p:nvSpPr>
        <p:spPr>
          <a:xfrm>
            <a:off x="883180" y="3292696"/>
            <a:ext cx="6982172" cy="830997"/>
          </a:xfrm>
          <a:prstGeom prst="rect">
            <a:avLst/>
          </a:prstGeom>
        </p:spPr>
        <p:txBody>
          <a:bodyPr wrap="square">
            <a:spAutoFit/>
          </a:bodyPr>
          <a:lstStyle/>
          <a:p>
            <a:r>
              <a:rPr lang="en-US" sz="2400" b="1" dirty="0">
                <a:solidFill>
                  <a:srgbClr val="C00000"/>
                </a:solidFill>
                <a:cs typeface="Papyrus"/>
              </a:rPr>
              <a:t>Question 2 </a:t>
            </a:r>
            <a:r>
              <a:rPr lang="en-US" sz="2400" dirty="0">
                <a:cs typeface="Papyrus"/>
              </a:rPr>
              <a:t>What two formats (or genres) of Ancient Greek theatre did Shakespeare use in his work?</a:t>
            </a:r>
          </a:p>
        </p:txBody>
      </p:sp>
      <p:sp>
        <p:nvSpPr>
          <p:cNvPr id="17" name="Rectangle 16">
            <a:extLst>
              <a:ext uri="{FF2B5EF4-FFF2-40B4-BE49-F238E27FC236}">
                <a16:creationId xmlns:a16="http://schemas.microsoft.com/office/drawing/2014/main" id="{A5E65A9D-AC98-DF4C-A1D2-D941FCF981F9}"/>
              </a:ext>
            </a:extLst>
          </p:cNvPr>
          <p:cNvSpPr/>
          <p:nvPr/>
        </p:nvSpPr>
        <p:spPr>
          <a:xfrm>
            <a:off x="900111" y="1960875"/>
            <a:ext cx="7291400" cy="830997"/>
          </a:xfrm>
          <a:prstGeom prst="rect">
            <a:avLst/>
          </a:prstGeom>
        </p:spPr>
        <p:txBody>
          <a:bodyPr wrap="square">
            <a:spAutoFit/>
          </a:bodyPr>
          <a:lstStyle/>
          <a:p>
            <a:r>
              <a:rPr lang="en-US" sz="2400" b="1" dirty="0">
                <a:solidFill>
                  <a:srgbClr val="C00000"/>
                </a:solidFill>
                <a:cs typeface="Papyrus"/>
              </a:rPr>
              <a:t>Question 1 </a:t>
            </a:r>
            <a:r>
              <a:rPr lang="en-US" sz="2400" dirty="0">
                <a:cs typeface="Papyrus"/>
              </a:rPr>
              <a:t>Name two places important in the life of William Shakespeare.</a:t>
            </a:r>
          </a:p>
        </p:txBody>
      </p:sp>
      <p:sp>
        <p:nvSpPr>
          <p:cNvPr id="22" name="Rectangle 21">
            <a:extLst>
              <a:ext uri="{FF2B5EF4-FFF2-40B4-BE49-F238E27FC236}">
                <a16:creationId xmlns:a16="http://schemas.microsoft.com/office/drawing/2014/main" id="{BD16CC46-0DDE-4747-97DE-C4FC46C828BA}"/>
              </a:ext>
            </a:extLst>
          </p:cNvPr>
          <p:cNvSpPr/>
          <p:nvPr/>
        </p:nvSpPr>
        <p:spPr>
          <a:xfrm>
            <a:off x="900111" y="4729938"/>
            <a:ext cx="6656389" cy="1200329"/>
          </a:xfrm>
          <a:prstGeom prst="rect">
            <a:avLst/>
          </a:prstGeom>
        </p:spPr>
        <p:txBody>
          <a:bodyPr wrap="square">
            <a:spAutoFit/>
          </a:bodyPr>
          <a:lstStyle/>
          <a:p>
            <a:r>
              <a:rPr lang="en-US" sz="2400" b="1" dirty="0">
                <a:solidFill>
                  <a:srgbClr val="C00000"/>
                </a:solidFill>
                <a:cs typeface="Papyrus"/>
              </a:rPr>
              <a:t>Question 3 </a:t>
            </a:r>
            <a:r>
              <a:rPr lang="en-US" sz="2400" dirty="0">
                <a:cs typeface="Papyrus"/>
              </a:rPr>
              <a:t>When Shakespeare names a character ‘Benvolio’, what does he want his audience to think about them? </a:t>
            </a:r>
            <a:endParaRPr lang="en-US" sz="2400" dirty="0">
              <a:latin typeface="+mj-lt"/>
              <a:cs typeface="Papyrus"/>
            </a:endParaRPr>
          </a:p>
        </p:txBody>
      </p:sp>
      <p:sp>
        <p:nvSpPr>
          <p:cNvPr id="3" name="Subtitle 2">
            <a:extLst>
              <a:ext uri="{FF2B5EF4-FFF2-40B4-BE49-F238E27FC236}">
                <a16:creationId xmlns:a16="http://schemas.microsoft.com/office/drawing/2014/main" id="{261D3AA1-D532-B6C8-092A-425DDC9265BE}"/>
              </a:ext>
            </a:extLst>
          </p:cNvPr>
          <p:cNvSpPr txBox="1">
            <a:spLocks/>
          </p:cNvSpPr>
          <p:nvPr/>
        </p:nvSpPr>
        <p:spPr>
          <a:xfrm>
            <a:off x="0" y="6627721"/>
            <a:ext cx="3722740" cy="205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lumMod val="50000"/>
                  </a:schemeClr>
                </a:solidFill>
              </a:rPr>
              <a:t>MCG: Shakespeare &amp; the Ancient World</a:t>
            </a:r>
          </a:p>
        </p:txBody>
      </p:sp>
    </p:spTree>
    <p:extLst>
      <p:ext uri="{BB962C8B-B14F-4D97-AF65-F5344CB8AC3E}">
        <p14:creationId xmlns:p14="http://schemas.microsoft.com/office/powerpoint/2010/main" val="323474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1"/>
      <p:bldP spid="2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78458</TotalTime>
  <Words>1109</Words>
  <Application>Microsoft Macintosh PowerPoint</Application>
  <PresentationFormat>Widescreen</PresentationFormat>
  <Paragraphs>149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Corbel</vt:lpstr>
      <vt:lpstr>Times New Roman</vt:lpstr>
      <vt:lpstr>Office Theme</vt:lpstr>
      <vt:lpstr>PowerPoint Presentation</vt:lpstr>
      <vt:lpstr>Shakespeare Words Roots Challenge</vt:lpstr>
      <vt:lpstr>All about Shakespeare</vt:lpstr>
      <vt:lpstr>Shakespeare’s ancient inspiration</vt:lpstr>
      <vt:lpstr>Shakespeare’s ancient inspiration</vt:lpstr>
      <vt:lpstr>Shakespeare’s ancient inspiration</vt:lpstr>
      <vt:lpstr>Plenary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Maximum Classics</dc:title>
  <dc:creator>Charlie Andrew</dc:creator>
  <cp:lastModifiedBy>Charlie Andrew</cp:lastModifiedBy>
  <cp:revision>935</cp:revision>
  <dcterms:created xsi:type="dcterms:W3CDTF">2020-08-26T13:00:26Z</dcterms:created>
  <dcterms:modified xsi:type="dcterms:W3CDTF">2023-06-15T15:14:41Z</dcterms:modified>
</cp:coreProperties>
</file>