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9"/>
  </p:notesMasterIdLst>
  <p:sldIdLst>
    <p:sldId id="271" r:id="rId2"/>
    <p:sldId id="291" r:id="rId3"/>
    <p:sldId id="264" r:id="rId4"/>
    <p:sldId id="265" r:id="rId5"/>
    <p:sldId id="266" r:id="rId6"/>
    <p:sldId id="267" r:id="rId7"/>
    <p:sldId id="273"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0000"/>
    <a:srgbClr val="FF40FF"/>
    <a:srgbClr val="FFD579"/>
    <a:srgbClr val="FF8BBC"/>
    <a:srgbClr val="8EAA4D"/>
    <a:srgbClr val="FF7E79"/>
    <a:srgbClr val="98FBE9"/>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509"/>
    <p:restoredTop sz="95928"/>
  </p:normalViewPr>
  <p:slideViewPr>
    <p:cSldViewPr snapToGrid="0" snapToObjects="1">
      <p:cViewPr varScale="1">
        <p:scale>
          <a:sx n="111" d="100"/>
          <a:sy n="111" d="100"/>
        </p:scale>
        <p:origin x="240" y="288"/>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2D4568-411D-114A-824D-5D0A02C4BE41}" type="datetimeFigureOut">
              <a:rPr lang="en-US" smtClean="0"/>
              <a:t>2/6/23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2AFBC0-18EA-B445-8165-007CF41F7140}" type="slidenum">
              <a:rPr lang="en-US" smtClean="0"/>
              <a:t>‹#›</a:t>
            </a:fld>
            <a:endParaRPr lang="en-US"/>
          </a:p>
        </p:txBody>
      </p:sp>
    </p:spTree>
    <p:extLst>
      <p:ext uri="{BB962C8B-B14F-4D97-AF65-F5344CB8AC3E}">
        <p14:creationId xmlns:p14="http://schemas.microsoft.com/office/powerpoint/2010/main" val="5040458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C9429131-0636-4047-8DF3-24E530D7B4AA}" type="datetimeFigureOut">
              <a:rPr lang="en-US" smtClean="0"/>
              <a:t>2/6/23</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58912565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C9429131-0636-4047-8DF3-24E530D7B4AA}" type="datetimeFigureOut">
              <a:rPr lang="en-US" smtClean="0"/>
              <a:t>2/6/23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3F7AD46-2789-2846-AAA1-2E55793515D0}" type="slidenum">
              <a:rPr lang="en-US" smtClean="0"/>
              <a:t>‹#›</a:t>
            </a:fld>
            <a:endParaRPr lang="en-US"/>
          </a:p>
        </p:txBody>
      </p:sp>
    </p:spTree>
    <p:extLst>
      <p:ext uri="{BB962C8B-B14F-4D97-AF65-F5344CB8AC3E}">
        <p14:creationId xmlns:p14="http://schemas.microsoft.com/office/powerpoint/2010/main" val="3057686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C9429131-0636-4047-8DF3-24E530D7B4AA}" type="datetimeFigureOut">
              <a:rPr lang="en-US" smtClean="0"/>
              <a:t>2/6/23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3F7AD46-2789-2846-AAA1-2E55793515D0}" type="slidenum">
              <a:rPr lang="en-US" smtClean="0"/>
              <a:t>‹#›</a:t>
            </a:fld>
            <a:endParaRPr lang="en-US"/>
          </a:p>
        </p:txBody>
      </p:sp>
    </p:spTree>
    <p:extLst>
      <p:ext uri="{BB962C8B-B14F-4D97-AF65-F5344CB8AC3E}">
        <p14:creationId xmlns:p14="http://schemas.microsoft.com/office/powerpoint/2010/main" val="679464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C9429131-0636-4047-8DF3-24E530D7B4AA}" type="datetimeFigureOut">
              <a:rPr lang="en-US" smtClean="0"/>
              <a:t>2/6/23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3F7AD46-2789-2846-AAA1-2E55793515D0}" type="slidenum">
              <a:rPr lang="en-US" smtClean="0"/>
              <a:t>‹#›</a:t>
            </a:fld>
            <a:endParaRPr lang="en-US"/>
          </a:p>
        </p:txBody>
      </p:sp>
    </p:spTree>
    <p:extLst>
      <p:ext uri="{BB962C8B-B14F-4D97-AF65-F5344CB8AC3E}">
        <p14:creationId xmlns:p14="http://schemas.microsoft.com/office/powerpoint/2010/main" val="10962256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C9429131-0636-4047-8DF3-24E530D7B4AA}" type="datetimeFigureOut">
              <a:rPr lang="en-US" smtClean="0"/>
              <a:t>2/6/23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3F7AD46-2789-2846-AAA1-2E55793515D0}" type="slidenum">
              <a:rPr lang="en-US" smtClean="0"/>
              <a:t>‹#›</a:t>
            </a:fld>
            <a:endParaRPr lang="en-US"/>
          </a:p>
        </p:txBody>
      </p:sp>
    </p:spTree>
    <p:extLst>
      <p:ext uri="{BB962C8B-B14F-4D97-AF65-F5344CB8AC3E}">
        <p14:creationId xmlns:p14="http://schemas.microsoft.com/office/powerpoint/2010/main" val="2253963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C9429131-0636-4047-8DF3-24E530D7B4AA}" type="datetimeFigureOut">
              <a:rPr lang="en-US" smtClean="0"/>
              <a:t>2/6/23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03F7AD46-2789-2846-AAA1-2E55793515D0}" type="slidenum">
              <a:rPr lang="en-US" smtClean="0"/>
              <a:t>‹#›</a:t>
            </a:fld>
            <a:endParaRPr lang="en-US"/>
          </a:p>
        </p:txBody>
      </p:sp>
    </p:spTree>
    <p:extLst>
      <p:ext uri="{BB962C8B-B14F-4D97-AF65-F5344CB8AC3E}">
        <p14:creationId xmlns:p14="http://schemas.microsoft.com/office/powerpoint/2010/main" val="11360500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C9429131-0636-4047-8DF3-24E530D7B4AA}" type="datetimeFigureOut">
              <a:rPr lang="en-US" smtClean="0"/>
              <a:t>2/6/23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03F7AD46-2789-2846-AAA1-2E55793515D0}" type="slidenum">
              <a:rPr lang="en-US" smtClean="0"/>
              <a:t>‹#›</a:t>
            </a:fld>
            <a:endParaRPr lang="en-US"/>
          </a:p>
        </p:txBody>
      </p:sp>
    </p:spTree>
    <p:extLst>
      <p:ext uri="{BB962C8B-B14F-4D97-AF65-F5344CB8AC3E}">
        <p14:creationId xmlns:p14="http://schemas.microsoft.com/office/powerpoint/2010/main" val="16050029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C9429131-0636-4047-8DF3-24E530D7B4AA}" type="datetimeFigureOut">
              <a:rPr lang="en-US" smtClean="0"/>
              <a:t>2/6/23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03F7AD46-2789-2846-AAA1-2E55793515D0}" type="slidenum">
              <a:rPr lang="en-US" smtClean="0"/>
              <a:t>‹#›</a:t>
            </a:fld>
            <a:endParaRPr lang="en-US"/>
          </a:p>
        </p:txBody>
      </p:sp>
    </p:spTree>
    <p:extLst>
      <p:ext uri="{BB962C8B-B14F-4D97-AF65-F5344CB8AC3E}">
        <p14:creationId xmlns:p14="http://schemas.microsoft.com/office/powerpoint/2010/main" val="33981641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429131-0636-4047-8DF3-24E530D7B4AA}" type="datetimeFigureOut">
              <a:rPr lang="en-US" smtClean="0"/>
              <a:t>2/6/23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03F7AD46-2789-2846-AAA1-2E55793515D0}" type="slidenum">
              <a:rPr lang="en-US" smtClean="0"/>
              <a:t>‹#›</a:t>
            </a:fld>
            <a:endParaRPr lang="en-US"/>
          </a:p>
        </p:txBody>
      </p:sp>
    </p:spTree>
    <p:extLst>
      <p:ext uri="{BB962C8B-B14F-4D97-AF65-F5344CB8AC3E}">
        <p14:creationId xmlns:p14="http://schemas.microsoft.com/office/powerpoint/2010/main" val="26620381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C9429131-0636-4047-8DF3-24E530D7B4AA}" type="datetimeFigureOut">
              <a:rPr lang="en-US" smtClean="0"/>
              <a:t>2/6/23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03F7AD46-2789-2846-AAA1-2E55793515D0}" type="slidenum">
              <a:rPr lang="en-US" smtClean="0"/>
              <a:t>‹#›</a:t>
            </a:fld>
            <a:endParaRPr lang="en-US"/>
          </a:p>
        </p:txBody>
      </p:sp>
    </p:spTree>
    <p:extLst>
      <p:ext uri="{BB962C8B-B14F-4D97-AF65-F5344CB8AC3E}">
        <p14:creationId xmlns:p14="http://schemas.microsoft.com/office/powerpoint/2010/main" val="37796226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C9429131-0636-4047-8DF3-24E530D7B4AA}" type="datetimeFigureOut">
              <a:rPr lang="en-US" smtClean="0"/>
              <a:t>2/6/23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03F7AD46-2789-2846-AAA1-2E55793515D0}" type="slidenum">
              <a:rPr lang="en-US" smtClean="0"/>
              <a:t>‹#›</a:t>
            </a:fld>
            <a:endParaRPr lang="en-US"/>
          </a:p>
        </p:txBody>
      </p:sp>
    </p:spTree>
    <p:extLst>
      <p:ext uri="{BB962C8B-B14F-4D97-AF65-F5344CB8AC3E}">
        <p14:creationId xmlns:p14="http://schemas.microsoft.com/office/powerpoint/2010/main" val="5536363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429131-0636-4047-8DF3-24E530D7B4AA}" type="datetimeFigureOut">
              <a:rPr lang="en-US" smtClean="0"/>
              <a:t>2/6/23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7" name="TextBox 6">
            <a:extLst>
              <a:ext uri="{FF2B5EF4-FFF2-40B4-BE49-F238E27FC236}">
                <a16:creationId xmlns:a16="http://schemas.microsoft.com/office/drawing/2014/main" id="{1E2B453C-DE0B-7749-80E2-555B75D22710}"/>
              </a:ext>
            </a:extLst>
          </p:cNvPr>
          <p:cNvSpPr txBox="1"/>
          <p:nvPr userDrawn="1"/>
        </p:nvSpPr>
        <p:spPr>
          <a:xfrm>
            <a:off x="11043929" y="6598364"/>
            <a:ext cx="1148071" cy="246221"/>
          </a:xfrm>
          <a:prstGeom prst="rect">
            <a:avLst/>
          </a:prstGeom>
          <a:noFill/>
        </p:spPr>
        <p:txBody>
          <a:bodyPr wrap="none" rtlCol="0">
            <a:spAutoFit/>
          </a:bodyPr>
          <a:lstStyle/>
          <a:p>
            <a:r>
              <a:rPr lang="en-US" sz="1000" dirty="0">
                <a:solidFill>
                  <a:schemeClr val="bg1">
                    <a:lumMod val="65000"/>
                  </a:schemeClr>
                </a:solidFill>
              </a:rPr>
              <a:t>© C Andrew  2023</a:t>
            </a:r>
          </a:p>
        </p:txBody>
      </p:sp>
    </p:spTree>
    <p:extLst>
      <p:ext uri="{BB962C8B-B14F-4D97-AF65-F5344CB8AC3E}">
        <p14:creationId xmlns:p14="http://schemas.microsoft.com/office/powerpoint/2010/main" val="399823023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sv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388BAB9-B8A2-D04A-B70B-7EF12C5DC02D}"/>
              </a:ext>
            </a:extLst>
          </p:cNvPr>
          <p:cNvSpPr>
            <a:spLocks noGrp="1"/>
          </p:cNvSpPr>
          <p:nvPr>
            <p:ph type="subTitle" idx="1"/>
          </p:nvPr>
        </p:nvSpPr>
        <p:spPr>
          <a:xfrm>
            <a:off x="3977608" y="3423628"/>
            <a:ext cx="6869931" cy="880422"/>
          </a:xfrm>
        </p:spPr>
        <p:txBody>
          <a:bodyPr>
            <a:noAutofit/>
          </a:bodyPr>
          <a:lstStyle/>
          <a:p>
            <a:pPr algn="l"/>
            <a:r>
              <a:rPr lang="en-US" sz="4800" dirty="0">
                <a:latin typeface="Corbel" panose="020B0503020204020204" pitchFamily="34" charset="0"/>
              </a:rPr>
              <a:t>Plato &amp; morality</a:t>
            </a:r>
          </a:p>
        </p:txBody>
      </p:sp>
      <p:sp>
        <p:nvSpPr>
          <p:cNvPr id="7" name="Rounded Rectangle 6">
            <a:extLst>
              <a:ext uri="{FF2B5EF4-FFF2-40B4-BE49-F238E27FC236}">
                <a16:creationId xmlns:a16="http://schemas.microsoft.com/office/drawing/2014/main" id="{F0B86514-9380-3048-9107-A1AE5527F17F}"/>
              </a:ext>
            </a:extLst>
          </p:cNvPr>
          <p:cNvSpPr/>
          <p:nvPr/>
        </p:nvSpPr>
        <p:spPr>
          <a:xfrm>
            <a:off x="204897" y="163877"/>
            <a:ext cx="11791307" cy="6405207"/>
          </a:xfrm>
          <a:prstGeom prst="roundRect">
            <a:avLst>
              <a:gd name="adj" fmla="val 2540"/>
            </a:avLst>
          </a:prstGeom>
          <a:noFill/>
          <a:ln w="38100">
            <a:solidFill>
              <a:schemeClr val="bg1">
                <a:lumMod val="50000"/>
              </a:schemeClr>
            </a:solidFill>
            <a:extLst>
              <a:ext uri="{C807C97D-BFC1-408E-A445-0C87EB9F89A2}">
                <ask:lineSketchStyleProps xmlns:ask="http://schemas.microsoft.com/office/drawing/2018/sketchyshapes" sd="1219033472">
                  <a:custGeom>
                    <a:avLst/>
                    <a:gdLst>
                      <a:gd name="connsiteX0" fmla="*/ 0 w 12192000"/>
                      <a:gd name="connsiteY0" fmla="*/ 1143023 h 6858000"/>
                      <a:gd name="connsiteX1" fmla="*/ 1143023 w 12192000"/>
                      <a:gd name="connsiteY1" fmla="*/ 0 h 6858000"/>
                      <a:gd name="connsiteX2" fmla="*/ 1923845 w 12192000"/>
                      <a:gd name="connsiteY2" fmla="*/ 0 h 6858000"/>
                      <a:gd name="connsiteX3" fmla="*/ 2407489 w 12192000"/>
                      <a:gd name="connsiteY3" fmla="*/ 0 h 6858000"/>
                      <a:gd name="connsiteX4" fmla="*/ 2792073 w 12192000"/>
                      <a:gd name="connsiteY4" fmla="*/ 0 h 6858000"/>
                      <a:gd name="connsiteX5" fmla="*/ 3473836 w 12192000"/>
                      <a:gd name="connsiteY5" fmla="*/ 0 h 6858000"/>
                      <a:gd name="connsiteX6" fmla="*/ 3957479 w 12192000"/>
                      <a:gd name="connsiteY6" fmla="*/ 0 h 6858000"/>
                      <a:gd name="connsiteX7" fmla="*/ 4738302 w 12192000"/>
                      <a:gd name="connsiteY7" fmla="*/ 0 h 6858000"/>
                      <a:gd name="connsiteX8" fmla="*/ 5122886 w 12192000"/>
                      <a:gd name="connsiteY8" fmla="*/ 0 h 6858000"/>
                      <a:gd name="connsiteX9" fmla="*/ 5903708 w 12192000"/>
                      <a:gd name="connsiteY9" fmla="*/ 0 h 6858000"/>
                      <a:gd name="connsiteX10" fmla="*/ 6189233 w 12192000"/>
                      <a:gd name="connsiteY10" fmla="*/ 0 h 6858000"/>
                      <a:gd name="connsiteX11" fmla="*/ 6771936 w 12192000"/>
                      <a:gd name="connsiteY11" fmla="*/ 0 h 6858000"/>
                      <a:gd name="connsiteX12" fmla="*/ 7354639 w 12192000"/>
                      <a:gd name="connsiteY12" fmla="*/ 0 h 6858000"/>
                      <a:gd name="connsiteX13" fmla="*/ 7838282 w 12192000"/>
                      <a:gd name="connsiteY13" fmla="*/ 0 h 6858000"/>
                      <a:gd name="connsiteX14" fmla="*/ 8619105 w 12192000"/>
                      <a:gd name="connsiteY14" fmla="*/ 0 h 6858000"/>
                      <a:gd name="connsiteX15" fmla="*/ 9399927 w 12192000"/>
                      <a:gd name="connsiteY15" fmla="*/ 0 h 6858000"/>
                      <a:gd name="connsiteX16" fmla="*/ 9784511 w 12192000"/>
                      <a:gd name="connsiteY16" fmla="*/ 0 h 6858000"/>
                      <a:gd name="connsiteX17" fmla="*/ 10367214 w 12192000"/>
                      <a:gd name="connsiteY17" fmla="*/ 0 h 6858000"/>
                      <a:gd name="connsiteX18" fmla="*/ 11048977 w 12192000"/>
                      <a:gd name="connsiteY18" fmla="*/ 0 h 6858000"/>
                      <a:gd name="connsiteX19" fmla="*/ 12192000 w 12192000"/>
                      <a:gd name="connsiteY19" fmla="*/ 1143023 h 6858000"/>
                      <a:gd name="connsiteX20" fmla="*/ 12192000 w 12192000"/>
                      <a:gd name="connsiteY20" fmla="*/ 1577359 h 6858000"/>
                      <a:gd name="connsiteX21" fmla="*/ 12192000 w 12192000"/>
                      <a:gd name="connsiteY21" fmla="*/ 2240292 h 6858000"/>
                      <a:gd name="connsiteX22" fmla="*/ 12192000 w 12192000"/>
                      <a:gd name="connsiteY22" fmla="*/ 2811786 h 6858000"/>
                      <a:gd name="connsiteX23" fmla="*/ 12192000 w 12192000"/>
                      <a:gd name="connsiteY23" fmla="*/ 3291841 h 6858000"/>
                      <a:gd name="connsiteX24" fmla="*/ 12192000 w 12192000"/>
                      <a:gd name="connsiteY24" fmla="*/ 3863336 h 6858000"/>
                      <a:gd name="connsiteX25" fmla="*/ 12192000 w 12192000"/>
                      <a:gd name="connsiteY25" fmla="*/ 4297671 h 6858000"/>
                      <a:gd name="connsiteX26" fmla="*/ 12192000 w 12192000"/>
                      <a:gd name="connsiteY26" fmla="*/ 4732007 h 6858000"/>
                      <a:gd name="connsiteX27" fmla="*/ 12192000 w 12192000"/>
                      <a:gd name="connsiteY27" fmla="*/ 5714977 h 6858000"/>
                      <a:gd name="connsiteX28" fmla="*/ 11048977 w 12192000"/>
                      <a:gd name="connsiteY28" fmla="*/ 6858000 h 6858000"/>
                      <a:gd name="connsiteX29" fmla="*/ 10763452 w 12192000"/>
                      <a:gd name="connsiteY29" fmla="*/ 6858000 h 6858000"/>
                      <a:gd name="connsiteX30" fmla="*/ 10081690 w 12192000"/>
                      <a:gd name="connsiteY30" fmla="*/ 6858000 h 6858000"/>
                      <a:gd name="connsiteX31" fmla="*/ 9796165 w 12192000"/>
                      <a:gd name="connsiteY31" fmla="*/ 6858000 h 6858000"/>
                      <a:gd name="connsiteX32" fmla="*/ 9114402 w 12192000"/>
                      <a:gd name="connsiteY32" fmla="*/ 6858000 h 6858000"/>
                      <a:gd name="connsiteX33" fmla="*/ 8729818 w 12192000"/>
                      <a:gd name="connsiteY33" fmla="*/ 6858000 h 6858000"/>
                      <a:gd name="connsiteX34" fmla="*/ 8444294 w 12192000"/>
                      <a:gd name="connsiteY34" fmla="*/ 6858000 h 6858000"/>
                      <a:gd name="connsiteX35" fmla="*/ 8059710 w 12192000"/>
                      <a:gd name="connsiteY35" fmla="*/ 6858000 h 6858000"/>
                      <a:gd name="connsiteX36" fmla="*/ 7377947 w 12192000"/>
                      <a:gd name="connsiteY36" fmla="*/ 6858000 h 6858000"/>
                      <a:gd name="connsiteX37" fmla="*/ 6993363 w 12192000"/>
                      <a:gd name="connsiteY37" fmla="*/ 6858000 h 6858000"/>
                      <a:gd name="connsiteX38" fmla="*/ 6707838 w 12192000"/>
                      <a:gd name="connsiteY38" fmla="*/ 6858000 h 6858000"/>
                      <a:gd name="connsiteX39" fmla="*/ 6323254 w 12192000"/>
                      <a:gd name="connsiteY39" fmla="*/ 6858000 h 6858000"/>
                      <a:gd name="connsiteX40" fmla="*/ 5839611 w 12192000"/>
                      <a:gd name="connsiteY40" fmla="*/ 6858000 h 6858000"/>
                      <a:gd name="connsiteX41" fmla="*/ 5256907 w 12192000"/>
                      <a:gd name="connsiteY41" fmla="*/ 6858000 h 6858000"/>
                      <a:gd name="connsiteX42" fmla="*/ 4872323 w 12192000"/>
                      <a:gd name="connsiteY42" fmla="*/ 6858000 h 6858000"/>
                      <a:gd name="connsiteX43" fmla="*/ 4091501 w 12192000"/>
                      <a:gd name="connsiteY43" fmla="*/ 6858000 h 6858000"/>
                      <a:gd name="connsiteX44" fmla="*/ 3508798 w 12192000"/>
                      <a:gd name="connsiteY44" fmla="*/ 6858000 h 6858000"/>
                      <a:gd name="connsiteX45" fmla="*/ 2727976 w 12192000"/>
                      <a:gd name="connsiteY45" fmla="*/ 6858000 h 6858000"/>
                      <a:gd name="connsiteX46" fmla="*/ 2046213 w 12192000"/>
                      <a:gd name="connsiteY46" fmla="*/ 6858000 h 6858000"/>
                      <a:gd name="connsiteX47" fmla="*/ 1143023 w 12192000"/>
                      <a:gd name="connsiteY47" fmla="*/ 6858000 h 6858000"/>
                      <a:gd name="connsiteX48" fmla="*/ 0 w 12192000"/>
                      <a:gd name="connsiteY48" fmla="*/ 5714977 h 6858000"/>
                      <a:gd name="connsiteX49" fmla="*/ 0 w 12192000"/>
                      <a:gd name="connsiteY49" fmla="*/ 5189202 h 6858000"/>
                      <a:gd name="connsiteX50" fmla="*/ 0 w 12192000"/>
                      <a:gd name="connsiteY50" fmla="*/ 4754867 h 6858000"/>
                      <a:gd name="connsiteX51" fmla="*/ 0 w 12192000"/>
                      <a:gd name="connsiteY51" fmla="*/ 4091933 h 6858000"/>
                      <a:gd name="connsiteX52" fmla="*/ 0 w 12192000"/>
                      <a:gd name="connsiteY52" fmla="*/ 3520439 h 6858000"/>
                      <a:gd name="connsiteX53" fmla="*/ 0 w 12192000"/>
                      <a:gd name="connsiteY53" fmla="*/ 2857506 h 6858000"/>
                      <a:gd name="connsiteX54" fmla="*/ 0 w 12192000"/>
                      <a:gd name="connsiteY54" fmla="*/ 2331731 h 6858000"/>
                      <a:gd name="connsiteX55" fmla="*/ 0 w 12192000"/>
                      <a:gd name="connsiteY55" fmla="*/ 1851676 h 6858000"/>
                      <a:gd name="connsiteX56" fmla="*/ 0 w 12192000"/>
                      <a:gd name="connsiteY56" fmla="*/ 114302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2192000" h="6858000" extrusionOk="0">
                        <a:moveTo>
                          <a:pt x="0" y="1143023"/>
                        </a:moveTo>
                        <a:cubicBezTo>
                          <a:pt x="-28290" y="494299"/>
                          <a:pt x="394354" y="44060"/>
                          <a:pt x="1143023" y="0"/>
                        </a:cubicBezTo>
                        <a:cubicBezTo>
                          <a:pt x="1450775" y="-69397"/>
                          <a:pt x="1757005" y="74170"/>
                          <a:pt x="1923845" y="0"/>
                        </a:cubicBezTo>
                        <a:cubicBezTo>
                          <a:pt x="2090685" y="-74170"/>
                          <a:pt x="2211996" y="42603"/>
                          <a:pt x="2407489" y="0"/>
                        </a:cubicBezTo>
                        <a:cubicBezTo>
                          <a:pt x="2602982" y="-42603"/>
                          <a:pt x="2674984" y="35029"/>
                          <a:pt x="2792073" y="0"/>
                        </a:cubicBezTo>
                        <a:cubicBezTo>
                          <a:pt x="2909162" y="-35029"/>
                          <a:pt x="3256033" y="18317"/>
                          <a:pt x="3473836" y="0"/>
                        </a:cubicBezTo>
                        <a:cubicBezTo>
                          <a:pt x="3691639" y="-18317"/>
                          <a:pt x="3856322" y="12725"/>
                          <a:pt x="3957479" y="0"/>
                        </a:cubicBezTo>
                        <a:cubicBezTo>
                          <a:pt x="4058636" y="-12725"/>
                          <a:pt x="4359881" y="62969"/>
                          <a:pt x="4738302" y="0"/>
                        </a:cubicBezTo>
                        <a:cubicBezTo>
                          <a:pt x="5116723" y="-62969"/>
                          <a:pt x="4942312" y="6342"/>
                          <a:pt x="5122886" y="0"/>
                        </a:cubicBezTo>
                        <a:cubicBezTo>
                          <a:pt x="5303460" y="-6342"/>
                          <a:pt x="5685444" y="58423"/>
                          <a:pt x="5903708" y="0"/>
                        </a:cubicBezTo>
                        <a:cubicBezTo>
                          <a:pt x="6121972" y="-58423"/>
                          <a:pt x="6099896" y="27968"/>
                          <a:pt x="6189233" y="0"/>
                        </a:cubicBezTo>
                        <a:cubicBezTo>
                          <a:pt x="6278570" y="-27968"/>
                          <a:pt x="6564243" y="58772"/>
                          <a:pt x="6771936" y="0"/>
                        </a:cubicBezTo>
                        <a:cubicBezTo>
                          <a:pt x="6979629" y="-58772"/>
                          <a:pt x="7150676" y="9338"/>
                          <a:pt x="7354639" y="0"/>
                        </a:cubicBezTo>
                        <a:cubicBezTo>
                          <a:pt x="7558602" y="-9338"/>
                          <a:pt x="7678022" y="4832"/>
                          <a:pt x="7838282" y="0"/>
                        </a:cubicBezTo>
                        <a:cubicBezTo>
                          <a:pt x="7998542" y="-4832"/>
                          <a:pt x="8395328" y="82788"/>
                          <a:pt x="8619105" y="0"/>
                        </a:cubicBezTo>
                        <a:cubicBezTo>
                          <a:pt x="8842882" y="-82788"/>
                          <a:pt x="9194565" y="70635"/>
                          <a:pt x="9399927" y="0"/>
                        </a:cubicBezTo>
                        <a:cubicBezTo>
                          <a:pt x="9605289" y="-70635"/>
                          <a:pt x="9688499" y="25428"/>
                          <a:pt x="9784511" y="0"/>
                        </a:cubicBezTo>
                        <a:cubicBezTo>
                          <a:pt x="9880523" y="-25428"/>
                          <a:pt x="10112614" y="58178"/>
                          <a:pt x="10367214" y="0"/>
                        </a:cubicBezTo>
                        <a:cubicBezTo>
                          <a:pt x="10621814" y="-58178"/>
                          <a:pt x="10791911" y="7403"/>
                          <a:pt x="11048977" y="0"/>
                        </a:cubicBezTo>
                        <a:cubicBezTo>
                          <a:pt x="11623948" y="-169372"/>
                          <a:pt x="12287596" y="492328"/>
                          <a:pt x="12192000" y="1143023"/>
                        </a:cubicBezTo>
                        <a:cubicBezTo>
                          <a:pt x="12222846" y="1305508"/>
                          <a:pt x="12182117" y="1389599"/>
                          <a:pt x="12192000" y="1577359"/>
                        </a:cubicBezTo>
                        <a:cubicBezTo>
                          <a:pt x="12201883" y="1765119"/>
                          <a:pt x="12146812" y="1975571"/>
                          <a:pt x="12192000" y="2240292"/>
                        </a:cubicBezTo>
                        <a:cubicBezTo>
                          <a:pt x="12237188" y="2505013"/>
                          <a:pt x="12175481" y="2533710"/>
                          <a:pt x="12192000" y="2811786"/>
                        </a:cubicBezTo>
                        <a:cubicBezTo>
                          <a:pt x="12208519" y="3089862"/>
                          <a:pt x="12163763" y="3169705"/>
                          <a:pt x="12192000" y="3291841"/>
                        </a:cubicBezTo>
                        <a:cubicBezTo>
                          <a:pt x="12220237" y="3413977"/>
                          <a:pt x="12167838" y="3719854"/>
                          <a:pt x="12192000" y="3863336"/>
                        </a:cubicBezTo>
                        <a:cubicBezTo>
                          <a:pt x="12216162" y="4006819"/>
                          <a:pt x="12164354" y="4195130"/>
                          <a:pt x="12192000" y="4297671"/>
                        </a:cubicBezTo>
                        <a:cubicBezTo>
                          <a:pt x="12219646" y="4400212"/>
                          <a:pt x="12150947" y="4618553"/>
                          <a:pt x="12192000" y="4732007"/>
                        </a:cubicBezTo>
                        <a:cubicBezTo>
                          <a:pt x="12233053" y="4845461"/>
                          <a:pt x="12109569" y="5480211"/>
                          <a:pt x="12192000" y="5714977"/>
                        </a:cubicBezTo>
                        <a:cubicBezTo>
                          <a:pt x="12368691" y="6408090"/>
                          <a:pt x="11720805" y="6994600"/>
                          <a:pt x="11048977" y="6858000"/>
                        </a:cubicBezTo>
                        <a:cubicBezTo>
                          <a:pt x="10987144" y="6886139"/>
                          <a:pt x="10847403" y="6838849"/>
                          <a:pt x="10763452" y="6858000"/>
                        </a:cubicBezTo>
                        <a:cubicBezTo>
                          <a:pt x="10679502" y="6877151"/>
                          <a:pt x="10343895" y="6854638"/>
                          <a:pt x="10081690" y="6858000"/>
                        </a:cubicBezTo>
                        <a:cubicBezTo>
                          <a:pt x="9819485" y="6861362"/>
                          <a:pt x="9899699" y="6846950"/>
                          <a:pt x="9796165" y="6858000"/>
                        </a:cubicBezTo>
                        <a:cubicBezTo>
                          <a:pt x="9692632" y="6869050"/>
                          <a:pt x="9319991" y="6786315"/>
                          <a:pt x="9114402" y="6858000"/>
                        </a:cubicBezTo>
                        <a:cubicBezTo>
                          <a:pt x="8908813" y="6929685"/>
                          <a:pt x="8858176" y="6848896"/>
                          <a:pt x="8729818" y="6858000"/>
                        </a:cubicBezTo>
                        <a:cubicBezTo>
                          <a:pt x="8601460" y="6867104"/>
                          <a:pt x="8548436" y="6845701"/>
                          <a:pt x="8444294" y="6858000"/>
                        </a:cubicBezTo>
                        <a:cubicBezTo>
                          <a:pt x="8340152" y="6870299"/>
                          <a:pt x="8155317" y="6850854"/>
                          <a:pt x="8059710" y="6858000"/>
                        </a:cubicBezTo>
                        <a:cubicBezTo>
                          <a:pt x="7964103" y="6865146"/>
                          <a:pt x="7521875" y="6839013"/>
                          <a:pt x="7377947" y="6858000"/>
                        </a:cubicBezTo>
                        <a:cubicBezTo>
                          <a:pt x="7234019" y="6876987"/>
                          <a:pt x="7139488" y="6831521"/>
                          <a:pt x="6993363" y="6858000"/>
                        </a:cubicBezTo>
                        <a:cubicBezTo>
                          <a:pt x="6847238" y="6884479"/>
                          <a:pt x="6789347" y="6827892"/>
                          <a:pt x="6707838" y="6858000"/>
                        </a:cubicBezTo>
                        <a:cubicBezTo>
                          <a:pt x="6626329" y="6888108"/>
                          <a:pt x="6422969" y="6850890"/>
                          <a:pt x="6323254" y="6858000"/>
                        </a:cubicBezTo>
                        <a:cubicBezTo>
                          <a:pt x="6223539" y="6865110"/>
                          <a:pt x="6034058" y="6855262"/>
                          <a:pt x="5839611" y="6858000"/>
                        </a:cubicBezTo>
                        <a:cubicBezTo>
                          <a:pt x="5645164" y="6860738"/>
                          <a:pt x="5519718" y="6810024"/>
                          <a:pt x="5256907" y="6858000"/>
                        </a:cubicBezTo>
                        <a:cubicBezTo>
                          <a:pt x="4994096" y="6905976"/>
                          <a:pt x="4977783" y="6822987"/>
                          <a:pt x="4872323" y="6858000"/>
                        </a:cubicBezTo>
                        <a:cubicBezTo>
                          <a:pt x="4766863" y="6893013"/>
                          <a:pt x="4368016" y="6785862"/>
                          <a:pt x="4091501" y="6858000"/>
                        </a:cubicBezTo>
                        <a:cubicBezTo>
                          <a:pt x="3814986" y="6930138"/>
                          <a:pt x="3655208" y="6810227"/>
                          <a:pt x="3508798" y="6858000"/>
                        </a:cubicBezTo>
                        <a:cubicBezTo>
                          <a:pt x="3362388" y="6905773"/>
                          <a:pt x="3019665" y="6847863"/>
                          <a:pt x="2727976" y="6858000"/>
                        </a:cubicBezTo>
                        <a:cubicBezTo>
                          <a:pt x="2436287" y="6868137"/>
                          <a:pt x="2268477" y="6827091"/>
                          <a:pt x="2046213" y="6858000"/>
                        </a:cubicBezTo>
                        <a:cubicBezTo>
                          <a:pt x="1823949" y="6888909"/>
                          <a:pt x="1545751" y="6767822"/>
                          <a:pt x="1143023" y="6858000"/>
                        </a:cubicBezTo>
                        <a:cubicBezTo>
                          <a:pt x="578120" y="6869378"/>
                          <a:pt x="-50709" y="6364804"/>
                          <a:pt x="0" y="5714977"/>
                        </a:cubicBezTo>
                        <a:cubicBezTo>
                          <a:pt x="-16098" y="5514499"/>
                          <a:pt x="44475" y="5402250"/>
                          <a:pt x="0" y="5189202"/>
                        </a:cubicBezTo>
                        <a:cubicBezTo>
                          <a:pt x="-44475" y="4976155"/>
                          <a:pt x="23780" y="4942722"/>
                          <a:pt x="0" y="4754867"/>
                        </a:cubicBezTo>
                        <a:cubicBezTo>
                          <a:pt x="-23780" y="4567013"/>
                          <a:pt x="9335" y="4247380"/>
                          <a:pt x="0" y="4091933"/>
                        </a:cubicBezTo>
                        <a:cubicBezTo>
                          <a:pt x="-9335" y="3936486"/>
                          <a:pt x="41597" y="3738698"/>
                          <a:pt x="0" y="3520439"/>
                        </a:cubicBezTo>
                        <a:cubicBezTo>
                          <a:pt x="-41597" y="3302180"/>
                          <a:pt x="7603" y="3080610"/>
                          <a:pt x="0" y="2857506"/>
                        </a:cubicBezTo>
                        <a:cubicBezTo>
                          <a:pt x="-7603" y="2634402"/>
                          <a:pt x="9871" y="2562736"/>
                          <a:pt x="0" y="2331731"/>
                        </a:cubicBezTo>
                        <a:cubicBezTo>
                          <a:pt x="-9871" y="2100726"/>
                          <a:pt x="38109" y="2076847"/>
                          <a:pt x="0" y="1851676"/>
                        </a:cubicBezTo>
                        <a:cubicBezTo>
                          <a:pt x="-38109" y="1626506"/>
                          <a:pt x="24038" y="1375073"/>
                          <a:pt x="0" y="1143023"/>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2" name="TextBox 1">
            <a:extLst>
              <a:ext uri="{FF2B5EF4-FFF2-40B4-BE49-F238E27FC236}">
                <a16:creationId xmlns:a16="http://schemas.microsoft.com/office/drawing/2014/main" id="{2FFAE360-8FB7-C24C-A423-AD94CB8AC9AD}"/>
              </a:ext>
            </a:extLst>
          </p:cNvPr>
          <p:cNvSpPr txBox="1"/>
          <p:nvPr/>
        </p:nvSpPr>
        <p:spPr>
          <a:xfrm>
            <a:off x="3921083" y="879164"/>
            <a:ext cx="4273542" cy="646331"/>
          </a:xfrm>
          <a:prstGeom prst="rect">
            <a:avLst/>
          </a:prstGeom>
          <a:noFill/>
        </p:spPr>
        <p:txBody>
          <a:bodyPr wrap="none" rtlCol="0">
            <a:spAutoFit/>
          </a:bodyPr>
          <a:lstStyle/>
          <a:p>
            <a:r>
              <a:rPr lang="en-US" sz="3600" dirty="0">
                <a:solidFill>
                  <a:schemeClr val="tx1">
                    <a:lumMod val="50000"/>
                    <a:lumOff val="50000"/>
                  </a:schemeClr>
                </a:solidFill>
                <a:latin typeface="Corbel" panose="020B0503020204020204" pitchFamily="34" charset="0"/>
                <a:ea typeface="Cambria Math" panose="02040503050406030204" pitchFamily="18" charset="0"/>
                <a:cs typeface="Beirut" pitchFamily="2" charset="-78"/>
              </a:rPr>
              <a:t>Maximum </a:t>
            </a:r>
            <a:r>
              <a:rPr lang="en-US" sz="3600" dirty="0" err="1">
                <a:solidFill>
                  <a:schemeClr val="tx1">
                    <a:lumMod val="50000"/>
                    <a:lumOff val="50000"/>
                  </a:schemeClr>
                </a:solidFill>
                <a:latin typeface="Corbel" panose="020B0503020204020204" pitchFamily="34" charset="0"/>
                <a:ea typeface="Cambria Math" panose="02040503050406030204" pitchFamily="18" charset="0"/>
                <a:cs typeface="Beirut" pitchFamily="2" charset="-78"/>
              </a:rPr>
              <a:t>Civilisation</a:t>
            </a:r>
            <a:endParaRPr lang="en-US" sz="3600" dirty="0">
              <a:solidFill>
                <a:schemeClr val="tx1">
                  <a:lumMod val="50000"/>
                  <a:lumOff val="50000"/>
                </a:schemeClr>
              </a:solidFill>
              <a:latin typeface="Corbel" panose="020B0503020204020204" pitchFamily="34" charset="0"/>
              <a:ea typeface="Cambria Math" panose="02040503050406030204" pitchFamily="18" charset="0"/>
              <a:cs typeface="Beirut" pitchFamily="2" charset="-78"/>
            </a:endParaRPr>
          </a:p>
        </p:txBody>
      </p:sp>
      <p:sp>
        <p:nvSpPr>
          <p:cNvPr id="13" name="TextBox 12">
            <a:extLst>
              <a:ext uri="{FF2B5EF4-FFF2-40B4-BE49-F238E27FC236}">
                <a16:creationId xmlns:a16="http://schemas.microsoft.com/office/drawing/2014/main" id="{7F8F5C67-C429-0D47-AA91-D834F20D5C8C}"/>
              </a:ext>
            </a:extLst>
          </p:cNvPr>
          <p:cNvSpPr txBox="1"/>
          <p:nvPr/>
        </p:nvSpPr>
        <p:spPr>
          <a:xfrm>
            <a:off x="11681977" y="6757160"/>
            <a:ext cx="184731" cy="646331"/>
          </a:xfrm>
          <a:prstGeom prst="rect">
            <a:avLst/>
          </a:prstGeom>
          <a:noFill/>
        </p:spPr>
        <p:txBody>
          <a:bodyPr wrap="none" rtlCol="0">
            <a:spAutoFit/>
          </a:bodyPr>
          <a:lstStyle/>
          <a:p>
            <a:endParaRPr lang="en-US" sz="3600" dirty="0"/>
          </a:p>
        </p:txBody>
      </p:sp>
      <p:pic>
        <p:nvPicPr>
          <p:cNvPr id="6" name="Picture 5" descr="A child wearing a garment&#10;&#10;Description automatically generated with low confidence">
            <a:extLst>
              <a:ext uri="{FF2B5EF4-FFF2-40B4-BE49-F238E27FC236}">
                <a16:creationId xmlns:a16="http://schemas.microsoft.com/office/drawing/2014/main" id="{E8C30E9C-2739-4847-9E5C-7C3A26F30439}"/>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74491" y="748132"/>
            <a:ext cx="3040146" cy="5665726"/>
          </a:xfrm>
          <a:prstGeom prst="rect">
            <a:avLst/>
          </a:prstGeom>
        </p:spPr>
      </p:pic>
      <p:sp>
        <p:nvSpPr>
          <p:cNvPr id="8" name="Footer Placeholder 7">
            <a:extLst>
              <a:ext uri="{FF2B5EF4-FFF2-40B4-BE49-F238E27FC236}">
                <a16:creationId xmlns:a16="http://schemas.microsoft.com/office/drawing/2014/main" id="{63F7A90B-F5FB-A94C-9739-45529E63CC0A}"/>
              </a:ext>
            </a:extLst>
          </p:cNvPr>
          <p:cNvSpPr>
            <a:spLocks noGrp="1"/>
          </p:cNvSpPr>
          <p:nvPr>
            <p:ph type="ftr" sz="quarter" idx="3"/>
          </p:nvPr>
        </p:nvSpPr>
        <p:spPr>
          <a:xfrm>
            <a:off x="15786139" y="9252746"/>
            <a:ext cx="1554124" cy="519112"/>
          </a:xfrm>
          <a:prstGeom prst="rect">
            <a:avLst/>
          </a:prstGeom>
        </p:spPr>
        <p:txBody>
          <a:bodyPr vert="horz" lIns="91440" tIns="45720" rIns="91440" bIns="45720" rtlCol="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chemeClr val="tx1">
                    <a:tint val="75000"/>
                  </a:schemeClr>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r>
              <a:rPr lang="en-US"/>
              <a:t>© C Andrew 2022</a:t>
            </a:r>
            <a:endParaRPr lang="en-US" dirty="0"/>
          </a:p>
        </p:txBody>
      </p:sp>
      <p:sp>
        <p:nvSpPr>
          <p:cNvPr id="14" name="Subtitle 2">
            <a:extLst>
              <a:ext uri="{FF2B5EF4-FFF2-40B4-BE49-F238E27FC236}">
                <a16:creationId xmlns:a16="http://schemas.microsoft.com/office/drawing/2014/main" id="{206FE475-833D-584B-BC71-58A4EB1F723D}"/>
              </a:ext>
            </a:extLst>
          </p:cNvPr>
          <p:cNvSpPr txBox="1">
            <a:spLocks/>
          </p:cNvSpPr>
          <p:nvPr/>
        </p:nvSpPr>
        <p:spPr>
          <a:xfrm>
            <a:off x="200346" y="6613330"/>
            <a:ext cx="5745533" cy="365114"/>
          </a:xfrm>
          <a:prstGeom prst="rect">
            <a:avLst/>
          </a:prstGeom>
        </p:spPr>
        <p:txBody>
          <a:bodyPr vert="horz" lIns="91437" tIns="45719" rIns="91437" bIns="45719"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solidFill>
                  <a:schemeClr val="bg1">
                    <a:lumMod val="50000"/>
                  </a:schemeClr>
                </a:solidFill>
              </a:rPr>
              <a:t>MCG: Homer &amp; epic poetry</a:t>
            </a:r>
          </a:p>
        </p:txBody>
      </p:sp>
      <p:pic>
        <p:nvPicPr>
          <p:cNvPr id="10" name="Picture 9" descr="A picture containing text&#10;&#10;Description automatically generated">
            <a:extLst>
              <a:ext uri="{FF2B5EF4-FFF2-40B4-BE49-F238E27FC236}">
                <a16:creationId xmlns:a16="http://schemas.microsoft.com/office/drawing/2014/main" id="{D84F765C-25FB-B34A-B554-E4119885930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977608" y="1375893"/>
            <a:ext cx="6575946" cy="916839"/>
          </a:xfrm>
          <a:prstGeom prst="rect">
            <a:avLst/>
          </a:prstGeom>
        </p:spPr>
      </p:pic>
      <p:sp>
        <p:nvSpPr>
          <p:cNvPr id="4" name="TextBox 3">
            <a:extLst>
              <a:ext uri="{FF2B5EF4-FFF2-40B4-BE49-F238E27FC236}">
                <a16:creationId xmlns:a16="http://schemas.microsoft.com/office/drawing/2014/main" id="{C2F0F2F3-37A5-2449-AF73-A08FD2615D55}"/>
              </a:ext>
            </a:extLst>
          </p:cNvPr>
          <p:cNvSpPr txBox="1"/>
          <p:nvPr/>
        </p:nvSpPr>
        <p:spPr>
          <a:xfrm>
            <a:off x="3391383" y="5272797"/>
            <a:ext cx="8290594" cy="769441"/>
          </a:xfrm>
          <a:prstGeom prst="rect">
            <a:avLst/>
          </a:prstGeom>
          <a:noFill/>
        </p:spPr>
        <p:txBody>
          <a:bodyPr wrap="square" rtlCol="0">
            <a:spAutoFit/>
          </a:bodyPr>
          <a:lstStyle/>
          <a:p>
            <a:pPr algn="l"/>
            <a:r>
              <a:rPr lang="en-US" sz="2200" dirty="0">
                <a:solidFill>
                  <a:srgbClr val="C00000"/>
                </a:solidFill>
              </a:rPr>
              <a:t>LO: To find out about Plato and, using his tale of Gyges, to explore both his and our own thoughts on why humans behave how they do</a:t>
            </a:r>
          </a:p>
        </p:txBody>
      </p:sp>
    </p:spTree>
    <p:extLst>
      <p:ext uri="{BB962C8B-B14F-4D97-AF65-F5344CB8AC3E}">
        <p14:creationId xmlns:p14="http://schemas.microsoft.com/office/powerpoint/2010/main" val="34132049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43" descr="A picture containing fruit&#10;&#10;Description automatically generated">
            <a:extLst>
              <a:ext uri="{FF2B5EF4-FFF2-40B4-BE49-F238E27FC236}">
                <a16:creationId xmlns:a16="http://schemas.microsoft.com/office/drawing/2014/main" id="{CF1A2E13-E5A2-5AE2-2FF0-13876ED46BBE}"/>
              </a:ext>
            </a:extLst>
          </p:cNvPr>
          <p:cNvPicPr>
            <a:picLocks noChangeAspect="1"/>
          </p:cNvPicPr>
          <p:nvPr/>
        </p:nvPicPr>
        <p:blipFill>
          <a:blip r:embed="rId2"/>
          <a:stretch>
            <a:fillRect/>
          </a:stretch>
        </p:blipFill>
        <p:spPr>
          <a:xfrm>
            <a:off x="4000171" y="5823096"/>
            <a:ext cx="1031051" cy="907325"/>
          </a:xfrm>
          <a:prstGeom prst="rect">
            <a:avLst/>
          </a:prstGeom>
        </p:spPr>
      </p:pic>
      <p:pic>
        <p:nvPicPr>
          <p:cNvPr id="53" name="Picture 52">
            <a:extLst>
              <a:ext uri="{FF2B5EF4-FFF2-40B4-BE49-F238E27FC236}">
                <a16:creationId xmlns:a16="http://schemas.microsoft.com/office/drawing/2014/main" id="{419C2C7F-D0AB-522D-6D3F-2B5D23D9B0E0}"/>
              </a:ext>
            </a:extLst>
          </p:cNvPr>
          <p:cNvPicPr>
            <a:picLocks noChangeAspect="1"/>
          </p:cNvPicPr>
          <p:nvPr/>
        </p:nvPicPr>
        <p:blipFill>
          <a:blip r:embed="rId3"/>
          <a:stretch>
            <a:fillRect/>
          </a:stretch>
        </p:blipFill>
        <p:spPr>
          <a:xfrm>
            <a:off x="11158898" y="3314015"/>
            <a:ext cx="1003300" cy="876300"/>
          </a:xfrm>
          <a:prstGeom prst="rect">
            <a:avLst/>
          </a:prstGeom>
        </p:spPr>
      </p:pic>
      <p:sp>
        <p:nvSpPr>
          <p:cNvPr id="2" name="Title 1">
            <a:extLst>
              <a:ext uri="{FF2B5EF4-FFF2-40B4-BE49-F238E27FC236}">
                <a16:creationId xmlns:a16="http://schemas.microsoft.com/office/drawing/2014/main" id="{8F78CBE9-34E2-6F46-938C-5D35A4EF77CE}"/>
              </a:ext>
            </a:extLst>
          </p:cNvPr>
          <p:cNvSpPr>
            <a:spLocks noGrp="1"/>
          </p:cNvSpPr>
          <p:nvPr>
            <p:ph type="title"/>
          </p:nvPr>
        </p:nvSpPr>
        <p:spPr>
          <a:xfrm>
            <a:off x="2325237" y="406068"/>
            <a:ext cx="7541525" cy="890647"/>
          </a:xfrm>
        </p:spPr>
        <p:txBody>
          <a:bodyPr/>
          <a:lstStyle/>
          <a:p>
            <a:pPr algn="ctr"/>
            <a:r>
              <a:rPr lang="en-US" dirty="0"/>
              <a:t>Word Roots Challenge</a:t>
            </a:r>
          </a:p>
        </p:txBody>
      </p:sp>
      <p:sp>
        <p:nvSpPr>
          <p:cNvPr id="38" name="Subtitle 2">
            <a:extLst>
              <a:ext uri="{FF2B5EF4-FFF2-40B4-BE49-F238E27FC236}">
                <a16:creationId xmlns:a16="http://schemas.microsoft.com/office/drawing/2014/main" id="{1EB3C4FF-7E63-6D4F-A7D1-DBDEB7ED4F8D}"/>
              </a:ext>
            </a:extLst>
          </p:cNvPr>
          <p:cNvSpPr txBox="1">
            <a:spLocks/>
          </p:cNvSpPr>
          <p:nvPr/>
        </p:nvSpPr>
        <p:spPr>
          <a:xfrm>
            <a:off x="200166" y="6492875"/>
            <a:ext cx="5745708" cy="36512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solidFill>
                  <a:schemeClr val="bg1">
                    <a:lumMod val="50000"/>
                  </a:schemeClr>
                </a:solidFill>
              </a:rPr>
              <a:t>MCG: Plato &amp; morality</a:t>
            </a:r>
          </a:p>
        </p:txBody>
      </p:sp>
      <p:pic>
        <p:nvPicPr>
          <p:cNvPr id="4" name="Graphic 3" descr="Tree With Roots">
            <a:extLst>
              <a:ext uri="{FF2B5EF4-FFF2-40B4-BE49-F238E27FC236}">
                <a16:creationId xmlns:a16="http://schemas.microsoft.com/office/drawing/2014/main" id="{4A1A751F-FC6A-BE4F-B5EB-471B96C2F5B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518214" y="185552"/>
            <a:ext cx="914400" cy="914400"/>
          </a:xfrm>
          <a:prstGeom prst="rect">
            <a:avLst/>
          </a:prstGeom>
        </p:spPr>
      </p:pic>
      <p:sp>
        <p:nvSpPr>
          <p:cNvPr id="49" name="TextBox 48">
            <a:extLst>
              <a:ext uri="{FF2B5EF4-FFF2-40B4-BE49-F238E27FC236}">
                <a16:creationId xmlns:a16="http://schemas.microsoft.com/office/drawing/2014/main" id="{0B9CFF35-5FB8-D14E-A11F-534AA07FA27F}"/>
              </a:ext>
            </a:extLst>
          </p:cNvPr>
          <p:cNvSpPr txBox="1"/>
          <p:nvPr/>
        </p:nvSpPr>
        <p:spPr>
          <a:xfrm>
            <a:off x="5031222" y="6020120"/>
            <a:ext cx="1672254" cy="646331"/>
          </a:xfrm>
          <a:prstGeom prst="rect">
            <a:avLst/>
          </a:prstGeom>
          <a:noFill/>
        </p:spPr>
        <p:txBody>
          <a:bodyPr wrap="none" rtlCol="0">
            <a:spAutoFit/>
          </a:bodyPr>
          <a:lstStyle/>
          <a:p>
            <a:pPr algn="ctr"/>
            <a:r>
              <a:rPr lang="en-US" sz="3600" b="1" dirty="0"/>
              <a:t>rational</a:t>
            </a:r>
          </a:p>
        </p:txBody>
      </p:sp>
      <p:pic>
        <p:nvPicPr>
          <p:cNvPr id="8" name="Picture 7" descr="A picture containing drawing&#10;&#10;Description automatically generated">
            <a:extLst>
              <a:ext uri="{FF2B5EF4-FFF2-40B4-BE49-F238E27FC236}">
                <a16:creationId xmlns:a16="http://schemas.microsoft.com/office/drawing/2014/main" id="{4BFBDDE6-3FDB-9E46-ABAD-0416D287EA85}"/>
              </a:ext>
            </a:extLst>
          </p:cNvPr>
          <p:cNvPicPr>
            <a:picLocks noChangeAspect="1"/>
          </p:cNvPicPr>
          <p:nvPr/>
        </p:nvPicPr>
        <p:blipFill>
          <a:blip r:embed="rId6"/>
          <a:stretch>
            <a:fillRect/>
          </a:stretch>
        </p:blipFill>
        <p:spPr>
          <a:xfrm>
            <a:off x="2519438" y="179718"/>
            <a:ext cx="914400" cy="637082"/>
          </a:xfrm>
          <a:prstGeom prst="rect">
            <a:avLst/>
          </a:prstGeom>
        </p:spPr>
      </p:pic>
      <p:sp>
        <p:nvSpPr>
          <p:cNvPr id="27" name="TextBox 26">
            <a:extLst>
              <a:ext uri="{FF2B5EF4-FFF2-40B4-BE49-F238E27FC236}">
                <a16:creationId xmlns:a16="http://schemas.microsoft.com/office/drawing/2014/main" id="{B6D8B820-681A-1D49-BB1A-F3D6031D5115}"/>
              </a:ext>
            </a:extLst>
          </p:cNvPr>
          <p:cNvSpPr txBox="1"/>
          <p:nvPr/>
        </p:nvSpPr>
        <p:spPr>
          <a:xfrm>
            <a:off x="5262666" y="3193593"/>
            <a:ext cx="2316739" cy="1508105"/>
          </a:xfrm>
          <a:prstGeom prst="rect">
            <a:avLst/>
          </a:prstGeom>
          <a:noFill/>
        </p:spPr>
        <p:txBody>
          <a:bodyPr wrap="square" rtlCol="0">
            <a:spAutoFit/>
          </a:bodyPr>
          <a:lstStyle/>
          <a:p>
            <a:pPr algn="ctr"/>
            <a:r>
              <a:rPr lang="el-GR" sz="2800" b="1" dirty="0" err="1">
                <a:solidFill>
                  <a:srgbClr val="C00000"/>
                </a:solidFill>
              </a:rPr>
              <a:t>ύποθεσις</a:t>
            </a:r>
            <a:r>
              <a:rPr lang="en-GB" sz="2800" b="1" dirty="0">
                <a:solidFill>
                  <a:srgbClr val="C00000"/>
                </a:solidFill>
              </a:rPr>
              <a:t> (hypothesis)</a:t>
            </a:r>
            <a:endParaRPr lang="en-US" sz="2800" b="1" dirty="0">
              <a:solidFill>
                <a:srgbClr val="C00000"/>
              </a:solidFill>
            </a:endParaRPr>
          </a:p>
          <a:p>
            <a:pPr algn="ctr"/>
            <a:r>
              <a:rPr lang="en-US" dirty="0">
                <a:solidFill>
                  <a:srgbClr val="C00000"/>
                </a:solidFill>
              </a:rPr>
              <a:t>(</a:t>
            </a:r>
            <a:r>
              <a:rPr lang="en-GB" dirty="0">
                <a:solidFill>
                  <a:srgbClr val="C00000"/>
                </a:solidFill>
              </a:rPr>
              <a:t>Ancient Greek</a:t>
            </a:r>
            <a:r>
              <a:rPr lang="en-US" dirty="0">
                <a:solidFill>
                  <a:srgbClr val="C00000"/>
                </a:solidFill>
              </a:rPr>
              <a:t>)</a:t>
            </a:r>
          </a:p>
          <a:p>
            <a:pPr algn="ctr"/>
            <a:r>
              <a:rPr lang="en-US" dirty="0">
                <a:solidFill>
                  <a:srgbClr val="C00000"/>
                </a:solidFill>
              </a:rPr>
              <a:t>a proposal</a:t>
            </a:r>
          </a:p>
        </p:txBody>
      </p:sp>
      <p:sp>
        <p:nvSpPr>
          <p:cNvPr id="6" name="TextBox 5">
            <a:extLst>
              <a:ext uri="{FF2B5EF4-FFF2-40B4-BE49-F238E27FC236}">
                <a16:creationId xmlns:a16="http://schemas.microsoft.com/office/drawing/2014/main" id="{C5292A07-5E1A-0345-8242-26D75C96136A}"/>
              </a:ext>
            </a:extLst>
          </p:cNvPr>
          <p:cNvSpPr txBox="1"/>
          <p:nvPr/>
        </p:nvSpPr>
        <p:spPr>
          <a:xfrm>
            <a:off x="4000171" y="3244112"/>
            <a:ext cx="5101552" cy="800219"/>
          </a:xfrm>
          <a:prstGeom prst="rect">
            <a:avLst/>
          </a:prstGeom>
          <a:noFill/>
        </p:spPr>
        <p:txBody>
          <a:bodyPr wrap="square" rtlCol="0">
            <a:spAutoFit/>
          </a:bodyPr>
          <a:lstStyle/>
          <a:p>
            <a:pPr algn="ctr"/>
            <a:r>
              <a:rPr lang="en-GB" sz="2800" b="1" dirty="0">
                <a:solidFill>
                  <a:schemeClr val="accent2"/>
                </a:solidFill>
              </a:rPr>
              <a:t>mores </a:t>
            </a:r>
            <a:r>
              <a:rPr lang="en-US" dirty="0">
                <a:solidFill>
                  <a:schemeClr val="accent2"/>
                </a:solidFill>
              </a:rPr>
              <a:t>(Latin)</a:t>
            </a:r>
          </a:p>
          <a:p>
            <a:pPr algn="ctr"/>
            <a:r>
              <a:rPr lang="en-US" dirty="0">
                <a:solidFill>
                  <a:schemeClr val="accent2"/>
                </a:solidFill>
              </a:rPr>
              <a:t>customs, habits</a:t>
            </a:r>
          </a:p>
        </p:txBody>
      </p:sp>
      <p:sp>
        <p:nvSpPr>
          <p:cNvPr id="29" name="TextBox 28">
            <a:extLst>
              <a:ext uri="{FF2B5EF4-FFF2-40B4-BE49-F238E27FC236}">
                <a16:creationId xmlns:a16="http://schemas.microsoft.com/office/drawing/2014/main" id="{CB899B7B-65D3-1D47-A0FB-1256F4AFD558}"/>
              </a:ext>
            </a:extLst>
          </p:cNvPr>
          <p:cNvSpPr txBox="1"/>
          <p:nvPr/>
        </p:nvSpPr>
        <p:spPr>
          <a:xfrm>
            <a:off x="4975462" y="3289452"/>
            <a:ext cx="3030314" cy="1508105"/>
          </a:xfrm>
          <a:prstGeom prst="rect">
            <a:avLst/>
          </a:prstGeom>
          <a:noFill/>
        </p:spPr>
        <p:txBody>
          <a:bodyPr wrap="square" rtlCol="0">
            <a:spAutoFit/>
          </a:bodyPr>
          <a:lstStyle/>
          <a:p>
            <a:pPr algn="ctr"/>
            <a:r>
              <a:rPr lang="el-GR" sz="2800" b="1" dirty="0" err="1">
                <a:solidFill>
                  <a:schemeClr val="accent6"/>
                </a:solidFill>
              </a:rPr>
              <a:t>αὐτος</a:t>
            </a:r>
            <a:r>
              <a:rPr lang="el-GR" sz="2800" b="1" dirty="0">
                <a:solidFill>
                  <a:schemeClr val="accent6"/>
                </a:solidFill>
              </a:rPr>
              <a:t> </a:t>
            </a:r>
            <a:r>
              <a:rPr lang="en-GB" sz="2800" b="1" dirty="0">
                <a:solidFill>
                  <a:schemeClr val="accent6"/>
                </a:solidFill>
              </a:rPr>
              <a:t>(autos) </a:t>
            </a:r>
            <a:r>
              <a:rPr lang="en-US" dirty="0">
                <a:solidFill>
                  <a:schemeClr val="accent6"/>
                </a:solidFill>
              </a:rPr>
              <a:t>self</a:t>
            </a:r>
          </a:p>
          <a:p>
            <a:pPr algn="ctr"/>
            <a:r>
              <a:rPr lang="el-GR" sz="2800" b="1" dirty="0" err="1">
                <a:solidFill>
                  <a:schemeClr val="accent6"/>
                </a:solidFill>
              </a:rPr>
              <a:t>νομος</a:t>
            </a:r>
            <a:r>
              <a:rPr lang="el-GR" sz="2800" b="1" dirty="0">
                <a:solidFill>
                  <a:schemeClr val="accent6"/>
                </a:solidFill>
              </a:rPr>
              <a:t> </a:t>
            </a:r>
            <a:r>
              <a:rPr lang="en-GB" sz="2800" b="1" dirty="0">
                <a:solidFill>
                  <a:schemeClr val="accent6"/>
                </a:solidFill>
              </a:rPr>
              <a:t>(nomos) </a:t>
            </a:r>
            <a:r>
              <a:rPr lang="en-US" dirty="0">
                <a:solidFill>
                  <a:schemeClr val="accent6"/>
                </a:solidFill>
              </a:rPr>
              <a:t>rule</a:t>
            </a:r>
            <a:endParaRPr lang="en-US" b="1" dirty="0">
              <a:solidFill>
                <a:schemeClr val="accent6"/>
              </a:solidFill>
            </a:endParaRPr>
          </a:p>
          <a:p>
            <a:pPr algn="ctr"/>
            <a:r>
              <a:rPr lang="en-US" dirty="0">
                <a:solidFill>
                  <a:schemeClr val="accent6"/>
                </a:solidFill>
              </a:rPr>
              <a:t>(Ancient Greek)</a:t>
            </a:r>
          </a:p>
          <a:p>
            <a:pPr algn="ctr"/>
            <a:endParaRPr lang="en-US" dirty="0">
              <a:solidFill>
                <a:schemeClr val="accent6"/>
              </a:solidFill>
            </a:endParaRPr>
          </a:p>
        </p:txBody>
      </p:sp>
      <p:sp>
        <p:nvSpPr>
          <p:cNvPr id="32" name="TextBox 31">
            <a:extLst>
              <a:ext uri="{FF2B5EF4-FFF2-40B4-BE49-F238E27FC236}">
                <a16:creationId xmlns:a16="http://schemas.microsoft.com/office/drawing/2014/main" id="{44785901-DFB9-CC4B-A29A-C2BF74431AF4}"/>
              </a:ext>
            </a:extLst>
          </p:cNvPr>
          <p:cNvSpPr txBox="1"/>
          <p:nvPr/>
        </p:nvSpPr>
        <p:spPr>
          <a:xfrm>
            <a:off x="4612819" y="3333300"/>
            <a:ext cx="3296083" cy="1077218"/>
          </a:xfrm>
          <a:prstGeom prst="rect">
            <a:avLst/>
          </a:prstGeom>
          <a:noFill/>
        </p:spPr>
        <p:txBody>
          <a:bodyPr wrap="square" rtlCol="0">
            <a:spAutoFit/>
          </a:bodyPr>
          <a:lstStyle/>
          <a:p>
            <a:pPr algn="ctr"/>
            <a:r>
              <a:rPr lang="en-GB" sz="2800" b="1" dirty="0" err="1">
                <a:solidFill>
                  <a:schemeClr val="accent4">
                    <a:lumMod val="75000"/>
                  </a:schemeClr>
                </a:solidFill>
              </a:rPr>
              <a:t>iudicare</a:t>
            </a:r>
            <a:endParaRPr lang="en-US" sz="2800" b="1" dirty="0">
              <a:solidFill>
                <a:schemeClr val="accent4">
                  <a:lumMod val="75000"/>
                </a:schemeClr>
              </a:solidFill>
            </a:endParaRPr>
          </a:p>
          <a:p>
            <a:pPr algn="ctr"/>
            <a:r>
              <a:rPr lang="en-US" dirty="0">
                <a:solidFill>
                  <a:schemeClr val="accent4">
                    <a:lumMod val="75000"/>
                  </a:schemeClr>
                </a:solidFill>
              </a:rPr>
              <a:t>(Latin)</a:t>
            </a:r>
          </a:p>
          <a:p>
            <a:pPr algn="ctr"/>
            <a:r>
              <a:rPr lang="en-US" dirty="0">
                <a:solidFill>
                  <a:schemeClr val="accent4">
                    <a:lumMod val="75000"/>
                  </a:schemeClr>
                </a:solidFill>
              </a:rPr>
              <a:t>to decide</a:t>
            </a:r>
          </a:p>
        </p:txBody>
      </p:sp>
      <p:sp>
        <p:nvSpPr>
          <p:cNvPr id="30" name="TextBox 29">
            <a:extLst>
              <a:ext uri="{FF2B5EF4-FFF2-40B4-BE49-F238E27FC236}">
                <a16:creationId xmlns:a16="http://schemas.microsoft.com/office/drawing/2014/main" id="{46A13427-2047-0748-B2AF-265B214DDDCC}"/>
              </a:ext>
            </a:extLst>
          </p:cNvPr>
          <p:cNvSpPr txBox="1"/>
          <p:nvPr/>
        </p:nvSpPr>
        <p:spPr>
          <a:xfrm>
            <a:off x="4836296" y="3279242"/>
            <a:ext cx="3169480" cy="1231106"/>
          </a:xfrm>
          <a:prstGeom prst="rect">
            <a:avLst/>
          </a:prstGeom>
          <a:noFill/>
        </p:spPr>
        <p:txBody>
          <a:bodyPr wrap="square" rtlCol="0">
            <a:spAutoFit/>
          </a:bodyPr>
          <a:lstStyle/>
          <a:p>
            <a:pPr algn="ctr"/>
            <a:r>
              <a:rPr lang="el-GR" sz="2800" b="1" dirty="0">
                <a:solidFill>
                  <a:srgbClr val="0070C0"/>
                </a:solidFill>
              </a:rPr>
              <a:t>δια </a:t>
            </a:r>
            <a:r>
              <a:rPr lang="en-GB" sz="2800" b="1" dirty="0">
                <a:solidFill>
                  <a:srgbClr val="0070C0"/>
                </a:solidFill>
              </a:rPr>
              <a:t>(</a:t>
            </a:r>
            <a:r>
              <a:rPr lang="en-GB" sz="2800" b="1" dirty="0" err="1">
                <a:solidFill>
                  <a:srgbClr val="0070C0"/>
                </a:solidFill>
              </a:rPr>
              <a:t>dia</a:t>
            </a:r>
            <a:r>
              <a:rPr lang="en-GB" sz="2800" b="1" dirty="0">
                <a:solidFill>
                  <a:srgbClr val="0070C0"/>
                </a:solidFill>
              </a:rPr>
              <a:t>)</a:t>
            </a:r>
            <a:r>
              <a:rPr lang="el-GR" sz="2800" b="1" dirty="0">
                <a:solidFill>
                  <a:srgbClr val="0070C0"/>
                </a:solidFill>
              </a:rPr>
              <a:t> </a:t>
            </a:r>
            <a:r>
              <a:rPr lang="en-GB" dirty="0">
                <a:solidFill>
                  <a:srgbClr val="0070C0"/>
                </a:solidFill>
              </a:rPr>
              <a:t>through</a:t>
            </a:r>
          </a:p>
          <a:p>
            <a:pPr algn="ctr"/>
            <a:r>
              <a:rPr lang="el-GR" sz="2800" b="1" dirty="0" err="1">
                <a:solidFill>
                  <a:srgbClr val="0070C0"/>
                </a:solidFill>
              </a:rPr>
              <a:t>λογος</a:t>
            </a:r>
            <a:r>
              <a:rPr lang="en-GB" sz="2800" b="1" dirty="0">
                <a:solidFill>
                  <a:srgbClr val="0070C0"/>
                </a:solidFill>
              </a:rPr>
              <a:t> (logos) </a:t>
            </a:r>
            <a:r>
              <a:rPr lang="en-US" dirty="0">
                <a:solidFill>
                  <a:srgbClr val="0070C0"/>
                </a:solidFill>
              </a:rPr>
              <a:t>word</a:t>
            </a:r>
            <a:endParaRPr lang="en-US" sz="2800" b="1" dirty="0">
              <a:solidFill>
                <a:srgbClr val="0070C0"/>
              </a:solidFill>
            </a:endParaRPr>
          </a:p>
          <a:p>
            <a:pPr algn="ctr"/>
            <a:r>
              <a:rPr lang="en-US" dirty="0">
                <a:solidFill>
                  <a:srgbClr val="0070C0"/>
                </a:solidFill>
              </a:rPr>
              <a:t>(Ancient Greek)</a:t>
            </a:r>
          </a:p>
        </p:txBody>
      </p:sp>
      <p:sp>
        <p:nvSpPr>
          <p:cNvPr id="26" name="TextBox 25">
            <a:extLst>
              <a:ext uri="{FF2B5EF4-FFF2-40B4-BE49-F238E27FC236}">
                <a16:creationId xmlns:a16="http://schemas.microsoft.com/office/drawing/2014/main" id="{E3421A74-5BB0-F341-A8B1-19BCD8D6C0F5}"/>
              </a:ext>
            </a:extLst>
          </p:cNvPr>
          <p:cNvSpPr txBox="1"/>
          <p:nvPr/>
        </p:nvSpPr>
        <p:spPr>
          <a:xfrm>
            <a:off x="4442636" y="3261529"/>
            <a:ext cx="3893490" cy="1077218"/>
          </a:xfrm>
          <a:prstGeom prst="rect">
            <a:avLst/>
          </a:prstGeom>
          <a:noFill/>
        </p:spPr>
        <p:txBody>
          <a:bodyPr wrap="square" rtlCol="0">
            <a:spAutoFit/>
          </a:bodyPr>
          <a:lstStyle/>
          <a:p>
            <a:pPr algn="ctr"/>
            <a:r>
              <a:rPr lang="en-GB" sz="2800" b="1" dirty="0" err="1">
                <a:solidFill>
                  <a:srgbClr val="002060"/>
                </a:solidFill>
              </a:rPr>
              <a:t>sequi</a:t>
            </a:r>
            <a:endParaRPr lang="en-US" sz="2800" b="1" dirty="0">
              <a:solidFill>
                <a:srgbClr val="002060"/>
              </a:solidFill>
            </a:endParaRPr>
          </a:p>
          <a:p>
            <a:pPr algn="ctr"/>
            <a:r>
              <a:rPr lang="en-GB" dirty="0">
                <a:solidFill>
                  <a:srgbClr val="002060"/>
                </a:solidFill>
              </a:rPr>
              <a:t>Latin</a:t>
            </a:r>
          </a:p>
          <a:p>
            <a:pPr algn="ctr"/>
            <a:r>
              <a:rPr lang="en-GB" dirty="0">
                <a:solidFill>
                  <a:srgbClr val="002060"/>
                </a:solidFill>
              </a:rPr>
              <a:t>to follow</a:t>
            </a:r>
            <a:endParaRPr lang="en-US" dirty="0">
              <a:solidFill>
                <a:srgbClr val="002060"/>
              </a:solidFill>
            </a:endParaRPr>
          </a:p>
        </p:txBody>
      </p:sp>
      <p:grpSp>
        <p:nvGrpSpPr>
          <p:cNvPr id="7" name="Group 6">
            <a:extLst>
              <a:ext uri="{FF2B5EF4-FFF2-40B4-BE49-F238E27FC236}">
                <a16:creationId xmlns:a16="http://schemas.microsoft.com/office/drawing/2014/main" id="{03DCD751-9C12-57FD-14FB-856E9B9805D6}"/>
              </a:ext>
            </a:extLst>
          </p:cNvPr>
          <p:cNvGrpSpPr/>
          <p:nvPr/>
        </p:nvGrpSpPr>
        <p:grpSpPr>
          <a:xfrm>
            <a:off x="4079219" y="1224534"/>
            <a:ext cx="4257254" cy="830997"/>
            <a:chOff x="4079219" y="1224534"/>
            <a:chExt cx="4257254" cy="830997"/>
          </a:xfrm>
        </p:grpSpPr>
        <p:sp>
          <p:nvSpPr>
            <p:cNvPr id="3" name="TextBox 2">
              <a:extLst>
                <a:ext uri="{FF2B5EF4-FFF2-40B4-BE49-F238E27FC236}">
                  <a16:creationId xmlns:a16="http://schemas.microsoft.com/office/drawing/2014/main" id="{97DC6BDF-142C-51AD-3C13-8ED6CD295F76}"/>
                </a:ext>
              </a:extLst>
            </p:cNvPr>
            <p:cNvSpPr txBox="1"/>
            <p:nvPr/>
          </p:nvSpPr>
          <p:spPr>
            <a:xfrm>
              <a:off x="4883284" y="1316868"/>
              <a:ext cx="3453189" cy="646331"/>
            </a:xfrm>
            <a:prstGeom prst="rect">
              <a:avLst/>
            </a:prstGeom>
            <a:noFill/>
          </p:spPr>
          <p:txBody>
            <a:bodyPr wrap="none" rtlCol="0">
              <a:spAutoFit/>
            </a:bodyPr>
            <a:lstStyle/>
            <a:p>
              <a:r>
                <a:rPr lang="en-US" sz="3600" dirty="0">
                  <a:latin typeface="Fairwater Script" panose="020F0502020204030204" pitchFamily="34" charset="0"/>
                </a:rPr>
                <a:t>philosophy words</a:t>
              </a:r>
            </a:p>
          </p:txBody>
        </p:sp>
        <p:sp>
          <p:nvSpPr>
            <p:cNvPr id="5" name="TextBox 4">
              <a:extLst>
                <a:ext uri="{FF2B5EF4-FFF2-40B4-BE49-F238E27FC236}">
                  <a16:creationId xmlns:a16="http://schemas.microsoft.com/office/drawing/2014/main" id="{71E05F40-29BF-88B4-133C-2B9B83BF8E04}"/>
                </a:ext>
              </a:extLst>
            </p:cNvPr>
            <p:cNvSpPr txBox="1"/>
            <p:nvPr/>
          </p:nvSpPr>
          <p:spPr>
            <a:xfrm>
              <a:off x="4079219" y="1224534"/>
              <a:ext cx="800219" cy="830997"/>
            </a:xfrm>
            <a:prstGeom prst="rect">
              <a:avLst/>
            </a:prstGeom>
            <a:noFill/>
          </p:spPr>
          <p:txBody>
            <a:bodyPr wrap="none" rtlCol="0">
              <a:spAutoFit/>
            </a:bodyPr>
            <a:lstStyle/>
            <a:p>
              <a:r>
                <a:rPr lang="en-US" sz="4800" dirty="0"/>
                <a:t>🧐</a:t>
              </a:r>
            </a:p>
          </p:txBody>
        </p:sp>
      </p:grpSp>
      <p:sp>
        <p:nvSpPr>
          <p:cNvPr id="14" name="TextBox 13">
            <a:extLst>
              <a:ext uri="{FF2B5EF4-FFF2-40B4-BE49-F238E27FC236}">
                <a16:creationId xmlns:a16="http://schemas.microsoft.com/office/drawing/2014/main" id="{CABC0450-CDFA-2D61-80EF-235712BA366B}"/>
              </a:ext>
            </a:extLst>
          </p:cNvPr>
          <p:cNvSpPr txBox="1"/>
          <p:nvPr/>
        </p:nvSpPr>
        <p:spPr>
          <a:xfrm>
            <a:off x="8336126" y="5766738"/>
            <a:ext cx="2694327" cy="646331"/>
          </a:xfrm>
          <a:prstGeom prst="rect">
            <a:avLst/>
          </a:prstGeom>
          <a:noFill/>
        </p:spPr>
        <p:txBody>
          <a:bodyPr wrap="none" rtlCol="0">
            <a:spAutoFit/>
          </a:bodyPr>
          <a:lstStyle/>
          <a:p>
            <a:pPr algn="ctr"/>
            <a:r>
              <a:rPr lang="en-US" sz="3600" b="1" dirty="0"/>
              <a:t>consequence</a:t>
            </a:r>
          </a:p>
        </p:txBody>
      </p:sp>
      <p:sp>
        <p:nvSpPr>
          <p:cNvPr id="16" name="TextBox 15">
            <a:extLst>
              <a:ext uri="{FF2B5EF4-FFF2-40B4-BE49-F238E27FC236}">
                <a16:creationId xmlns:a16="http://schemas.microsoft.com/office/drawing/2014/main" id="{F8477FC2-1F97-EFE9-90FB-7826DAB0A442}"/>
              </a:ext>
            </a:extLst>
          </p:cNvPr>
          <p:cNvSpPr txBox="1"/>
          <p:nvPr/>
        </p:nvSpPr>
        <p:spPr>
          <a:xfrm>
            <a:off x="9812246" y="1579960"/>
            <a:ext cx="2146743" cy="646331"/>
          </a:xfrm>
          <a:prstGeom prst="rect">
            <a:avLst/>
          </a:prstGeom>
          <a:noFill/>
        </p:spPr>
        <p:txBody>
          <a:bodyPr wrap="none" rtlCol="0">
            <a:spAutoFit/>
          </a:bodyPr>
          <a:lstStyle/>
          <a:p>
            <a:pPr algn="ctr"/>
            <a:r>
              <a:rPr lang="en-US" sz="3600" b="1" dirty="0"/>
              <a:t>autonomy</a:t>
            </a:r>
          </a:p>
        </p:txBody>
      </p:sp>
      <p:sp>
        <p:nvSpPr>
          <p:cNvPr id="23" name="TextBox 22">
            <a:extLst>
              <a:ext uri="{FF2B5EF4-FFF2-40B4-BE49-F238E27FC236}">
                <a16:creationId xmlns:a16="http://schemas.microsoft.com/office/drawing/2014/main" id="{6607D649-FB8B-41C6-04E3-434689B47D30}"/>
              </a:ext>
            </a:extLst>
          </p:cNvPr>
          <p:cNvSpPr txBox="1"/>
          <p:nvPr/>
        </p:nvSpPr>
        <p:spPr>
          <a:xfrm>
            <a:off x="9456357" y="3429000"/>
            <a:ext cx="1837362" cy="646331"/>
          </a:xfrm>
          <a:prstGeom prst="rect">
            <a:avLst/>
          </a:prstGeom>
          <a:noFill/>
        </p:spPr>
        <p:txBody>
          <a:bodyPr wrap="none" rtlCol="0">
            <a:spAutoFit/>
          </a:bodyPr>
          <a:lstStyle/>
          <a:p>
            <a:pPr algn="ctr"/>
            <a:r>
              <a:rPr lang="en-US" sz="3600" b="1" dirty="0"/>
              <a:t>dialogue</a:t>
            </a:r>
          </a:p>
        </p:txBody>
      </p:sp>
      <p:pic>
        <p:nvPicPr>
          <p:cNvPr id="36" name="Picture 35" descr="A picture containing light&#10;&#10;Description automatically generated">
            <a:extLst>
              <a:ext uri="{FF2B5EF4-FFF2-40B4-BE49-F238E27FC236}">
                <a16:creationId xmlns:a16="http://schemas.microsoft.com/office/drawing/2014/main" id="{861BE1B3-42A6-5062-E8D1-2EFBFD6ABD70}"/>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33011" y="1061499"/>
            <a:ext cx="1500411" cy="830997"/>
          </a:xfrm>
          <a:prstGeom prst="rect">
            <a:avLst/>
          </a:prstGeom>
        </p:spPr>
      </p:pic>
      <p:pic>
        <p:nvPicPr>
          <p:cNvPr id="39" name="Picture 38" descr="Shape, circle&#10;&#10;Description automatically generated">
            <a:extLst>
              <a:ext uri="{FF2B5EF4-FFF2-40B4-BE49-F238E27FC236}">
                <a16:creationId xmlns:a16="http://schemas.microsoft.com/office/drawing/2014/main" id="{736280DF-F958-C1C2-B535-5F67B46923F0}"/>
              </a:ext>
            </a:extLst>
          </p:cNvPr>
          <p:cNvPicPr>
            <a:picLocks noChangeAspect="1"/>
          </p:cNvPicPr>
          <p:nvPr/>
        </p:nvPicPr>
        <p:blipFill>
          <a:blip r:embed="rId8"/>
          <a:stretch>
            <a:fillRect/>
          </a:stretch>
        </p:blipFill>
        <p:spPr>
          <a:xfrm>
            <a:off x="90098" y="3173631"/>
            <a:ext cx="863600" cy="901700"/>
          </a:xfrm>
          <a:prstGeom prst="rect">
            <a:avLst/>
          </a:prstGeom>
        </p:spPr>
      </p:pic>
      <p:pic>
        <p:nvPicPr>
          <p:cNvPr id="42" name="Picture 41">
            <a:extLst>
              <a:ext uri="{FF2B5EF4-FFF2-40B4-BE49-F238E27FC236}">
                <a16:creationId xmlns:a16="http://schemas.microsoft.com/office/drawing/2014/main" id="{3FF8EBD4-2325-B877-C89C-FAEB73132520}"/>
              </a:ext>
            </a:extLst>
          </p:cNvPr>
          <p:cNvPicPr>
            <a:picLocks noChangeAspect="1"/>
          </p:cNvPicPr>
          <p:nvPr/>
        </p:nvPicPr>
        <p:blipFill>
          <a:blip r:embed="rId9"/>
          <a:stretch>
            <a:fillRect/>
          </a:stretch>
        </p:blipFill>
        <p:spPr>
          <a:xfrm>
            <a:off x="233011" y="5187312"/>
            <a:ext cx="1182605" cy="1018354"/>
          </a:xfrm>
          <a:prstGeom prst="rect">
            <a:avLst/>
          </a:prstGeom>
        </p:spPr>
      </p:pic>
      <p:pic>
        <p:nvPicPr>
          <p:cNvPr id="50" name="Picture 49" descr="Icon&#10;&#10;Description automatically generated">
            <a:extLst>
              <a:ext uri="{FF2B5EF4-FFF2-40B4-BE49-F238E27FC236}">
                <a16:creationId xmlns:a16="http://schemas.microsoft.com/office/drawing/2014/main" id="{DC5BAB10-E69A-CF71-5735-65842DD8D8F7}"/>
              </a:ext>
            </a:extLst>
          </p:cNvPr>
          <p:cNvPicPr>
            <a:picLocks noChangeAspect="1"/>
          </p:cNvPicPr>
          <p:nvPr/>
        </p:nvPicPr>
        <p:blipFill>
          <a:blip r:embed="rId10"/>
          <a:stretch>
            <a:fillRect/>
          </a:stretch>
        </p:blipFill>
        <p:spPr>
          <a:xfrm>
            <a:off x="11008578" y="5590742"/>
            <a:ext cx="838200" cy="939800"/>
          </a:xfrm>
          <a:prstGeom prst="rect">
            <a:avLst/>
          </a:prstGeom>
        </p:spPr>
      </p:pic>
      <p:pic>
        <p:nvPicPr>
          <p:cNvPr id="55" name="Picture 54" descr="Icon&#10;&#10;Description automatically generated">
            <a:extLst>
              <a:ext uri="{FF2B5EF4-FFF2-40B4-BE49-F238E27FC236}">
                <a16:creationId xmlns:a16="http://schemas.microsoft.com/office/drawing/2014/main" id="{7D4672DD-D64B-73D7-E4C2-F312E3A41041}"/>
              </a:ext>
            </a:extLst>
          </p:cNvPr>
          <p:cNvPicPr>
            <a:picLocks noChangeAspect="1"/>
          </p:cNvPicPr>
          <p:nvPr/>
        </p:nvPicPr>
        <p:blipFill>
          <a:blip r:embed="rId11"/>
          <a:stretch>
            <a:fillRect/>
          </a:stretch>
        </p:blipFill>
        <p:spPr>
          <a:xfrm>
            <a:off x="11039382" y="884204"/>
            <a:ext cx="927100" cy="914400"/>
          </a:xfrm>
          <a:prstGeom prst="rect">
            <a:avLst/>
          </a:prstGeom>
        </p:spPr>
      </p:pic>
      <p:sp>
        <p:nvSpPr>
          <p:cNvPr id="12" name="TextBox 11">
            <a:extLst>
              <a:ext uri="{FF2B5EF4-FFF2-40B4-BE49-F238E27FC236}">
                <a16:creationId xmlns:a16="http://schemas.microsoft.com/office/drawing/2014/main" id="{D8871133-FBD9-CE23-FDA8-F707F2348574}"/>
              </a:ext>
            </a:extLst>
          </p:cNvPr>
          <p:cNvSpPr txBox="1"/>
          <p:nvPr/>
        </p:nvSpPr>
        <p:spPr>
          <a:xfrm>
            <a:off x="1534327" y="1194065"/>
            <a:ext cx="1795171" cy="646331"/>
          </a:xfrm>
          <a:prstGeom prst="rect">
            <a:avLst/>
          </a:prstGeom>
          <a:noFill/>
        </p:spPr>
        <p:txBody>
          <a:bodyPr wrap="none" rtlCol="0">
            <a:spAutoFit/>
          </a:bodyPr>
          <a:lstStyle/>
          <a:p>
            <a:pPr algn="ctr"/>
            <a:r>
              <a:rPr lang="en-US" sz="3600" b="1" dirty="0"/>
              <a:t>morality</a:t>
            </a:r>
          </a:p>
        </p:txBody>
      </p:sp>
      <p:sp>
        <p:nvSpPr>
          <p:cNvPr id="9" name="TextBox 8">
            <a:extLst>
              <a:ext uri="{FF2B5EF4-FFF2-40B4-BE49-F238E27FC236}">
                <a16:creationId xmlns:a16="http://schemas.microsoft.com/office/drawing/2014/main" id="{FCD9AC75-FC50-7836-EBF8-B554CC43A7EA}"/>
              </a:ext>
            </a:extLst>
          </p:cNvPr>
          <p:cNvSpPr txBox="1"/>
          <p:nvPr/>
        </p:nvSpPr>
        <p:spPr>
          <a:xfrm>
            <a:off x="870314" y="3301315"/>
            <a:ext cx="2263441" cy="646331"/>
          </a:xfrm>
          <a:prstGeom prst="rect">
            <a:avLst/>
          </a:prstGeom>
          <a:noFill/>
        </p:spPr>
        <p:txBody>
          <a:bodyPr wrap="none" rtlCol="0">
            <a:spAutoFit/>
          </a:bodyPr>
          <a:lstStyle/>
          <a:p>
            <a:pPr algn="ctr"/>
            <a:r>
              <a:rPr lang="en-US" sz="3600" b="1" dirty="0"/>
              <a:t>hypothesis</a:t>
            </a:r>
          </a:p>
        </p:txBody>
      </p:sp>
      <p:sp>
        <p:nvSpPr>
          <p:cNvPr id="52" name="TextBox 51">
            <a:extLst>
              <a:ext uri="{FF2B5EF4-FFF2-40B4-BE49-F238E27FC236}">
                <a16:creationId xmlns:a16="http://schemas.microsoft.com/office/drawing/2014/main" id="{D8D81FF1-D36F-5D42-AF27-9DBB85496E9E}"/>
              </a:ext>
            </a:extLst>
          </p:cNvPr>
          <p:cNvSpPr txBox="1"/>
          <p:nvPr/>
        </p:nvSpPr>
        <p:spPr>
          <a:xfrm>
            <a:off x="1207091" y="5309847"/>
            <a:ext cx="2257349" cy="646331"/>
          </a:xfrm>
          <a:prstGeom prst="rect">
            <a:avLst/>
          </a:prstGeom>
          <a:noFill/>
        </p:spPr>
        <p:txBody>
          <a:bodyPr wrap="none" rtlCol="0">
            <a:spAutoFit/>
          </a:bodyPr>
          <a:lstStyle/>
          <a:p>
            <a:pPr algn="ctr"/>
            <a:r>
              <a:rPr lang="en-US" sz="3600" b="1" dirty="0"/>
              <a:t>judgement</a:t>
            </a:r>
          </a:p>
        </p:txBody>
      </p:sp>
      <p:sp>
        <p:nvSpPr>
          <p:cNvPr id="56" name="TextBox 55">
            <a:extLst>
              <a:ext uri="{FF2B5EF4-FFF2-40B4-BE49-F238E27FC236}">
                <a16:creationId xmlns:a16="http://schemas.microsoft.com/office/drawing/2014/main" id="{B7138E49-64D8-C141-C2BD-1B3FF057A082}"/>
              </a:ext>
            </a:extLst>
          </p:cNvPr>
          <p:cNvSpPr txBox="1"/>
          <p:nvPr/>
        </p:nvSpPr>
        <p:spPr>
          <a:xfrm>
            <a:off x="4426413" y="3215272"/>
            <a:ext cx="3893490" cy="1077218"/>
          </a:xfrm>
          <a:prstGeom prst="rect">
            <a:avLst/>
          </a:prstGeom>
          <a:noFill/>
        </p:spPr>
        <p:txBody>
          <a:bodyPr wrap="square" rtlCol="0">
            <a:spAutoFit/>
          </a:bodyPr>
          <a:lstStyle/>
          <a:p>
            <a:pPr algn="ctr"/>
            <a:r>
              <a:rPr lang="en-GB" sz="2800" b="1" dirty="0">
                <a:solidFill>
                  <a:srgbClr val="FF40FF"/>
                </a:solidFill>
              </a:rPr>
              <a:t>ratio</a:t>
            </a:r>
            <a:endParaRPr lang="en-US" sz="2800" b="1" dirty="0">
              <a:solidFill>
                <a:srgbClr val="FF40FF"/>
              </a:solidFill>
            </a:endParaRPr>
          </a:p>
          <a:p>
            <a:pPr algn="ctr"/>
            <a:r>
              <a:rPr lang="en-GB" dirty="0">
                <a:solidFill>
                  <a:srgbClr val="FF40FF"/>
                </a:solidFill>
              </a:rPr>
              <a:t>Latin</a:t>
            </a:r>
          </a:p>
          <a:p>
            <a:pPr algn="ctr"/>
            <a:r>
              <a:rPr lang="en-GB" dirty="0">
                <a:solidFill>
                  <a:srgbClr val="FF40FF"/>
                </a:solidFill>
              </a:rPr>
              <a:t>plan, method, reasoning</a:t>
            </a:r>
            <a:endParaRPr lang="en-US" dirty="0">
              <a:solidFill>
                <a:srgbClr val="FF40FF"/>
              </a:solidFill>
            </a:endParaRPr>
          </a:p>
        </p:txBody>
      </p:sp>
    </p:spTree>
    <p:extLst>
      <p:ext uri="{BB962C8B-B14F-4D97-AF65-F5344CB8AC3E}">
        <p14:creationId xmlns:p14="http://schemas.microsoft.com/office/powerpoint/2010/main" val="2746069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grpId="0" nodeType="clickEffect">
                                  <p:stCondLst>
                                    <p:cond delay="0"/>
                                  </p:stCondLst>
                                  <p:childTnLst>
                                    <p:animMotion origin="layout" path="M -2.5E-6 -4.44444E-6 L -0.3358 0.07385 " pathEditMode="relative" rAng="0" ptsTypes="AA">
                                      <p:cBhvr>
                                        <p:cTn id="10" dur="2000" fill="hold"/>
                                        <p:tgtEl>
                                          <p:spTgt spid="27"/>
                                        </p:tgtEl>
                                        <p:attrNameLst>
                                          <p:attrName>ppt_x</p:attrName>
                                          <p:attrName>ppt_y</p:attrName>
                                        </p:attrNameLst>
                                      </p:cBhvr>
                                      <p:rCtr x="-16797" y="3681"/>
                                    </p:animMotion>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0" presetClass="path" presetSubtype="0" accel="50000" decel="50000" fill="hold" grpId="0" nodeType="clickEffect">
                                  <p:stCondLst>
                                    <p:cond delay="0"/>
                                  </p:stCondLst>
                                  <p:childTnLst>
                                    <p:animMotion origin="layout" path="M -0.00911 0.05695 L -0.26628 -0.20324 " pathEditMode="relative" rAng="0" ptsTypes="AA">
                                      <p:cBhvr>
                                        <p:cTn id="18" dur="2000" fill="hold"/>
                                        <p:tgtEl>
                                          <p:spTgt spid="6"/>
                                        </p:tgtEl>
                                        <p:attrNameLst>
                                          <p:attrName>ppt_x</p:attrName>
                                          <p:attrName>ppt_y</p:attrName>
                                        </p:attrNameLst>
                                      </p:cBhvr>
                                      <p:rCtr x="-12865" y="-13009"/>
                                    </p:animMotion>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1" nodeType="click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0" presetClass="path" presetSubtype="0" accel="50000" decel="50000" fill="hold" grpId="0" nodeType="clickEffect">
                                  <p:stCondLst>
                                    <p:cond delay="0"/>
                                  </p:stCondLst>
                                  <p:childTnLst>
                                    <p:animMotion origin="layout" path="M -0.01719 -3.33333E-6 L 0.32018 -0.17801 " pathEditMode="relative" rAng="0" ptsTypes="AA">
                                      <p:cBhvr>
                                        <p:cTn id="26" dur="2000" fill="hold"/>
                                        <p:tgtEl>
                                          <p:spTgt spid="29"/>
                                        </p:tgtEl>
                                        <p:attrNameLst>
                                          <p:attrName>ppt_x</p:attrName>
                                          <p:attrName>ppt_y</p:attrName>
                                        </p:attrNameLst>
                                      </p:cBhvr>
                                      <p:rCtr x="16862" y="-8912"/>
                                    </p:animMotion>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1" nodeType="click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0" presetClass="path" presetSubtype="0" accel="50000" decel="50000" fill="hold" grpId="0" nodeType="clickEffect">
                                  <p:stCondLst>
                                    <p:cond delay="0"/>
                                  </p:stCondLst>
                                  <p:childTnLst>
                                    <p:animMotion origin="layout" path="M -1.66667E-6 -3.33333E-6 L -0.20377 0.24815 " pathEditMode="relative" rAng="0" ptsTypes="AA">
                                      <p:cBhvr>
                                        <p:cTn id="34" dur="2000" fill="hold"/>
                                        <p:tgtEl>
                                          <p:spTgt spid="32"/>
                                        </p:tgtEl>
                                        <p:attrNameLst>
                                          <p:attrName>ppt_x</p:attrName>
                                          <p:attrName>ppt_y</p:attrName>
                                        </p:attrNameLst>
                                      </p:cBhvr>
                                      <p:rCtr x="-10195" y="12407"/>
                                    </p:animMotion>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1" nodeType="clickEffect">
                                  <p:stCondLst>
                                    <p:cond delay="0"/>
                                  </p:stCondLst>
                                  <p:childTnLst>
                                    <p:set>
                                      <p:cBhvr>
                                        <p:cTn id="38" dur="1" fill="hold">
                                          <p:stCondLst>
                                            <p:cond delay="0"/>
                                          </p:stCondLst>
                                        </p:cTn>
                                        <p:tgtEl>
                                          <p:spTgt spid="3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0" presetClass="path" presetSubtype="0" accel="50000" decel="50000" fill="hold" grpId="0" nodeType="clickEffect">
                                  <p:stCondLst>
                                    <p:cond delay="0"/>
                                  </p:stCondLst>
                                  <p:childTnLst>
                                    <p:animMotion origin="layout" path="M -2.5E-6 -4.07407E-6 L 0.3267 0.08982 " pathEditMode="relative" rAng="0" ptsTypes="AA">
                                      <p:cBhvr>
                                        <p:cTn id="42" dur="2000" fill="hold"/>
                                        <p:tgtEl>
                                          <p:spTgt spid="30"/>
                                        </p:tgtEl>
                                        <p:attrNameLst>
                                          <p:attrName>ppt_x</p:attrName>
                                          <p:attrName>ppt_y</p:attrName>
                                        </p:attrNameLst>
                                      </p:cBhvr>
                                      <p:rCtr x="16328" y="4491"/>
                                    </p:animMotion>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1" nodeType="clickEffect">
                                  <p:stCondLst>
                                    <p:cond delay="0"/>
                                  </p:stCondLst>
                                  <p:childTnLst>
                                    <p:set>
                                      <p:cBhvr>
                                        <p:cTn id="46" dur="1" fill="hold">
                                          <p:stCondLst>
                                            <p:cond delay="0"/>
                                          </p:stCondLst>
                                        </p:cTn>
                                        <p:tgtEl>
                                          <p:spTgt spid="2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0" presetClass="path" presetSubtype="0" accel="50000" decel="50000" fill="hold" grpId="0" nodeType="clickEffect">
                                  <p:stCondLst>
                                    <p:cond delay="0"/>
                                  </p:stCondLst>
                                  <p:childTnLst>
                                    <p:animMotion origin="layout" path="M 1.45833E-6 3.33333E-6 L 0.20117 0.24514 " pathEditMode="relative" rAng="0" ptsTypes="AA">
                                      <p:cBhvr>
                                        <p:cTn id="50" dur="2000" fill="hold"/>
                                        <p:tgtEl>
                                          <p:spTgt spid="26"/>
                                        </p:tgtEl>
                                        <p:attrNameLst>
                                          <p:attrName>ppt_x</p:attrName>
                                          <p:attrName>ppt_y</p:attrName>
                                        </p:attrNameLst>
                                      </p:cBhvr>
                                      <p:rCtr x="10052" y="12245"/>
                                    </p:animMotion>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1" nodeType="clickEffect">
                                  <p:stCondLst>
                                    <p:cond delay="0"/>
                                  </p:stCondLst>
                                  <p:childTnLst>
                                    <p:set>
                                      <p:cBhvr>
                                        <p:cTn id="54" dur="1" fill="hold">
                                          <p:stCondLst>
                                            <p:cond delay="0"/>
                                          </p:stCondLst>
                                        </p:cTn>
                                        <p:tgtEl>
                                          <p:spTgt spid="5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0" presetClass="path" presetSubtype="0" accel="50000" decel="50000" fill="hold" grpId="0" nodeType="clickEffect">
                                  <p:stCondLst>
                                    <p:cond delay="0"/>
                                  </p:stCondLst>
                                  <p:childTnLst>
                                    <p:animMotion origin="layout" path="M 3.75E-6 -2.22222E-6 L -0.02266 0.27408 " pathEditMode="relative" rAng="0" ptsTypes="AA">
                                      <p:cBhvr>
                                        <p:cTn id="58" dur="2000" fill="hold"/>
                                        <p:tgtEl>
                                          <p:spTgt spid="56"/>
                                        </p:tgtEl>
                                        <p:attrNameLst>
                                          <p:attrName>ppt_x</p:attrName>
                                          <p:attrName>ppt_y</p:attrName>
                                        </p:attrNameLst>
                                      </p:cBhvr>
                                      <p:rCtr x="-1133" y="1370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7" grpId="1"/>
      <p:bldP spid="6" grpId="0"/>
      <p:bldP spid="6" grpId="1"/>
      <p:bldP spid="29" grpId="0"/>
      <p:bldP spid="29" grpId="1"/>
      <p:bldP spid="32" grpId="0"/>
      <p:bldP spid="32" grpId="1"/>
      <p:bldP spid="30" grpId="0"/>
      <p:bldP spid="30" grpId="1"/>
      <p:bldP spid="26" grpId="0"/>
      <p:bldP spid="26" grpId="1"/>
      <p:bldP spid="56" grpId="0"/>
      <p:bldP spid="56"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 name="Shape 365"/>
          <p:cNvSpPr/>
          <p:nvPr/>
        </p:nvSpPr>
        <p:spPr>
          <a:xfrm>
            <a:off x="3599906" y="289169"/>
            <a:ext cx="4959004" cy="870766"/>
          </a:xfrm>
          <a:prstGeom prst="rect">
            <a:avLst/>
          </a:prstGeom>
          <a:ln w="12700">
            <a:miter lim="400000"/>
          </a:ln>
          <a:extLst>
            <a:ext uri="{C572A759-6A51-4108-AA02-DFA0A04FC94B}">
              <ma14:wrappingTextBoxFlag xmlns="" xmlns:ma14="http://schemas.microsoft.com/office/mac/drawingml/2011/main" val="1"/>
            </a:ext>
          </a:extLst>
        </p:spPr>
        <p:txBody>
          <a:bodyPr lIns="35719" tIns="35719" rIns="35719" bIns="35719" anchor="ctr">
            <a:normAutofit/>
          </a:bodyPr>
          <a:lstStyle>
            <a:lvl1pPr>
              <a:defRPr sz="6500">
                <a:latin typeface="+mj-lt"/>
                <a:ea typeface="+mj-ea"/>
                <a:cs typeface="+mj-cs"/>
                <a:sym typeface="Herculanum"/>
              </a:defRPr>
            </a:lvl1pPr>
          </a:lstStyle>
          <a:p>
            <a:r>
              <a:rPr lang="en-GB" sz="4400" dirty="0"/>
              <a:t>What is </a:t>
            </a:r>
            <a:r>
              <a:rPr sz="4400" dirty="0"/>
              <a:t>philosophy</a:t>
            </a:r>
            <a:r>
              <a:rPr lang="en-GB" sz="4400" dirty="0"/>
              <a:t>?</a:t>
            </a:r>
            <a:endParaRPr sz="4400" dirty="0"/>
          </a:p>
        </p:txBody>
      </p:sp>
      <p:sp>
        <p:nvSpPr>
          <p:cNvPr id="374" name="Shape 374"/>
          <p:cNvSpPr/>
          <p:nvPr/>
        </p:nvSpPr>
        <p:spPr>
          <a:xfrm>
            <a:off x="3410008" y="4976359"/>
            <a:ext cx="5371984" cy="995465"/>
          </a:xfrm>
          <a:prstGeom prst="rect">
            <a:avLst/>
          </a:prstGeom>
          <a:ln w="12700">
            <a:miter lim="400000"/>
          </a:ln>
          <a:extLst>
            <a:ext uri="{C572A759-6A51-4108-AA02-DFA0A04FC94B}">
              <ma14:wrappingTextBoxFlag xmlns="" xmlns:ma14="http://schemas.microsoft.com/office/mac/drawingml/2011/main" val="1"/>
            </a:ext>
          </a:extLst>
        </p:spPr>
        <p:txBody>
          <a:bodyPr wrap="none" lIns="35719" tIns="35719" rIns="35719" bIns="35719" anchor="ctr">
            <a:spAutoFit/>
          </a:bodyPr>
          <a:lstStyle>
            <a:lvl1pPr>
              <a:defRPr sz="4900"/>
            </a:lvl1pPr>
          </a:lstStyle>
          <a:p>
            <a:r>
              <a:rPr lang="en-GB" sz="6000" dirty="0"/>
              <a:t>= </a:t>
            </a:r>
            <a:r>
              <a:rPr sz="6000" dirty="0"/>
              <a:t>love of wisdom</a:t>
            </a:r>
          </a:p>
        </p:txBody>
      </p:sp>
      <p:grpSp>
        <p:nvGrpSpPr>
          <p:cNvPr id="9" name="Group 8">
            <a:extLst>
              <a:ext uri="{FF2B5EF4-FFF2-40B4-BE49-F238E27FC236}">
                <a16:creationId xmlns:a16="http://schemas.microsoft.com/office/drawing/2014/main" id="{4677F633-8743-B71F-D821-4B74A366BB39}"/>
              </a:ext>
            </a:extLst>
          </p:cNvPr>
          <p:cNvGrpSpPr/>
          <p:nvPr/>
        </p:nvGrpSpPr>
        <p:grpSpPr>
          <a:xfrm>
            <a:off x="1786686" y="1383908"/>
            <a:ext cx="4959003" cy="2506919"/>
            <a:chOff x="1786686" y="1383908"/>
            <a:chExt cx="4959003" cy="2506919"/>
          </a:xfrm>
        </p:grpSpPr>
        <p:sp>
          <p:nvSpPr>
            <p:cNvPr id="368" name="Shape 368"/>
            <p:cNvSpPr/>
            <p:nvPr/>
          </p:nvSpPr>
          <p:spPr>
            <a:xfrm>
              <a:off x="1786686" y="2587585"/>
              <a:ext cx="4959003" cy="1303242"/>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ctr">
              <a:spAutoFit/>
            </a:bodyPr>
            <a:lstStyle>
              <a:lvl1pPr>
                <a:defRPr sz="4900"/>
              </a:lvl1pPr>
            </a:lstStyle>
            <a:p>
              <a:pPr algn="ctr"/>
              <a:r>
                <a:rPr sz="4000" dirty="0" err="1"/>
                <a:t>philein</a:t>
              </a:r>
              <a:r>
                <a:rPr lang="en-GB" sz="2400" dirty="0"/>
                <a:t> (Ancient Greek)</a:t>
              </a:r>
              <a:r>
                <a:rPr sz="4000" dirty="0"/>
                <a:t> </a:t>
              </a:r>
              <a:endParaRPr lang="en-GB" sz="4000" dirty="0"/>
            </a:p>
            <a:p>
              <a:pPr algn="ctr"/>
              <a:r>
                <a:rPr sz="4000" dirty="0">
                  <a:solidFill>
                    <a:srgbClr val="C00000"/>
                  </a:solidFill>
                </a:rPr>
                <a:t>to love</a:t>
              </a:r>
            </a:p>
          </p:txBody>
        </p:sp>
        <p:grpSp>
          <p:nvGrpSpPr>
            <p:cNvPr id="7" name="Group 6">
              <a:extLst>
                <a:ext uri="{FF2B5EF4-FFF2-40B4-BE49-F238E27FC236}">
                  <a16:creationId xmlns:a16="http://schemas.microsoft.com/office/drawing/2014/main" id="{C5FB88B1-7818-401E-4162-3331C2CB44D7}"/>
                </a:ext>
              </a:extLst>
            </p:cNvPr>
            <p:cNvGrpSpPr/>
            <p:nvPr/>
          </p:nvGrpSpPr>
          <p:grpSpPr>
            <a:xfrm>
              <a:off x="2869252" y="1383908"/>
              <a:ext cx="2782762" cy="1117600"/>
              <a:chOff x="2869252" y="1383908"/>
              <a:chExt cx="2782762" cy="1117600"/>
            </a:xfrm>
          </p:grpSpPr>
          <p:sp>
            <p:nvSpPr>
              <p:cNvPr id="370" name="Shape 370"/>
              <p:cNvSpPr/>
              <p:nvPr/>
            </p:nvSpPr>
            <p:spPr>
              <a:xfrm>
                <a:off x="4066194" y="1752264"/>
                <a:ext cx="1585820" cy="749244"/>
              </a:xfrm>
              <a:prstGeom prst="rect">
                <a:avLst/>
              </a:prstGeom>
              <a:ln w="12700">
                <a:miter lim="400000"/>
              </a:ln>
              <a:extLst>
                <a:ext uri="{C572A759-6A51-4108-AA02-DFA0A04FC94B}">
                  <ma14:wrappingTextBoxFlag xmlns="" xmlns:ma14="http://schemas.microsoft.com/office/mac/drawingml/2011/main" val="1"/>
                </a:ext>
              </a:extLst>
            </p:spPr>
            <p:txBody>
              <a:bodyPr wrap="none" lIns="35719" tIns="35719" rIns="35719" bIns="35719" anchor="ctr">
                <a:spAutoFit/>
              </a:bodyPr>
              <a:lstStyle>
                <a:lvl1pPr>
                  <a:defRPr sz="6000" b="1">
                    <a:solidFill>
                      <a:schemeClr val="accent2">
                        <a:hueOff val="-2473793"/>
                        <a:satOff val="-50209"/>
                        <a:lumOff val="23543"/>
                      </a:schemeClr>
                    </a:solidFill>
                    <a:latin typeface="Calibri"/>
                    <a:ea typeface="Calibri"/>
                    <a:cs typeface="Calibri"/>
                    <a:sym typeface="Calibri"/>
                  </a:defRPr>
                </a:lvl1pPr>
              </a:lstStyle>
              <a:p>
                <a:r>
                  <a:rPr sz="4400" dirty="0" err="1">
                    <a:solidFill>
                      <a:srgbClr val="C00000"/>
                    </a:solidFill>
                  </a:rPr>
                  <a:t>φιλειν</a:t>
                </a:r>
                <a:endParaRPr sz="4400" dirty="0">
                  <a:solidFill>
                    <a:srgbClr val="C00000"/>
                  </a:solidFill>
                </a:endParaRPr>
              </a:p>
            </p:txBody>
          </p:sp>
          <p:pic>
            <p:nvPicPr>
              <p:cNvPr id="4" name="Picture 3" descr="Shape&#10;&#10;Description automatically generated">
                <a:extLst>
                  <a:ext uri="{FF2B5EF4-FFF2-40B4-BE49-F238E27FC236}">
                    <a16:creationId xmlns:a16="http://schemas.microsoft.com/office/drawing/2014/main" id="{9BDF3BE0-303A-4736-11C6-BD1B4234564A}"/>
                  </a:ext>
                </a:extLst>
              </p:cNvPr>
              <p:cNvPicPr>
                <a:picLocks noChangeAspect="1"/>
              </p:cNvPicPr>
              <p:nvPr/>
            </p:nvPicPr>
            <p:blipFill>
              <a:blip r:embed="rId2"/>
              <a:stretch>
                <a:fillRect/>
              </a:stretch>
            </p:blipFill>
            <p:spPr>
              <a:xfrm>
                <a:off x="2869252" y="1383908"/>
                <a:ext cx="1066800" cy="1117600"/>
              </a:xfrm>
              <a:prstGeom prst="rect">
                <a:avLst/>
              </a:prstGeom>
            </p:spPr>
          </p:pic>
        </p:grpSp>
      </p:grpSp>
      <p:grpSp>
        <p:nvGrpSpPr>
          <p:cNvPr id="12" name="Group 11">
            <a:extLst>
              <a:ext uri="{FF2B5EF4-FFF2-40B4-BE49-F238E27FC236}">
                <a16:creationId xmlns:a16="http://schemas.microsoft.com/office/drawing/2014/main" id="{328D36A9-F522-32F2-C8DA-CACF30AFA5EA}"/>
              </a:ext>
            </a:extLst>
          </p:cNvPr>
          <p:cNvGrpSpPr/>
          <p:nvPr/>
        </p:nvGrpSpPr>
        <p:grpSpPr>
          <a:xfrm>
            <a:off x="6712507" y="1510908"/>
            <a:ext cx="3692807" cy="2379919"/>
            <a:chOff x="6712507" y="1510908"/>
            <a:chExt cx="3692807" cy="2379919"/>
          </a:xfrm>
        </p:grpSpPr>
        <p:sp>
          <p:nvSpPr>
            <p:cNvPr id="367" name="Shape 367"/>
            <p:cNvSpPr/>
            <p:nvPr/>
          </p:nvSpPr>
          <p:spPr>
            <a:xfrm>
              <a:off x="6712507" y="2587585"/>
              <a:ext cx="3692807" cy="1303242"/>
            </a:xfrm>
            <a:prstGeom prst="rect">
              <a:avLst/>
            </a:prstGeom>
            <a:ln w="12700">
              <a:miter lim="400000"/>
            </a:ln>
            <a:extLst>
              <a:ext uri="{C572A759-6A51-4108-AA02-DFA0A04FC94B}">
                <ma14:wrappingTextBoxFlag xmlns="" xmlns:ma14="http://schemas.microsoft.com/office/mac/drawingml/2011/main" val="1"/>
              </a:ext>
            </a:extLst>
          </p:spPr>
          <p:txBody>
            <a:bodyPr wrap="none" lIns="35719" tIns="35719" rIns="35719" bIns="35719" anchor="ctr">
              <a:spAutoFit/>
            </a:bodyPr>
            <a:lstStyle>
              <a:lvl1pPr>
                <a:defRPr sz="4900"/>
              </a:lvl1pPr>
            </a:lstStyle>
            <a:p>
              <a:pPr algn="ctr"/>
              <a:r>
                <a:rPr lang="en-GB" sz="4000" dirty="0"/>
                <a:t>s</a:t>
              </a:r>
              <a:r>
                <a:rPr sz="4000" dirty="0" err="1"/>
                <a:t>ophos</a:t>
              </a:r>
              <a:r>
                <a:rPr lang="en-GB" sz="4000" dirty="0"/>
                <a:t> </a:t>
              </a:r>
              <a:r>
                <a:rPr lang="en-GB" sz="2400" dirty="0"/>
                <a:t>(Ancient Greek) </a:t>
              </a:r>
            </a:p>
            <a:p>
              <a:pPr algn="ctr"/>
              <a:r>
                <a:rPr sz="4000" dirty="0">
                  <a:solidFill>
                    <a:schemeClr val="accent5">
                      <a:lumMod val="75000"/>
                    </a:schemeClr>
                  </a:solidFill>
                </a:rPr>
                <a:t>wise</a:t>
              </a:r>
            </a:p>
          </p:txBody>
        </p:sp>
        <p:grpSp>
          <p:nvGrpSpPr>
            <p:cNvPr id="8" name="Group 7">
              <a:extLst>
                <a:ext uri="{FF2B5EF4-FFF2-40B4-BE49-F238E27FC236}">
                  <a16:creationId xmlns:a16="http://schemas.microsoft.com/office/drawing/2014/main" id="{8438F28D-7145-78A4-AAD8-63FBB36C376F}"/>
                </a:ext>
              </a:extLst>
            </p:cNvPr>
            <p:cNvGrpSpPr/>
            <p:nvPr/>
          </p:nvGrpSpPr>
          <p:grpSpPr>
            <a:xfrm>
              <a:off x="6745689" y="1510908"/>
              <a:ext cx="2782157" cy="990600"/>
              <a:chOff x="6745689" y="1510908"/>
              <a:chExt cx="2782157" cy="990600"/>
            </a:xfrm>
          </p:grpSpPr>
          <p:sp>
            <p:nvSpPr>
              <p:cNvPr id="369" name="Shape 369"/>
              <p:cNvSpPr/>
              <p:nvPr/>
            </p:nvSpPr>
            <p:spPr>
              <a:xfrm>
                <a:off x="6745689" y="1752264"/>
                <a:ext cx="1609416" cy="749244"/>
              </a:xfrm>
              <a:prstGeom prst="rect">
                <a:avLst/>
              </a:prstGeom>
              <a:ln w="12700">
                <a:miter lim="400000"/>
              </a:ln>
              <a:extLst>
                <a:ext uri="{C572A759-6A51-4108-AA02-DFA0A04FC94B}">
                  <ma14:wrappingTextBoxFlag xmlns="" xmlns:ma14="http://schemas.microsoft.com/office/mac/drawingml/2011/main" val="1"/>
                </a:ext>
              </a:extLst>
            </p:spPr>
            <p:txBody>
              <a:bodyPr wrap="none" lIns="35719" tIns="35719" rIns="35719" bIns="35719" anchor="ctr">
                <a:spAutoFit/>
              </a:bodyPr>
              <a:lstStyle>
                <a:lvl1pPr>
                  <a:defRPr sz="6000" b="1">
                    <a:solidFill>
                      <a:schemeClr val="accent5"/>
                    </a:solidFill>
                    <a:latin typeface="Calibri"/>
                    <a:ea typeface="Calibri"/>
                    <a:cs typeface="Calibri"/>
                    <a:sym typeface="Calibri"/>
                  </a:defRPr>
                </a:lvl1pPr>
              </a:lstStyle>
              <a:p>
                <a:r>
                  <a:rPr sz="4400" dirty="0" err="1">
                    <a:solidFill>
                      <a:schemeClr val="accent5">
                        <a:lumMod val="75000"/>
                      </a:schemeClr>
                    </a:solidFill>
                  </a:rPr>
                  <a:t>σοφος</a:t>
                </a:r>
                <a:endParaRPr sz="4400" dirty="0">
                  <a:solidFill>
                    <a:schemeClr val="accent5">
                      <a:lumMod val="75000"/>
                    </a:schemeClr>
                  </a:solidFill>
                </a:endParaRPr>
              </a:p>
            </p:txBody>
          </p:sp>
          <p:pic>
            <p:nvPicPr>
              <p:cNvPr id="6" name="Picture 5" descr="A yellow smiley face&#10;&#10;Description automatically generated with medium confidence">
                <a:extLst>
                  <a:ext uri="{FF2B5EF4-FFF2-40B4-BE49-F238E27FC236}">
                    <a16:creationId xmlns:a16="http://schemas.microsoft.com/office/drawing/2014/main" id="{819D88EC-A321-491B-0ACF-BD6129E22D5B}"/>
                  </a:ext>
                </a:extLst>
              </p:cNvPr>
              <p:cNvPicPr>
                <a:picLocks noChangeAspect="1"/>
              </p:cNvPicPr>
              <p:nvPr/>
            </p:nvPicPr>
            <p:blipFill>
              <a:blip r:embed="rId3"/>
              <a:stretch>
                <a:fillRect/>
              </a:stretch>
            </p:blipFill>
            <p:spPr>
              <a:xfrm>
                <a:off x="8600746" y="1510908"/>
                <a:ext cx="927100" cy="990600"/>
              </a:xfrm>
              <a:prstGeom prst="rect">
                <a:avLst/>
              </a:prstGeom>
            </p:spPr>
          </p:pic>
        </p:grpSp>
      </p:grpSp>
      <p:sp>
        <p:nvSpPr>
          <p:cNvPr id="15" name="TextBox 14">
            <a:extLst>
              <a:ext uri="{FF2B5EF4-FFF2-40B4-BE49-F238E27FC236}">
                <a16:creationId xmlns:a16="http://schemas.microsoft.com/office/drawing/2014/main" id="{7E3ABBCE-0CC8-89EA-798C-992649ABDEBD}"/>
              </a:ext>
            </a:extLst>
          </p:cNvPr>
          <p:cNvSpPr txBox="1"/>
          <p:nvPr/>
        </p:nvSpPr>
        <p:spPr>
          <a:xfrm>
            <a:off x="4441320" y="4114800"/>
            <a:ext cx="3599062" cy="1015663"/>
          </a:xfrm>
          <a:prstGeom prst="rect">
            <a:avLst/>
          </a:prstGeom>
          <a:noFill/>
        </p:spPr>
        <p:txBody>
          <a:bodyPr wrap="none" rtlCol="0">
            <a:spAutoFit/>
          </a:bodyPr>
          <a:lstStyle/>
          <a:p>
            <a:r>
              <a:rPr lang="en-US" sz="6000" dirty="0">
                <a:solidFill>
                  <a:srgbClr val="C00000"/>
                </a:solidFill>
              </a:rPr>
              <a:t>phil</a:t>
            </a:r>
            <a:r>
              <a:rPr lang="en-US" sz="6000" dirty="0"/>
              <a:t>o</a:t>
            </a:r>
            <a:r>
              <a:rPr lang="en-US" sz="6000" dirty="0">
                <a:solidFill>
                  <a:schemeClr val="accent5">
                    <a:lumMod val="75000"/>
                  </a:schemeClr>
                </a:solidFill>
              </a:rPr>
              <a:t>soph</a:t>
            </a:r>
            <a:r>
              <a:rPr lang="en-US" sz="6000" dirty="0"/>
              <a:t>y</a:t>
            </a:r>
          </a:p>
        </p:txBody>
      </p:sp>
      <p:sp>
        <p:nvSpPr>
          <p:cNvPr id="16" name="Subtitle 2">
            <a:extLst>
              <a:ext uri="{FF2B5EF4-FFF2-40B4-BE49-F238E27FC236}">
                <a16:creationId xmlns:a16="http://schemas.microsoft.com/office/drawing/2014/main" id="{3A6F545F-060D-6A27-D167-16C75F5CF6DA}"/>
              </a:ext>
            </a:extLst>
          </p:cNvPr>
          <p:cNvSpPr txBox="1">
            <a:spLocks/>
          </p:cNvSpPr>
          <p:nvPr/>
        </p:nvSpPr>
        <p:spPr>
          <a:xfrm>
            <a:off x="200166" y="6492875"/>
            <a:ext cx="5745708" cy="36512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solidFill>
                  <a:schemeClr val="bg1">
                    <a:lumMod val="50000"/>
                  </a:schemeClr>
                </a:solidFill>
              </a:rPr>
              <a:t>MCG: Plato &amp; morality</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left)">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iterate>
                                    <p:tmAbs val="0"/>
                                  </p:iterate>
                                  <p:childTnLst>
                                    <p:set>
                                      <p:cBhvr>
                                        <p:cTn id="19" fill="hold"/>
                                        <p:tgtEl>
                                          <p:spTgt spid="3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4" grpId="0" animBg="1" advAuto="0"/>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 name="Shape 376"/>
          <p:cNvSpPr/>
          <p:nvPr/>
        </p:nvSpPr>
        <p:spPr>
          <a:xfrm>
            <a:off x="3748520" y="361625"/>
            <a:ext cx="5264042" cy="870766"/>
          </a:xfrm>
          <a:prstGeom prst="rect">
            <a:avLst/>
          </a:prstGeom>
          <a:ln w="12700">
            <a:miter lim="400000"/>
          </a:ln>
          <a:extLst>
            <a:ext uri="{C572A759-6A51-4108-AA02-DFA0A04FC94B}">
              <ma14:wrappingTextBoxFlag xmlns="" xmlns:ma14="http://schemas.microsoft.com/office/mac/drawingml/2011/main" val="1"/>
            </a:ext>
          </a:extLst>
        </p:spPr>
        <p:txBody>
          <a:bodyPr lIns="35719" tIns="35719" rIns="35719" bIns="35719" anchor="ctr">
            <a:noAutofit/>
          </a:bodyPr>
          <a:lstStyle>
            <a:lvl1pPr>
              <a:defRPr sz="6500">
                <a:latin typeface="+mj-lt"/>
                <a:ea typeface="+mj-ea"/>
                <a:cs typeface="+mj-cs"/>
                <a:sym typeface="Herculanum"/>
              </a:defRPr>
            </a:lvl1pPr>
          </a:lstStyle>
          <a:p>
            <a:r>
              <a:rPr lang="en-US" sz="4400" dirty="0"/>
              <a:t>Plato the philosopher</a:t>
            </a:r>
            <a:endParaRPr sz="4400" dirty="0"/>
          </a:p>
        </p:txBody>
      </p:sp>
      <p:sp>
        <p:nvSpPr>
          <p:cNvPr id="378" name="Shape 378"/>
          <p:cNvSpPr/>
          <p:nvPr/>
        </p:nvSpPr>
        <p:spPr>
          <a:xfrm>
            <a:off x="3602656" y="1554896"/>
            <a:ext cx="5145961" cy="503023"/>
          </a:xfrm>
          <a:prstGeom prst="rect">
            <a:avLst/>
          </a:prstGeom>
          <a:ln w="12700">
            <a:miter lim="400000"/>
          </a:ln>
          <a:extLst>
            <a:ext uri="{C572A759-6A51-4108-AA02-DFA0A04FC94B}">
              <ma14:wrappingTextBoxFlag xmlns="" xmlns:ma14="http://schemas.microsoft.com/office/mac/drawingml/2011/main" val="1"/>
            </a:ext>
          </a:extLst>
        </p:spPr>
        <p:txBody>
          <a:bodyPr wrap="none" lIns="35719" tIns="35719" rIns="35719" bIns="35719" anchor="ctr">
            <a:spAutoFit/>
          </a:bodyPr>
          <a:lstStyle/>
          <a:p>
            <a:r>
              <a:rPr lang="en-GB" sz="2800" dirty="0"/>
              <a:t>lived </a:t>
            </a:r>
            <a:r>
              <a:rPr sz="2800" dirty="0"/>
              <a:t>427</a:t>
            </a:r>
            <a:r>
              <a:rPr lang="en-GB" sz="2800" dirty="0"/>
              <a:t> BCE </a:t>
            </a:r>
            <a:r>
              <a:rPr sz="2800" dirty="0"/>
              <a:t>- 347 BCE (roughly)</a:t>
            </a:r>
            <a:r>
              <a:rPr lang="en-GB" sz="2800" dirty="0"/>
              <a:t>…</a:t>
            </a:r>
            <a:endParaRPr sz="2800" dirty="0"/>
          </a:p>
        </p:txBody>
      </p:sp>
      <p:sp>
        <p:nvSpPr>
          <p:cNvPr id="380" name="Shape 380"/>
          <p:cNvSpPr/>
          <p:nvPr/>
        </p:nvSpPr>
        <p:spPr>
          <a:xfrm>
            <a:off x="3592823" y="2354393"/>
            <a:ext cx="2893421" cy="503023"/>
          </a:xfrm>
          <a:prstGeom prst="rect">
            <a:avLst/>
          </a:prstGeom>
          <a:ln w="12700">
            <a:miter lim="400000"/>
          </a:ln>
          <a:extLst>
            <a:ext uri="{C572A759-6A51-4108-AA02-DFA0A04FC94B}">
              <ma14:wrappingTextBoxFlag xmlns="" xmlns:ma14="http://schemas.microsoft.com/office/mac/drawingml/2011/main" val="1"/>
            </a:ext>
          </a:extLst>
        </p:spPr>
        <p:txBody>
          <a:bodyPr wrap="none" lIns="35719" tIns="35719" rIns="35719" bIns="35719" anchor="ctr">
            <a:spAutoFit/>
          </a:bodyPr>
          <a:lstStyle/>
          <a:p>
            <a:r>
              <a:rPr lang="en-GB" sz="2800" dirty="0"/>
              <a:t>…in </a:t>
            </a:r>
            <a:r>
              <a:rPr sz="2800" dirty="0"/>
              <a:t>Athens</a:t>
            </a:r>
            <a:r>
              <a:rPr lang="en-GB" sz="2800" dirty="0"/>
              <a:t>, Greece</a:t>
            </a:r>
            <a:endParaRPr sz="2800" dirty="0"/>
          </a:p>
        </p:txBody>
      </p:sp>
      <p:sp>
        <p:nvSpPr>
          <p:cNvPr id="382" name="Shape 382"/>
          <p:cNvSpPr/>
          <p:nvPr/>
        </p:nvSpPr>
        <p:spPr>
          <a:xfrm>
            <a:off x="2956176" y="5374728"/>
            <a:ext cx="3259673" cy="118013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5719" tIns="35719" rIns="35719" bIns="35719" numCol="1" anchor="ctr">
            <a:spAutoFit/>
          </a:bodyPr>
          <a:lstStyle>
            <a:lvl1pPr>
              <a:defRPr sz="3300">
                <a:latin typeface="Comic Sans MS"/>
                <a:ea typeface="Comic Sans MS"/>
                <a:cs typeface="Comic Sans MS"/>
                <a:sym typeface="Comic Sans MS"/>
              </a:defRPr>
            </a:lvl1pPr>
          </a:lstStyle>
          <a:p>
            <a:pPr algn="ctr"/>
            <a:r>
              <a:rPr sz="2400" dirty="0">
                <a:solidFill>
                  <a:srgbClr val="C00000"/>
                </a:solidFill>
              </a:rPr>
              <a:t>What’s the best way to rule? A king? Let the people decide?</a:t>
            </a:r>
          </a:p>
        </p:txBody>
      </p:sp>
      <p:sp>
        <p:nvSpPr>
          <p:cNvPr id="385" name="Shape 385"/>
          <p:cNvSpPr/>
          <p:nvPr/>
        </p:nvSpPr>
        <p:spPr>
          <a:xfrm>
            <a:off x="6265803" y="5635424"/>
            <a:ext cx="2857928" cy="807978"/>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5719" tIns="35719" rIns="35719" bIns="35719" numCol="1" anchor="ctr">
            <a:spAutoFit/>
          </a:bodyPr>
          <a:lstStyle>
            <a:lvl1pPr>
              <a:defRPr sz="3400">
                <a:latin typeface="Comic Sans MS"/>
                <a:ea typeface="Comic Sans MS"/>
                <a:cs typeface="Comic Sans MS"/>
                <a:sym typeface="Comic Sans MS"/>
              </a:defRPr>
            </a:lvl1pPr>
          </a:lstStyle>
          <a:p>
            <a:pPr algn="ctr"/>
            <a:r>
              <a:rPr sz="2400" dirty="0">
                <a:solidFill>
                  <a:srgbClr val="C00000"/>
                </a:solidFill>
              </a:rPr>
              <a:t>How do we know what’s real?</a:t>
            </a:r>
          </a:p>
        </p:txBody>
      </p:sp>
      <p:sp>
        <p:nvSpPr>
          <p:cNvPr id="2" name="Subtitle 2">
            <a:extLst>
              <a:ext uri="{FF2B5EF4-FFF2-40B4-BE49-F238E27FC236}">
                <a16:creationId xmlns:a16="http://schemas.microsoft.com/office/drawing/2014/main" id="{C5A868BE-D92D-1EEA-F804-6450814E9865}"/>
              </a:ext>
            </a:extLst>
          </p:cNvPr>
          <p:cNvSpPr txBox="1">
            <a:spLocks/>
          </p:cNvSpPr>
          <p:nvPr/>
        </p:nvSpPr>
        <p:spPr>
          <a:xfrm>
            <a:off x="200166" y="6492875"/>
            <a:ext cx="5745708" cy="36512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solidFill>
                  <a:schemeClr val="bg1">
                    <a:lumMod val="50000"/>
                  </a:schemeClr>
                </a:solidFill>
              </a:rPr>
              <a:t>MCG: Plato &amp; morality</a:t>
            </a:r>
          </a:p>
        </p:txBody>
      </p:sp>
      <p:pic>
        <p:nvPicPr>
          <p:cNvPr id="4" name="Picture 3" descr="A close up of a statue&#10;&#10;Description automatically generated with low confidence">
            <a:extLst>
              <a:ext uri="{FF2B5EF4-FFF2-40B4-BE49-F238E27FC236}">
                <a16:creationId xmlns:a16="http://schemas.microsoft.com/office/drawing/2014/main" id="{6D11F236-E337-AEE5-4134-BD9487F114F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8294" y="797008"/>
            <a:ext cx="3259673" cy="4889510"/>
          </a:xfrm>
          <a:prstGeom prst="rect">
            <a:avLst/>
          </a:prstGeom>
        </p:spPr>
      </p:pic>
      <p:sp>
        <p:nvSpPr>
          <p:cNvPr id="5" name="TextBox 4">
            <a:extLst>
              <a:ext uri="{FF2B5EF4-FFF2-40B4-BE49-F238E27FC236}">
                <a16:creationId xmlns:a16="http://schemas.microsoft.com/office/drawing/2014/main" id="{A10596B4-2BAD-7F2D-5A77-1A6750F29E1A}"/>
              </a:ext>
            </a:extLst>
          </p:cNvPr>
          <p:cNvSpPr txBox="1"/>
          <p:nvPr/>
        </p:nvSpPr>
        <p:spPr>
          <a:xfrm>
            <a:off x="249165" y="5480551"/>
            <a:ext cx="2857929" cy="584775"/>
          </a:xfrm>
          <a:prstGeom prst="rect">
            <a:avLst/>
          </a:prstGeom>
          <a:noFill/>
        </p:spPr>
        <p:txBody>
          <a:bodyPr wrap="square" rtlCol="0">
            <a:spAutoFit/>
          </a:bodyPr>
          <a:lstStyle/>
          <a:p>
            <a:pPr algn="ctr"/>
            <a:r>
              <a:rPr lang="en-US" sz="1600" dirty="0">
                <a:solidFill>
                  <a:schemeClr val="accent5">
                    <a:lumMod val="50000"/>
                  </a:schemeClr>
                </a:solidFill>
                <a:latin typeface="Comic Sans MS" panose="030F0902030302020204" pitchFamily="66" charset="0"/>
              </a:rPr>
              <a:t>Roman sculpture of how Plato may have looked</a:t>
            </a:r>
          </a:p>
        </p:txBody>
      </p:sp>
      <p:sp>
        <p:nvSpPr>
          <p:cNvPr id="6" name="Shape 380">
            <a:extLst>
              <a:ext uri="{FF2B5EF4-FFF2-40B4-BE49-F238E27FC236}">
                <a16:creationId xmlns:a16="http://schemas.microsoft.com/office/drawing/2014/main" id="{E8BD5822-5D74-5247-AC6D-1B3E4C554029}"/>
              </a:ext>
            </a:extLst>
          </p:cNvPr>
          <p:cNvSpPr/>
          <p:nvPr/>
        </p:nvSpPr>
        <p:spPr>
          <a:xfrm>
            <a:off x="3554362" y="3146315"/>
            <a:ext cx="4984954" cy="1795684"/>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ctr">
            <a:spAutoFit/>
          </a:bodyPr>
          <a:lstStyle/>
          <a:p>
            <a:r>
              <a:rPr lang="en-GB" sz="2800" dirty="0"/>
              <a:t>wrote down dialogues with his teacher, Socrates, and other people to explore philosophical questions such as:</a:t>
            </a:r>
            <a:endParaRPr sz="2800" dirty="0"/>
          </a:p>
        </p:txBody>
      </p:sp>
      <p:pic>
        <p:nvPicPr>
          <p:cNvPr id="8" name="Picture 7" descr="Map&#10;&#10;Description automatically generated">
            <a:extLst>
              <a:ext uri="{FF2B5EF4-FFF2-40B4-BE49-F238E27FC236}">
                <a16:creationId xmlns:a16="http://schemas.microsoft.com/office/drawing/2014/main" id="{C08EC4E3-1D42-9FBB-3E75-C0242C21D65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999894" y="1002975"/>
            <a:ext cx="3882898" cy="4477576"/>
          </a:xfrm>
          <a:prstGeom prst="rect">
            <a:avLst/>
          </a:prstGeom>
        </p:spPr>
      </p:pic>
      <p:sp>
        <p:nvSpPr>
          <p:cNvPr id="9" name="Oval 8">
            <a:extLst>
              <a:ext uri="{FF2B5EF4-FFF2-40B4-BE49-F238E27FC236}">
                <a16:creationId xmlns:a16="http://schemas.microsoft.com/office/drawing/2014/main" id="{BE912A73-34C4-197C-EECD-5F4F592CA7F3}"/>
              </a:ext>
            </a:extLst>
          </p:cNvPr>
          <p:cNvSpPr/>
          <p:nvPr/>
        </p:nvSpPr>
        <p:spPr>
          <a:xfrm>
            <a:off x="10062276" y="4808346"/>
            <a:ext cx="586059" cy="620176"/>
          </a:xfrm>
          <a:prstGeom prst="ellipse">
            <a:avLst/>
          </a:prstGeom>
          <a:solidFill>
            <a:srgbClr val="C00000">
              <a:alpha val="30588"/>
            </a:srgb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hape 385">
            <a:extLst>
              <a:ext uri="{FF2B5EF4-FFF2-40B4-BE49-F238E27FC236}">
                <a16:creationId xmlns:a16="http://schemas.microsoft.com/office/drawing/2014/main" id="{DED5DB35-55B8-612C-865C-C5ACB9409213}"/>
              </a:ext>
            </a:extLst>
          </p:cNvPr>
          <p:cNvSpPr/>
          <p:nvPr/>
        </p:nvSpPr>
        <p:spPr>
          <a:xfrm>
            <a:off x="9123731" y="5451464"/>
            <a:ext cx="2857928" cy="117589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5719" tIns="35719" rIns="35719" bIns="35719" numCol="1" anchor="ctr">
            <a:spAutoFit/>
          </a:bodyPr>
          <a:lstStyle>
            <a:lvl1pPr>
              <a:defRPr sz="3400">
                <a:latin typeface="Comic Sans MS"/>
                <a:ea typeface="Comic Sans MS"/>
                <a:cs typeface="Comic Sans MS"/>
                <a:sym typeface="Comic Sans MS"/>
              </a:defRPr>
            </a:lvl1pPr>
          </a:lstStyle>
          <a:p>
            <a:pPr algn="ctr"/>
            <a:r>
              <a:rPr lang="en-GB" sz="2400" dirty="0">
                <a:solidFill>
                  <a:srgbClr val="C00000"/>
                </a:solidFill>
              </a:rPr>
              <a:t>Do humans have souls? Do souls live forever?</a:t>
            </a:r>
            <a:endParaRPr sz="2400" dirty="0">
              <a:solidFill>
                <a:srgbClr val="C00000"/>
              </a:solidFill>
            </a:endParaRP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37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p:tmAbs val="0"/>
                                  </p:iterate>
                                  <p:childTnLst>
                                    <p:set>
                                      <p:cBhvr>
                                        <p:cTn id="10" fill="hold"/>
                                        <p:tgtEl>
                                          <p:spTgt spid="38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Effect transition="in" filter="fade">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iterate>
                                    <p:tmAbs val="0"/>
                                  </p:iterate>
                                  <p:childTnLst>
                                    <p:set>
                                      <p:cBhvr>
                                        <p:cTn id="25" fill="hold"/>
                                        <p:tgtEl>
                                          <p:spTgt spid="6"/>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382"/>
                                        </p:tgtEl>
                                        <p:attrNameLst>
                                          <p:attrName>style.visibility</p:attrName>
                                        </p:attrNameLst>
                                      </p:cBhvr>
                                      <p:to>
                                        <p:strVal val="visible"/>
                                      </p:to>
                                    </p:set>
                                    <p:anim calcmode="lin" valueType="num">
                                      <p:cBhvr>
                                        <p:cTn id="30" dur="500" fill="hold"/>
                                        <p:tgtEl>
                                          <p:spTgt spid="382"/>
                                        </p:tgtEl>
                                        <p:attrNameLst>
                                          <p:attrName>ppt_w</p:attrName>
                                        </p:attrNameLst>
                                      </p:cBhvr>
                                      <p:tavLst>
                                        <p:tav tm="0">
                                          <p:val>
                                            <p:fltVal val="0"/>
                                          </p:val>
                                        </p:tav>
                                        <p:tav tm="100000">
                                          <p:val>
                                            <p:strVal val="#ppt_w"/>
                                          </p:val>
                                        </p:tav>
                                      </p:tavLst>
                                    </p:anim>
                                    <p:anim calcmode="lin" valueType="num">
                                      <p:cBhvr>
                                        <p:cTn id="31" dur="500" fill="hold"/>
                                        <p:tgtEl>
                                          <p:spTgt spid="382"/>
                                        </p:tgtEl>
                                        <p:attrNameLst>
                                          <p:attrName>ppt_h</p:attrName>
                                        </p:attrNameLst>
                                      </p:cBhvr>
                                      <p:tavLst>
                                        <p:tav tm="0">
                                          <p:val>
                                            <p:fltVal val="0"/>
                                          </p:val>
                                        </p:tav>
                                        <p:tav tm="100000">
                                          <p:val>
                                            <p:strVal val="#ppt_h"/>
                                          </p:val>
                                        </p:tav>
                                      </p:tavLst>
                                    </p:anim>
                                    <p:animEffect transition="in" filter="fade">
                                      <p:cBhvr>
                                        <p:cTn id="32" dur="500"/>
                                        <p:tgtEl>
                                          <p:spTgt spid="382"/>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385"/>
                                        </p:tgtEl>
                                        <p:attrNameLst>
                                          <p:attrName>style.visibility</p:attrName>
                                        </p:attrNameLst>
                                      </p:cBhvr>
                                      <p:to>
                                        <p:strVal val="visible"/>
                                      </p:to>
                                    </p:set>
                                    <p:anim calcmode="lin" valueType="num">
                                      <p:cBhvr>
                                        <p:cTn id="37" dur="500" fill="hold"/>
                                        <p:tgtEl>
                                          <p:spTgt spid="385"/>
                                        </p:tgtEl>
                                        <p:attrNameLst>
                                          <p:attrName>ppt_w</p:attrName>
                                        </p:attrNameLst>
                                      </p:cBhvr>
                                      <p:tavLst>
                                        <p:tav tm="0">
                                          <p:val>
                                            <p:fltVal val="0"/>
                                          </p:val>
                                        </p:tav>
                                        <p:tav tm="100000">
                                          <p:val>
                                            <p:strVal val="#ppt_w"/>
                                          </p:val>
                                        </p:tav>
                                      </p:tavLst>
                                    </p:anim>
                                    <p:anim calcmode="lin" valueType="num">
                                      <p:cBhvr>
                                        <p:cTn id="38" dur="500" fill="hold"/>
                                        <p:tgtEl>
                                          <p:spTgt spid="385"/>
                                        </p:tgtEl>
                                        <p:attrNameLst>
                                          <p:attrName>ppt_h</p:attrName>
                                        </p:attrNameLst>
                                      </p:cBhvr>
                                      <p:tavLst>
                                        <p:tav tm="0">
                                          <p:val>
                                            <p:fltVal val="0"/>
                                          </p:val>
                                        </p:tav>
                                        <p:tav tm="100000">
                                          <p:val>
                                            <p:strVal val="#ppt_h"/>
                                          </p:val>
                                        </p:tav>
                                      </p:tavLst>
                                    </p:anim>
                                    <p:animEffect transition="in" filter="fade">
                                      <p:cBhvr>
                                        <p:cTn id="39" dur="500"/>
                                        <p:tgtEl>
                                          <p:spTgt spid="385"/>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10"/>
                                        </p:tgtEl>
                                        <p:attrNameLst>
                                          <p:attrName>style.visibility</p:attrName>
                                        </p:attrNameLst>
                                      </p:cBhvr>
                                      <p:to>
                                        <p:strVal val="visible"/>
                                      </p:to>
                                    </p:set>
                                    <p:anim calcmode="lin" valueType="num">
                                      <p:cBhvr>
                                        <p:cTn id="44" dur="500" fill="hold"/>
                                        <p:tgtEl>
                                          <p:spTgt spid="10"/>
                                        </p:tgtEl>
                                        <p:attrNameLst>
                                          <p:attrName>ppt_w</p:attrName>
                                        </p:attrNameLst>
                                      </p:cBhvr>
                                      <p:tavLst>
                                        <p:tav tm="0">
                                          <p:val>
                                            <p:fltVal val="0"/>
                                          </p:val>
                                        </p:tav>
                                        <p:tav tm="100000">
                                          <p:val>
                                            <p:strVal val="#ppt_w"/>
                                          </p:val>
                                        </p:tav>
                                      </p:tavLst>
                                    </p:anim>
                                    <p:anim calcmode="lin" valueType="num">
                                      <p:cBhvr>
                                        <p:cTn id="45" dur="500" fill="hold"/>
                                        <p:tgtEl>
                                          <p:spTgt spid="10"/>
                                        </p:tgtEl>
                                        <p:attrNameLst>
                                          <p:attrName>ppt_h</p:attrName>
                                        </p:attrNameLst>
                                      </p:cBhvr>
                                      <p:tavLst>
                                        <p:tav tm="0">
                                          <p:val>
                                            <p:fltVal val="0"/>
                                          </p:val>
                                        </p:tav>
                                        <p:tav tm="100000">
                                          <p:val>
                                            <p:strVal val="#ppt_h"/>
                                          </p:val>
                                        </p:tav>
                                      </p:tavLst>
                                    </p:anim>
                                    <p:animEffect transition="in" filter="fade">
                                      <p:cBhvr>
                                        <p:cTn id="4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 grpId="0" animBg="1" advAuto="0"/>
      <p:bldP spid="380" grpId="0" animBg="1" advAuto="0"/>
      <p:bldP spid="382" grpId="0"/>
      <p:bldP spid="385" grpId="0"/>
      <p:bldP spid="6" grpId="0" animBg="1" advAuto="0"/>
      <p:bldP spid="9" grpId="0" animBg="1"/>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5" name="Group 395"/>
          <p:cNvGrpSpPr/>
          <p:nvPr/>
        </p:nvGrpSpPr>
        <p:grpSpPr>
          <a:xfrm>
            <a:off x="394489" y="502178"/>
            <a:ext cx="8020775" cy="1441782"/>
            <a:chOff x="0" y="300145"/>
            <a:chExt cx="6640940" cy="2050534"/>
          </a:xfrm>
        </p:grpSpPr>
        <p:sp>
          <p:nvSpPr>
            <p:cNvPr id="393" name="Shape 393"/>
            <p:cNvSpPr/>
            <p:nvPr/>
          </p:nvSpPr>
          <p:spPr>
            <a:xfrm>
              <a:off x="0" y="1066225"/>
              <a:ext cx="6640940" cy="128445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5719" tIns="35719" rIns="35719" bIns="35719" numCol="1" anchor="ctr">
              <a:spAutoFit/>
            </a:bodyPr>
            <a:lstStyle>
              <a:lvl1pPr algn="l" defTabSz="650240">
                <a:defRPr sz="2300">
                  <a:latin typeface="Helvetica"/>
                  <a:ea typeface="Helvetica"/>
                  <a:cs typeface="Helvetica"/>
                  <a:sym typeface="Helvetica"/>
                </a:defRPr>
              </a:lvl1pPr>
            </a:lstStyle>
            <a:p>
              <a:r>
                <a:rPr sz="1800" dirty="0">
                  <a:latin typeface="+mn-lt"/>
                </a:rPr>
                <a:t>There was a shepherd called Gyges who worked for the king of Lydia; there was a great storm, and an earthquake made an opening in the earth at the place where he was feeding his flock.</a:t>
              </a:r>
            </a:p>
          </p:txBody>
        </p:sp>
        <p:sp>
          <p:nvSpPr>
            <p:cNvPr id="394" name="Shape 394"/>
            <p:cNvSpPr/>
            <p:nvPr/>
          </p:nvSpPr>
          <p:spPr>
            <a:xfrm>
              <a:off x="4918" y="300145"/>
              <a:ext cx="2811025" cy="87207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35719" tIns="35719" rIns="35719" bIns="35719" numCol="1" anchor="ctr">
              <a:spAutoFit/>
            </a:bodyPr>
            <a:lstStyle/>
            <a:p>
              <a:pPr>
                <a:defRPr sz="5000"/>
              </a:pPr>
              <a:r>
                <a:rPr sz="3516" dirty="0"/>
                <a:t>🐏 </a:t>
              </a:r>
              <a:r>
                <a:rPr sz="3516" dirty="0">
                  <a:latin typeface="Apple Color Emoji"/>
                  <a:ea typeface="Apple Color Emoji"/>
                  <a:cs typeface="Apple Color Emoji"/>
                  <a:sym typeface="Apple Color Emoji"/>
                </a:rPr>
                <a:t>⛈💥🕳</a:t>
              </a:r>
            </a:p>
          </p:txBody>
        </p:sp>
      </p:grpSp>
      <p:grpSp>
        <p:nvGrpSpPr>
          <p:cNvPr id="398" name="Group 398"/>
          <p:cNvGrpSpPr/>
          <p:nvPr/>
        </p:nvGrpSpPr>
        <p:grpSpPr>
          <a:xfrm>
            <a:off x="312008" y="2110325"/>
            <a:ext cx="8208358" cy="1471126"/>
            <a:chOff x="-74355" y="-94314"/>
            <a:chExt cx="11674108" cy="2092266"/>
          </a:xfrm>
        </p:grpSpPr>
        <p:sp>
          <p:nvSpPr>
            <p:cNvPr id="396" name="Shape 396"/>
            <p:cNvSpPr/>
            <p:nvPr/>
          </p:nvSpPr>
          <p:spPr>
            <a:xfrm>
              <a:off x="-74355" y="713499"/>
              <a:ext cx="11674108" cy="128445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5719" tIns="35719" rIns="35719" bIns="35719" numCol="1" anchor="ctr">
              <a:spAutoFit/>
            </a:bodyPr>
            <a:lstStyle>
              <a:lvl1pPr algn="l" defTabSz="650240">
                <a:defRPr sz="2300">
                  <a:latin typeface="Helvetica"/>
                  <a:ea typeface="Helvetica"/>
                  <a:cs typeface="Helvetica"/>
                  <a:sym typeface="Helvetica"/>
                </a:defRPr>
              </a:lvl1pPr>
            </a:lstStyle>
            <a:p>
              <a:r>
                <a:rPr sz="1800" dirty="0">
                  <a:latin typeface="+mn-lt"/>
                </a:rPr>
                <a:t> Amazed at the sight, he descended into the opening. Inside, amongst piles of treasure, he saw a dead body wearing a gold ring; this he took and went back above ground to his flock. </a:t>
              </a:r>
            </a:p>
          </p:txBody>
        </p:sp>
        <p:sp>
          <p:nvSpPr>
            <p:cNvPr id="397" name="Shape 397"/>
            <p:cNvSpPr/>
            <p:nvPr/>
          </p:nvSpPr>
          <p:spPr>
            <a:xfrm>
              <a:off x="51594" y="-94314"/>
              <a:ext cx="5227642" cy="872078"/>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35719" tIns="35719" rIns="35719" bIns="35719" numCol="1" anchor="ctr">
              <a:spAutoFit/>
            </a:bodyPr>
            <a:lstStyle>
              <a:lvl1pPr>
                <a:defRPr sz="5000">
                  <a:latin typeface="Apple Color Emoji"/>
                  <a:ea typeface="Apple Color Emoji"/>
                  <a:cs typeface="Apple Color Emoji"/>
                  <a:sym typeface="Apple Color Emoji"/>
                </a:defRPr>
              </a:lvl1pPr>
            </a:lstStyle>
            <a:p>
              <a:pPr>
                <a:defRPr>
                  <a:latin typeface="+mn-lt"/>
                  <a:ea typeface="+mn-ea"/>
                  <a:cs typeface="+mn-cs"/>
                  <a:sym typeface="Helvetica Light"/>
                </a:defRPr>
              </a:pPr>
              <a:r>
                <a:rPr sz="3516" dirty="0"/>
                <a:t>⬇️🕳😮💰💀💍💰🔝</a:t>
              </a:r>
            </a:p>
          </p:txBody>
        </p:sp>
      </p:grpSp>
      <p:grpSp>
        <p:nvGrpSpPr>
          <p:cNvPr id="401" name="Group 401"/>
          <p:cNvGrpSpPr/>
          <p:nvPr/>
        </p:nvGrpSpPr>
        <p:grpSpPr>
          <a:xfrm>
            <a:off x="317194" y="3737685"/>
            <a:ext cx="8983185" cy="1399834"/>
            <a:chOff x="-157170" y="166520"/>
            <a:chExt cx="12776085" cy="1990871"/>
          </a:xfrm>
        </p:grpSpPr>
        <p:sp>
          <p:nvSpPr>
            <p:cNvPr id="399" name="Shape 399"/>
            <p:cNvSpPr/>
            <p:nvPr/>
          </p:nvSpPr>
          <p:spPr>
            <a:xfrm>
              <a:off x="-125949" y="872939"/>
              <a:ext cx="12744864" cy="128445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5719" tIns="35719" rIns="35719" bIns="35719" numCol="1" anchor="ctr">
              <a:spAutoFit/>
            </a:bodyPr>
            <a:lstStyle>
              <a:lvl1pPr algn="l" defTabSz="650240">
                <a:defRPr sz="2300">
                  <a:latin typeface="Helvetica"/>
                  <a:ea typeface="Helvetica"/>
                  <a:cs typeface="Helvetica"/>
                  <a:sym typeface="Helvetica"/>
                </a:defRPr>
              </a:lvl1pPr>
            </a:lstStyle>
            <a:p>
              <a:r>
                <a:rPr sz="1800" dirty="0">
                  <a:latin typeface="+mn-lt"/>
                </a:rPr>
                <a:t>Later, at a meeting of the shepherds, Gyges was fiddling with the ring on his finger. As he turned it, instantly he became invisible to everyone, and they all began to speak of him as if he were no longer there. He was astonished at this, tried turning the ring again, and reappeared.</a:t>
              </a:r>
            </a:p>
          </p:txBody>
        </p:sp>
        <p:sp>
          <p:nvSpPr>
            <p:cNvPr id="400" name="Shape 400"/>
            <p:cNvSpPr/>
            <p:nvPr/>
          </p:nvSpPr>
          <p:spPr>
            <a:xfrm>
              <a:off x="-157170" y="166520"/>
              <a:ext cx="5868275" cy="87207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35719" tIns="35719" rIns="35719" bIns="35719" numCol="1" anchor="ctr">
              <a:spAutoFit/>
            </a:bodyPr>
            <a:lstStyle/>
            <a:p>
              <a:pPr>
                <a:defRPr sz="5000"/>
              </a:pPr>
              <a:r>
                <a:rPr sz="3516" dirty="0"/>
                <a:t>🐏</a:t>
              </a:r>
              <a:r>
                <a:rPr sz="3516" dirty="0">
                  <a:latin typeface="Apple Color Emoji"/>
                  <a:ea typeface="Apple Color Emoji"/>
                  <a:cs typeface="Apple Color Emoji"/>
                  <a:sym typeface="Apple Color Emoji"/>
                </a:rPr>
                <a:t>💍❗️ 💬 ❗️💍😮</a:t>
              </a:r>
            </a:p>
          </p:txBody>
        </p:sp>
      </p:grpSp>
      <p:grpSp>
        <p:nvGrpSpPr>
          <p:cNvPr id="404" name="Group 404"/>
          <p:cNvGrpSpPr/>
          <p:nvPr/>
        </p:nvGrpSpPr>
        <p:grpSpPr>
          <a:xfrm>
            <a:off x="230181" y="5342283"/>
            <a:ext cx="8657619" cy="1178672"/>
            <a:chOff x="0" y="-8250"/>
            <a:chExt cx="12611973" cy="1676332"/>
          </a:xfrm>
        </p:grpSpPr>
        <p:sp>
          <p:nvSpPr>
            <p:cNvPr id="402" name="Shape 402"/>
            <p:cNvSpPr/>
            <p:nvPr/>
          </p:nvSpPr>
          <p:spPr>
            <a:xfrm>
              <a:off x="0" y="777583"/>
              <a:ext cx="12611973" cy="89049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5719" tIns="35719" rIns="35719" bIns="35719" numCol="1" anchor="ctr">
              <a:spAutoFit/>
            </a:bodyPr>
            <a:lstStyle>
              <a:lvl1pPr algn="l" defTabSz="650240">
                <a:defRPr sz="2300">
                  <a:latin typeface="Helvetica"/>
                  <a:ea typeface="Helvetica"/>
                  <a:cs typeface="Helvetica"/>
                  <a:sym typeface="Helvetica"/>
                </a:defRPr>
              </a:lvl1pPr>
            </a:lstStyle>
            <a:p>
              <a:r>
                <a:rPr sz="1800" dirty="0">
                  <a:latin typeface="+mn-lt"/>
                </a:rPr>
                <a:t>Over time, Gyges used his power of invisibility to act secretly to make his life better, stealing and breaking into people’s houses. He eventually killed the king and took over the kingdom. </a:t>
              </a:r>
            </a:p>
          </p:txBody>
        </p:sp>
        <p:sp>
          <p:nvSpPr>
            <p:cNvPr id="403" name="Shape 403"/>
            <p:cNvSpPr/>
            <p:nvPr/>
          </p:nvSpPr>
          <p:spPr>
            <a:xfrm>
              <a:off x="25232" y="-8250"/>
              <a:ext cx="5519461" cy="87207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35719" tIns="35719" rIns="35719" bIns="35719" numCol="1" anchor="ctr">
              <a:spAutoFit/>
            </a:bodyPr>
            <a:lstStyle>
              <a:lvl1pPr>
                <a:defRPr sz="5000">
                  <a:latin typeface="Apple Color Emoji"/>
                  <a:ea typeface="Apple Color Emoji"/>
                  <a:cs typeface="Apple Color Emoji"/>
                  <a:sym typeface="Apple Color Emoji"/>
                </a:defRPr>
              </a:lvl1pPr>
            </a:lstStyle>
            <a:p>
              <a:pPr>
                <a:defRPr>
                  <a:latin typeface="+mn-lt"/>
                  <a:ea typeface="+mn-ea"/>
                  <a:cs typeface="+mn-cs"/>
                  <a:sym typeface="Helvetica Light"/>
                </a:defRPr>
              </a:pPr>
              <a:r>
                <a:rPr sz="3516" dirty="0"/>
                <a:t>💍  💰💰🔑🗡💀🗡👑</a:t>
              </a:r>
            </a:p>
          </p:txBody>
        </p:sp>
      </p:grpSp>
      <p:sp>
        <p:nvSpPr>
          <p:cNvPr id="2" name="Subtitle 2">
            <a:extLst>
              <a:ext uri="{FF2B5EF4-FFF2-40B4-BE49-F238E27FC236}">
                <a16:creationId xmlns:a16="http://schemas.microsoft.com/office/drawing/2014/main" id="{38ED8AEE-BA18-37C0-6F74-41D49A980C1E}"/>
              </a:ext>
            </a:extLst>
          </p:cNvPr>
          <p:cNvSpPr txBox="1">
            <a:spLocks/>
          </p:cNvSpPr>
          <p:nvPr/>
        </p:nvSpPr>
        <p:spPr>
          <a:xfrm>
            <a:off x="200166" y="6492875"/>
            <a:ext cx="5745708" cy="36512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solidFill>
                  <a:schemeClr val="bg1">
                    <a:lumMod val="50000"/>
                  </a:schemeClr>
                </a:solidFill>
              </a:rPr>
              <a:t>MCG: Plato &amp; morality</a:t>
            </a:r>
          </a:p>
        </p:txBody>
      </p:sp>
      <p:pic>
        <p:nvPicPr>
          <p:cNvPr id="3" name="Picture 2" descr="A close up of a statue&#10;&#10;Description automatically generated with low confidence">
            <a:extLst>
              <a:ext uri="{FF2B5EF4-FFF2-40B4-BE49-F238E27FC236}">
                <a16:creationId xmlns:a16="http://schemas.microsoft.com/office/drawing/2014/main" id="{F2170486-EF89-19EE-661F-0A1DB05E000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887800" y="1785927"/>
            <a:ext cx="3259673" cy="4889510"/>
          </a:xfrm>
          <a:prstGeom prst="rect">
            <a:avLst/>
          </a:prstGeom>
        </p:spPr>
      </p:pic>
      <p:sp>
        <p:nvSpPr>
          <p:cNvPr id="4" name="Shape 376">
            <a:extLst>
              <a:ext uri="{FF2B5EF4-FFF2-40B4-BE49-F238E27FC236}">
                <a16:creationId xmlns:a16="http://schemas.microsoft.com/office/drawing/2014/main" id="{197A0F60-D7CA-4244-349F-32AE27AD05C5}"/>
              </a:ext>
            </a:extLst>
          </p:cNvPr>
          <p:cNvSpPr/>
          <p:nvPr/>
        </p:nvSpPr>
        <p:spPr>
          <a:xfrm>
            <a:off x="4148768" y="241804"/>
            <a:ext cx="4069368" cy="870766"/>
          </a:xfrm>
          <a:prstGeom prst="rect">
            <a:avLst/>
          </a:prstGeom>
          <a:ln w="12700">
            <a:miter lim="400000"/>
          </a:ln>
          <a:extLst>
            <a:ext uri="{C572A759-6A51-4108-AA02-DFA0A04FC94B}">
              <ma14:wrappingTextBoxFlag xmlns="" xmlns:ma14="http://schemas.microsoft.com/office/mac/drawingml/2011/main" val="1"/>
            </a:ext>
          </a:extLst>
        </p:spPr>
        <p:txBody>
          <a:bodyPr lIns="35719" tIns="35719" rIns="35719" bIns="35719" anchor="ctr">
            <a:noAutofit/>
          </a:bodyPr>
          <a:lstStyle>
            <a:lvl1pPr>
              <a:defRPr sz="6500">
                <a:latin typeface="+mj-lt"/>
                <a:ea typeface="+mj-ea"/>
                <a:cs typeface="+mj-cs"/>
                <a:sym typeface="Herculanum"/>
              </a:defRPr>
            </a:lvl1pPr>
          </a:lstStyle>
          <a:p>
            <a:r>
              <a:rPr lang="en-US" sz="4400" dirty="0"/>
              <a:t>Plato &amp; morality</a:t>
            </a:r>
            <a:endParaRPr sz="4400" dirty="0"/>
          </a:p>
        </p:txBody>
      </p:sp>
      <p:grpSp>
        <p:nvGrpSpPr>
          <p:cNvPr id="8" name="Group 7">
            <a:extLst>
              <a:ext uri="{FF2B5EF4-FFF2-40B4-BE49-F238E27FC236}">
                <a16:creationId xmlns:a16="http://schemas.microsoft.com/office/drawing/2014/main" id="{BAA5553E-C05B-9D86-D06E-D5426F6609CE}"/>
              </a:ext>
            </a:extLst>
          </p:cNvPr>
          <p:cNvGrpSpPr/>
          <p:nvPr/>
        </p:nvGrpSpPr>
        <p:grpSpPr>
          <a:xfrm>
            <a:off x="8218136" y="106687"/>
            <a:ext cx="3929337" cy="2366867"/>
            <a:chOff x="8497748" y="106688"/>
            <a:chExt cx="3299761" cy="1642878"/>
          </a:xfrm>
        </p:grpSpPr>
        <p:sp>
          <p:nvSpPr>
            <p:cNvPr id="7" name="Cloud Callout 6">
              <a:extLst>
                <a:ext uri="{FF2B5EF4-FFF2-40B4-BE49-F238E27FC236}">
                  <a16:creationId xmlns:a16="http://schemas.microsoft.com/office/drawing/2014/main" id="{054F225B-ADD7-39ED-9876-08CE5D65A2B7}"/>
                </a:ext>
              </a:extLst>
            </p:cNvPr>
            <p:cNvSpPr/>
            <p:nvPr/>
          </p:nvSpPr>
          <p:spPr>
            <a:xfrm>
              <a:off x="8497748" y="106688"/>
              <a:ext cx="3299761" cy="1642878"/>
            </a:xfrm>
            <a:prstGeom prst="cloudCallout">
              <a:avLst>
                <a:gd name="adj1" fmla="val 8219"/>
                <a:gd name="adj2" fmla="val 81870"/>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1" name="Shape 391"/>
            <p:cNvSpPr/>
            <p:nvPr/>
          </p:nvSpPr>
          <p:spPr>
            <a:xfrm>
              <a:off x="8914738" y="283558"/>
              <a:ext cx="2465780" cy="1289138"/>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5719" tIns="35719" rIns="35719" bIns="35719" numCol="1" anchor="ctr">
              <a:spAutoFit/>
            </a:bodyPr>
            <a:lstStyle>
              <a:lvl1pPr>
                <a:defRPr sz="3300">
                  <a:latin typeface="Comic Sans MS"/>
                  <a:ea typeface="Comic Sans MS"/>
                  <a:cs typeface="Comic Sans MS"/>
                  <a:sym typeface="Comic Sans MS"/>
                </a:defRPr>
              </a:lvl1pPr>
            </a:lstStyle>
            <a:p>
              <a:pPr algn="ctr"/>
              <a:r>
                <a:rPr sz="2320" dirty="0">
                  <a:solidFill>
                    <a:srgbClr val="C00000"/>
                  </a:solidFill>
                </a:rPr>
                <a:t>What makes people behave how they do?</a:t>
              </a:r>
              <a:r>
                <a:rPr lang="en-GB" sz="2320" dirty="0">
                  <a:solidFill>
                    <a:srgbClr val="C00000"/>
                  </a:solidFill>
                </a:rPr>
                <a:t> Let’s explore it through a story…</a:t>
              </a:r>
              <a:endParaRPr sz="2320" dirty="0">
                <a:solidFill>
                  <a:srgbClr val="C00000"/>
                </a:solidFill>
              </a:endParaRPr>
            </a:p>
          </p:txBody>
        </p:sp>
      </p:gr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39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p:tmAbs val="0"/>
                                  </p:iterate>
                                  <p:childTnLst>
                                    <p:set>
                                      <p:cBhvr>
                                        <p:cTn id="10" fill="hold"/>
                                        <p:tgtEl>
                                          <p:spTgt spid="39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iterate>
                                    <p:tmAbs val="0"/>
                                  </p:iterate>
                                  <p:childTnLst>
                                    <p:set>
                                      <p:cBhvr>
                                        <p:cTn id="14" fill="hold"/>
                                        <p:tgtEl>
                                          <p:spTgt spid="40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iterate>
                                    <p:tmAbs val="0"/>
                                  </p:iterate>
                                  <p:childTnLst>
                                    <p:set>
                                      <p:cBhvr>
                                        <p:cTn id="18" fill="hold"/>
                                        <p:tgtEl>
                                          <p:spTgt spid="4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5" grpId="0" animBg="1" advAuto="0"/>
      <p:bldP spid="398" grpId="0" animBg="1" advAuto="0"/>
      <p:bldP spid="401" grpId="0" animBg="1" advAuto="0"/>
      <p:bldP spid="404" grpId="0" animBg="1" advAuto="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5CAEB3C6-1393-2A98-5482-38800926300E}"/>
              </a:ext>
            </a:extLst>
          </p:cNvPr>
          <p:cNvSpPr txBox="1">
            <a:spLocks/>
          </p:cNvSpPr>
          <p:nvPr/>
        </p:nvSpPr>
        <p:spPr>
          <a:xfrm>
            <a:off x="200166" y="6492875"/>
            <a:ext cx="5745708" cy="36512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solidFill>
                  <a:schemeClr val="bg1">
                    <a:lumMod val="50000"/>
                  </a:schemeClr>
                </a:solidFill>
              </a:rPr>
              <a:t>MCG: Plato &amp; morality</a:t>
            </a:r>
          </a:p>
        </p:txBody>
      </p:sp>
      <p:pic>
        <p:nvPicPr>
          <p:cNvPr id="3" name="Picture 2" descr="A close up of a statue&#10;&#10;Description automatically generated with low confidence">
            <a:extLst>
              <a:ext uri="{FF2B5EF4-FFF2-40B4-BE49-F238E27FC236}">
                <a16:creationId xmlns:a16="http://schemas.microsoft.com/office/drawing/2014/main" id="{F256B686-A6E4-DC19-D42E-1317F87D8CE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11489" y="918554"/>
            <a:ext cx="3259673" cy="4889510"/>
          </a:xfrm>
          <a:prstGeom prst="rect">
            <a:avLst/>
          </a:prstGeom>
        </p:spPr>
      </p:pic>
      <p:grpSp>
        <p:nvGrpSpPr>
          <p:cNvPr id="5" name="Group 4">
            <a:extLst>
              <a:ext uri="{FF2B5EF4-FFF2-40B4-BE49-F238E27FC236}">
                <a16:creationId xmlns:a16="http://schemas.microsoft.com/office/drawing/2014/main" id="{0BEEB493-083A-4A41-51DD-EA08AC4D7188}"/>
              </a:ext>
            </a:extLst>
          </p:cNvPr>
          <p:cNvGrpSpPr/>
          <p:nvPr/>
        </p:nvGrpSpPr>
        <p:grpSpPr>
          <a:xfrm>
            <a:off x="3844693" y="896722"/>
            <a:ext cx="8240618" cy="4889509"/>
            <a:chOff x="4900770" y="618025"/>
            <a:chExt cx="6434981" cy="1642878"/>
          </a:xfrm>
        </p:grpSpPr>
        <p:sp>
          <p:nvSpPr>
            <p:cNvPr id="6" name="Cloud Callout 5">
              <a:extLst>
                <a:ext uri="{FF2B5EF4-FFF2-40B4-BE49-F238E27FC236}">
                  <a16:creationId xmlns:a16="http://schemas.microsoft.com/office/drawing/2014/main" id="{7C11A5F3-7386-345A-95EA-BD100498969D}"/>
                </a:ext>
              </a:extLst>
            </p:cNvPr>
            <p:cNvSpPr/>
            <p:nvPr/>
          </p:nvSpPr>
          <p:spPr>
            <a:xfrm>
              <a:off x="4900770" y="618025"/>
              <a:ext cx="6434981" cy="1642878"/>
            </a:xfrm>
            <a:prstGeom prst="cloudCallout">
              <a:avLst>
                <a:gd name="adj1" fmla="val -67449"/>
                <a:gd name="adj2" fmla="val -30851"/>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hape 391">
              <a:extLst>
                <a:ext uri="{FF2B5EF4-FFF2-40B4-BE49-F238E27FC236}">
                  <a16:creationId xmlns:a16="http://schemas.microsoft.com/office/drawing/2014/main" id="{1ACF7A0F-8D5D-0640-C645-B5C4C2D787B5}"/>
                </a:ext>
              </a:extLst>
            </p:cNvPr>
            <p:cNvSpPr/>
            <p:nvPr/>
          </p:nvSpPr>
          <p:spPr>
            <a:xfrm>
              <a:off x="5676697" y="854430"/>
              <a:ext cx="4883126" cy="1048028"/>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5719" tIns="35719" rIns="35719" bIns="35719" numCol="1" anchor="ctr">
              <a:spAutoFit/>
            </a:bodyPr>
            <a:lstStyle>
              <a:lvl1pPr>
                <a:defRPr sz="3300">
                  <a:latin typeface="Comic Sans MS"/>
                  <a:ea typeface="Comic Sans MS"/>
                  <a:cs typeface="Comic Sans MS"/>
                  <a:sym typeface="Comic Sans MS"/>
                </a:defRPr>
              </a:lvl1pPr>
            </a:lstStyle>
            <a:p>
              <a:pPr algn="ctr" defTabSz="457184">
                <a:defRPr sz="2400">
                  <a:latin typeface="Comic Sans MS"/>
                  <a:ea typeface="Comic Sans MS"/>
                  <a:cs typeface="Comic Sans MS"/>
                  <a:sym typeface="Comic Sans MS"/>
                </a:defRPr>
              </a:pPr>
              <a:r>
                <a:rPr lang="en-GB" sz="2200" dirty="0">
                  <a:solidFill>
                    <a:srgbClr val="C00000"/>
                  </a:solidFill>
                </a:rPr>
                <a:t>This story tells us that a person is good, not because they want to or because they think that being good is any use to them personally. </a:t>
              </a:r>
            </a:p>
            <a:p>
              <a:pPr algn="ctr" defTabSz="457184">
                <a:defRPr sz="2400">
                  <a:latin typeface="Comic Sans MS"/>
                  <a:ea typeface="Comic Sans MS"/>
                  <a:cs typeface="Comic Sans MS"/>
                  <a:sym typeface="Comic Sans MS"/>
                </a:defRPr>
              </a:pPr>
              <a:endParaRPr lang="en-GB" sz="2200" b="1" dirty="0">
                <a:solidFill>
                  <a:srgbClr val="C00000"/>
                </a:solidFill>
              </a:endParaRPr>
            </a:p>
            <a:p>
              <a:pPr algn="ctr" defTabSz="457184">
                <a:defRPr sz="2400">
                  <a:latin typeface="Comic Sans MS"/>
                  <a:ea typeface="Comic Sans MS"/>
                  <a:cs typeface="Comic Sans MS"/>
                  <a:sym typeface="Comic Sans MS"/>
                </a:defRPr>
              </a:pPr>
              <a:r>
                <a:rPr lang="en-GB" sz="2200" b="1" dirty="0">
                  <a:solidFill>
                    <a:srgbClr val="C00000"/>
                  </a:solidFill>
                </a:rPr>
                <a:t>They are good because they have to be – </a:t>
              </a:r>
            </a:p>
            <a:p>
              <a:pPr algn="ctr" defTabSz="457184">
                <a:defRPr sz="2400">
                  <a:latin typeface="Comic Sans MS"/>
                  <a:ea typeface="Comic Sans MS"/>
                  <a:cs typeface="Comic Sans MS"/>
                  <a:sym typeface="Comic Sans MS"/>
                </a:defRPr>
              </a:pPr>
              <a:r>
                <a:rPr lang="en-GB" sz="2200" b="1" dirty="0">
                  <a:solidFill>
                    <a:srgbClr val="C00000"/>
                  </a:solidFill>
                </a:rPr>
                <a:t>other people are watching!</a:t>
              </a:r>
            </a:p>
            <a:p>
              <a:pPr algn="ctr" defTabSz="457184">
                <a:defRPr sz="2400">
                  <a:latin typeface="Comic Sans MS"/>
                  <a:ea typeface="Comic Sans MS"/>
                  <a:cs typeface="Comic Sans MS"/>
                  <a:sym typeface="Comic Sans MS"/>
                </a:defRPr>
              </a:pPr>
              <a:endParaRPr lang="en-GB" sz="2200" dirty="0">
                <a:solidFill>
                  <a:srgbClr val="C00000"/>
                </a:solidFill>
              </a:endParaRPr>
            </a:p>
            <a:p>
              <a:pPr algn="ctr" defTabSz="457184">
                <a:defRPr sz="2400">
                  <a:latin typeface="Comic Sans MS"/>
                  <a:ea typeface="Comic Sans MS"/>
                  <a:cs typeface="Comic Sans MS"/>
                  <a:sym typeface="Comic Sans MS"/>
                </a:defRPr>
              </a:pPr>
              <a:r>
                <a:rPr lang="en-GB" sz="2200" dirty="0">
                  <a:solidFill>
                    <a:srgbClr val="C00000"/>
                  </a:solidFill>
                </a:rPr>
                <a:t> If anyone thinks they’ll be able to get away with something, they’ll do it. </a:t>
              </a:r>
            </a:p>
          </p:txBody>
        </p:sp>
      </p:grpSp>
      <p:grpSp>
        <p:nvGrpSpPr>
          <p:cNvPr id="10" name="Group 9">
            <a:extLst>
              <a:ext uri="{FF2B5EF4-FFF2-40B4-BE49-F238E27FC236}">
                <a16:creationId xmlns:a16="http://schemas.microsoft.com/office/drawing/2014/main" id="{36049109-05C4-F196-7495-F5E697BAA198}"/>
              </a:ext>
            </a:extLst>
          </p:cNvPr>
          <p:cNvGrpSpPr/>
          <p:nvPr/>
        </p:nvGrpSpPr>
        <p:grpSpPr>
          <a:xfrm>
            <a:off x="5605611" y="5697740"/>
            <a:ext cx="4413981" cy="850900"/>
            <a:chOff x="4576028" y="4660601"/>
            <a:chExt cx="4413981" cy="850900"/>
          </a:xfrm>
        </p:grpSpPr>
        <p:sp>
          <p:nvSpPr>
            <p:cNvPr id="411" name="Shape 411"/>
            <p:cNvSpPr/>
            <p:nvPr/>
          </p:nvSpPr>
          <p:spPr>
            <a:xfrm>
              <a:off x="5331248" y="4725343"/>
              <a:ext cx="3658761" cy="72141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5719" tIns="35719" rIns="35719" bIns="35719" numCol="1" anchor="ctr">
              <a:spAutoFit/>
            </a:bodyPr>
            <a:lstStyle>
              <a:lvl1pPr algn="l" defTabSz="650240">
                <a:defRPr sz="6000">
                  <a:latin typeface="Comic Sans MS"/>
                  <a:ea typeface="Comic Sans MS"/>
                  <a:cs typeface="Comic Sans MS"/>
                  <a:sym typeface="Comic Sans MS"/>
                </a:defRPr>
              </a:lvl1pPr>
            </a:lstStyle>
            <a:p>
              <a:r>
                <a:rPr sz="4219" dirty="0"/>
                <a:t>Do you agree?</a:t>
              </a:r>
            </a:p>
          </p:txBody>
        </p:sp>
        <p:pic>
          <p:nvPicPr>
            <p:cNvPr id="9" name="Picture 8" descr="A yellow smiley face&#10;&#10;Description automatically generated with medium confidence">
              <a:extLst>
                <a:ext uri="{FF2B5EF4-FFF2-40B4-BE49-F238E27FC236}">
                  <a16:creationId xmlns:a16="http://schemas.microsoft.com/office/drawing/2014/main" id="{CFE034FE-A57F-7717-00A3-0A6C5E94CAEE}"/>
                </a:ext>
              </a:extLst>
            </p:cNvPr>
            <p:cNvPicPr>
              <a:picLocks noChangeAspect="1"/>
            </p:cNvPicPr>
            <p:nvPr/>
          </p:nvPicPr>
          <p:blipFill>
            <a:blip r:embed="rId3"/>
            <a:stretch>
              <a:fillRect/>
            </a:stretch>
          </p:blipFill>
          <p:spPr>
            <a:xfrm>
              <a:off x="4576028" y="4660601"/>
              <a:ext cx="698500" cy="850900"/>
            </a:xfrm>
            <a:prstGeom prst="rect">
              <a:avLst/>
            </a:prstGeom>
          </p:spPr>
        </p:pic>
      </p:grpSp>
      <p:sp>
        <p:nvSpPr>
          <p:cNvPr id="11" name="Shape 376">
            <a:extLst>
              <a:ext uri="{FF2B5EF4-FFF2-40B4-BE49-F238E27FC236}">
                <a16:creationId xmlns:a16="http://schemas.microsoft.com/office/drawing/2014/main" id="{3AA522ED-E21A-FF82-049A-033630412C49}"/>
              </a:ext>
            </a:extLst>
          </p:cNvPr>
          <p:cNvSpPr/>
          <p:nvPr/>
        </p:nvSpPr>
        <p:spPr>
          <a:xfrm>
            <a:off x="4148768" y="241804"/>
            <a:ext cx="4069368" cy="870766"/>
          </a:xfrm>
          <a:prstGeom prst="rect">
            <a:avLst/>
          </a:prstGeom>
          <a:ln w="12700">
            <a:miter lim="400000"/>
          </a:ln>
          <a:extLst>
            <a:ext uri="{C572A759-6A51-4108-AA02-DFA0A04FC94B}">
              <ma14:wrappingTextBoxFlag xmlns="" xmlns:ma14="http://schemas.microsoft.com/office/mac/drawingml/2011/main" val="1"/>
            </a:ext>
          </a:extLst>
        </p:spPr>
        <p:txBody>
          <a:bodyPr lIns="35719" tIns="35719" rIns="35719" bIns="35719" anchor="ctr">
            <a:noAutofit/>
          </a:bodyPr>
          <a:lstStyle>
            <a:lvl1pPr>
              <a:defRPr sz="6500">
                <a:latin typeface="+mj-lt"/>
                <a:ea typeface="+mj-ea"/>
                <a:cs typeface="+mj-cs"/>
                <a:sym typeface="Herculanum"/>
              </a:defRPr>
            </a:lvl1pPr>
          </a:lstStyle>
          <a:p>
            <a:r>
              <a:rPr lang="en-US" sz="4400" dirty="0"/>
              <a:t>Plato &amp; morality</a:t>
            </a:r>
            <a:endParaRPr sz="4400" dirty="0"/>
          </a:p>
        </p:txBody>
      </p:sp>
    </p:spTree>
  </p:cSld>
  <p:clrMapOvr>
    <a:masterClrMapping/>
  </p:clrMapOvr>
  <p:transition spd="slow"/>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78CBE9-34E2-6F46-938C-5D35A4EF77CE}"/>
              </a:ext>
            </a:extLst>
          </p:cNvPr>
          <p:cNvSpPr>
            <a:spLocks noGrp="1"/>
          </p:cNvSpPr>
          <p:nvPr>
            <p:ph type="title"/>
          </p:nvPr>
        </p:nvSpPr>
        <p:spPr>
          <a:xfrm>
            <a:off x="4668757" y="344203"/>
            <a:ext cx="2980223" cy="890620"/>
          </a:xfrm>
        </p:spPr>
        <p:txBody>
          <a:bodyPr>
            <a:normAutofit/>
          </a:bodyPr>
          <a:lstStyle/>
          <a:p>
            <a:r>
              <a:rPr lang="en-US" b="1" dirty="0"/>
              <a:t>Plenary quiz</a:t>
            </a:r>
          </a:p>
        </p:txBody>
      </p:sp>
      <p:sp>
        <p:nvSpPr>
          <p:cNvPr id="19" name="Rectangle 18">
            <a:extLst>
              <a:ext uri="{FF2B5EF4-FFF2-40B4-BE49-F238E27FC236}">
                <a16:creationId xmlns:a16="http://schemas.microsoft.com/office/drawing/2014/main" id="{00AA5898-2C5D-A44B-9C1F-A48A10CFF476}"/>
              </a:ext>
            </a:extLst>
          </p:cNvPr>
          <p:cNvSpPr/>
          <p:nvPr/>
        </p:nvSpPr>
        <p:spPr>
          <a:xfrm>
            <a:off x="900271" y="3196100"/>
            <a:ext cx="7254173" cy="1569660"/>
          </a:xfrm>
          <a:prstGeom prst="rect">
            <a:avLst/>
          </a:prstGeom>
        </p:spPr>
        <p:txBody>
          <a:bodyPr wrap="square">
            <a:spAutoFit/>
          </a:bodyPr>
          <a:lstStyle/>
          <a:p>
            <a:r>
              <a:rPr lang="en-US" sz="3200" b="1" dirty="0">
                <a:solidFill>
                  <a:srgbClr val="C00000"/>
                </a:solidFill>
                <a:cs typeface="Papyrus"/>
              </a:rPr>
              <a:t>Question 2 </a:t>
            </a:r>
            <a:r>
              <a:rPr lang="en-US" sz="3200" dirty="0">
                <a:cs typeface="Papyrus"/>
              </a:rPr>
              <a:t>What Ancient Greek philosopher came up with the tale of Gyges and the Ring of Invisibility?</a:t>
            </a:r>
          </a:p>
        </p:txBody>
      </p:sp>
      <p:sp>
        <p:nvSpPr>
          <p:cNvPr id="22" name="Rectangle 21">
            <a:extLst>
              <a:ext uri="{FF2B5EF4-FFF2-40B4-BE49-F238E27FC236}">
                <a16:creationId xmlns:a16="http://schemas.microsoft.com/office/drawing/2014/main" id="{BD16CC46-0DDE-4747-97DE-C4FC46C828BA}"/>
              </a:ext>
            </a:extLst>
          </p:cNvPr>
          <p:cNvSpPr/>
          <p:nvPr/>
        </p:nvSpPr>
        <p:spPr>
          <a:xfrm>
            <a:off x="900272" y="4935713"/>
            <a:ext cx="7592376" cy="1077218"/>
          </a:xfrm>
          <a:prstGeom prst="rect">
            <a:avLst/>
          </a:prstGeom>
        </p:spPr>
        <p:txBody>
          <a:bodyPr wrap="square">
            <a:spAutoFit/>
          </a:bodyPr>
          <a:lstStyle/>
          <a:p>
            <a:r>
              <a:rPr lang="en-US" sz="3200" b="1" dirty="0">
                <a:solidFill>
                  <a:srgbClr val="C00000"/>
                </a:solidFill>
                <a:cs typeface="Papyrus"/>
              </a:rPr>
              <a:t>Question 3 </a:t>
            </a:r>
            <a:r>
              <a:rPr lang="en-US" sz="3200" dirty="0">
                <a:cs typeface="Papyrus"/>
              </a:rPr>
              <a:t>What was the name of the shepherd who found the ring of invisibility?</a:t>
            </a:r>
            <a:endParaRPr lang="en-US" sz="3200" dirty="0">
              <a:latin typeface="+mj-lt"/>
              <a:cs typeface="Papyrus"/>
            </a:endParaRPr>
          </a:p>
        </p:txBody>
      </p:sp>
      <p:sp>
        <p:nvSpPr>
          <p:cNvPr id="17" name="Rectangle 16">
            <a:extLst>
              <a:ext uri="{FF2B5EF4-FFF2-40B4-BE49-F238E27FC236}">
                <a16:creationId xmlns:a16="http://schemas.microsoft.com/office/drawing/2014/main" id="{A5E65A9D-AC98-DF4C-A1D2-D941FCF981F9}"/>
              </a:ext>
            </a:extLst>
          </p:cNvPr>
          <p:cNvSpPr/>
          <p:nvPr/>
        </p:nvSpPr>
        <p:spPr>
          <a:xfrm>
            <a:off x="900271" y="1873694"/>
            <a:ext cx="7414182" cy="1077218"/>
          </a:xfrm>
          <a:prstGeom prst="rect">
            <a:avLst/>
          </a:prstGeom>
        </p:spPr>
        <p:txBody>
          <a:bodyPr wrap="square">
            <a:spAutoFit/>
          </a:bodyPr>
          <a:lstStyle/>
          <a:p>
            <a:r>
              <a:rPr lang="en-US" sz="3200" b="1" dirty="0">
                <a:solidFill>
                  <a:srgbClr val="C00000"/>
                </a:solidFill>
                <a:cs typeface="Papyrus"/>
              </a:rPr>
              <a:t>Question 1 </a:t>
            </a:r>
            <a:r>
              <a:rPr lang="en-US" sz="3200" dirty="0">
                <a:cs typeface="Papyrus"/>
              </a:rPr>
              <a:t>The Greek word ‘</a:t>
            </a:r>
            <a:r>
              <a:rPr lang="en-US" sz="3200" dirty="0" err="1">
                <a:cs typeface="Papyrus"/>
              </a:rPr>
              <a:t>sophos</a:t>
            </a:r>
            <a:r>
              <a:rPr lang="en-US" sz="3200" dirty="0">
                <a:cs typeface="Papyrus"/>
              </a:rPr>
              <a:t>’ means ‘wise’:  true or false?</a:t>
            </a:r>
          </a:p>
        </p:txBody>
      </p:sp>
      <p:sp>
        <p:nvSpPr>
          <p:cNvPr id="12" name="Subtitle 2">
            <a:extLst>
              <a:ext uri="{FF2B5EF4-FFF2-40B4-BE49-F238E27FC236}">
                <a16:creationId xmlns:a16="http://schemas.microsoft.com/office/drawing/2014/main" id="{D234D39A-5568-424F-A298-609800F2291E}"/>
              </a:ext>
            </a:extLst>
          </p:cNvPr>
          <p:cNvSpPr txBox="1">
            <a:spLocks/>
          </p:cNvSpPr>
          <p:nvPr/>
        </p:nvSpPr>
        <p:spPr>
          <a:xfrm>
            <a:off x="200346" y="6492782"/>
            <a:ext cx="5745533" cy="365114"/>
          </a:xfrm>
          <a:prstGeom prst="rect">
            <a:avLst/>
          </a:prstGeom>
        </p:spPr>
        <p:txBody>
          <a:bodyPr vert="horz" lIns="91437" tIns="45719" rIns="91437" bIns="45719"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a:solidFill>
                  <a:schemeClr val="bg1">
                    <a:lumMod val="50000"/>
                  </a:schemeClr>
                </a:solidFill>
              </a:rPr>
              <a:t>MCG: Plato &amp; morality</a:t>
            </a:r>
            <a:endParaRPr lang="en-US" sz="1600" dirty="0">
              <a:solidFill>
                <a:schemeClr val="bg1">
                  <a:lumMod val="50000"/>
                </a:schemeClr>
              </a:solidFill>
            </a:endParaRPr>
          </a:p>
        </p:txBody>
      </p:sp>
      <p:pic>
        <p:nvPicPr>
          <p:cNvPr id="8" name="Picture 7" descr="A child wearing a garment&#10;&#10;Description automatically generated with low confidence">
            <a:extLst>
              <a:ext uri="{FF2B5EF4-FFF2-40B4-BE49-F238E27FC236}">
                <a16:creationId xmlns:a16="http://schemas.microsoft.com/office/drawing/2014/main" id="{DC53A0B3-12E7-4E40-88B8-2EB002D0A20C}"/>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flipH="1">
            <a:off x="8951509" y="1009613"/>
            <a:ext cx="3040146" cy="5665726"/>
          </a:xfrm>
          <a:prstGeom prst="rect">
            <a:avLst/>
          </a:prstGeom>
        </p:spPr>
      </p:pic>
    </p:spTree>
    <p:extLst>
      <p:ext uri="{BB962C8B-B14F-4D97-AF65-F5344CB8AC3E}">
        <p14:creationId xmlns:p14="http://schemas.microsoft.com/office/powerpoint/2010/main" val="2437997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dissolve">
                                      <p:cBhvr>
                                        <p:cTn id="7" dur="10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dissolve">
                                      <p:cBhvr>
                                        <p:cTn id="12" dur="10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dissolve">
                                      <p:cBhvr>
                                        <p:cTn id="17"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2" grpId="0"/>
      <p:bldP spid="17"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43562</TotalTime>
  <Words>576</Words>
  <Application>Microsoft Macintosh PowerPoint</Application>
  <PresentationFormat>Widescreen</PresentationFormat>
  <Paragraphs>80</Paragraphs>
  <Slides>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vt:i4>
      </vt:variant>
    </vt:vector>
  </HeadingPairs>
  <TitlesOfParts>
    <vt:vector size="15" baseType="lpstr">
      <vt:lpstr>Apple Color Emoji</vt:lpstr>
      <vt:lpstr>Arial</vt:lpstr>
      <vt:lpstr>Calibri</vt:lpstr>
      <vt:lpstr>Calibri Light</vt:lpstr>
      <vt:lpstr>Comic Sans MS</vt:lpstr>
      <vt:lpstr>Corbel</vt:lpstr>
      <vt:lpstr>Fairwater Script</vt:lpstr>
      <vt:lpstr>Office Theme</vt:lpstr>
      <vt:lpstr>PowerPoint Presentation</vt:lpstr>
      <vt:lpstr>Word Roots Challenge</vt:lpstr>
      <vt:lpstr>PowerPoint Presentation</vt:lpstr>
      <vt:lpstr>PowerPoint Presentation</vt:lpstr>
      <vt:lpstr>PowerPoint Presentation</vt:lpstr>
      <vt:lpstr>PowerPoint Presentation</vt:lpstr>
      <vt:lpstr>Plenary quiz</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Maximum Classics</dc:title>
  <dc:creator>Charlie Andrew</dc:creator>
  <cp:lastModifiedBy>Charlie Andrew</cp:lastModifiedBy>
  <cp:revision>856</cp:revision>
  <dcterms:created xsi:type="dcterms:W3CDTF">2020-08-26T13:00:26Z</dcterms:created>
  <dcterms:modified xsi:type="dcterms:W3CDTF">2023-02-06T10:13:49Z</dcterms:modified>
</cp:coreProperties>
</file>