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
  </p:notesMasterIdLst>
  <p:sldIdLst>
    <p:sldId id="271" r:id="rId2"/>
    <p:sldId id="291" r:id="rId3"/>
    <p:sldId id="339" r:id="rId4"/>
    <p:sldId id="340" r:id="rId5"/>
    <p:sldId id="341" r:id="rId6"/>
    <p:sldId id="27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3" userDrawn="1">
          <p15:clr>
            <a:srgbClr val="A4A3A4"/>
          </p15:clr>
        </p15:guide>
        <p15:guide id="2" pos="6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a:srgbClr val="548235"/>
    <a:srgbClr val="C00000"/>
    <a:srgbClr val="FF7E79"/>
    <a:srgbClr val="FF40FF"/>
    <a:srgbClr val="FF0000"/>
    <a:srgbClr val="8EAA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86"/>
    <p:restoredTop sz="91452"/>
  </p:normalViewPr>
  <p:slideViewPr>
    <p:cSldViewPr snapToGrid="0" snapToObjects="1">
      <p:cViewPr varScale="1">
        <p:scale>
          <a:sx n="77" d="100"/>
          <a:sy n="77" d="100"/>
        </p:scale>
        <p:origin x="192" y="768"/>
      </p:cViewPr>
      <p:guideLst>
        <p:guide orient="horz" pos="1933"/>
        <p:guide pos="6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2D4568-411D-114A-824D-5D0A02C4BE41}" type="datetimeFigureOut">
              <a:rPr lang="en-US" smtClean="0"/>
              <a:t>9/22/22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AFBC0-18EA-B445-8165-007CF41F7140}" type="slidenum">
              <a:rPr lang="en-US" smtClean="0"/>
              <a:t>‹#›</a:t>
            </a:fld>
            <a:endParaRPr lang="en-US"/>
          </a:p>
        </p:txBody>
      </p:sp>
    </p:spTree>
    <p:extLst>
      <p:ext uri="{BB962C8B-B14F-4D97-AF65-F5344CB8AC3E}">
        <p14:creationId xmlns:p14="http://schemas.microsoft.com/office/powerpoint/2010/main" val="504045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9/22/22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8912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9/22/22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30576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9/22/22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67946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9/22/22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109622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9429131-0636-4047-8DF3-24E530D7B4AA}" type="datetimeFigureOut">
              <a:rPr lang="en-US" smtClean="0"/>
              <a:t>9/22/22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225396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9429131-0636-4047-8DF3-24E530D7B4AA}" type="datetimeFigureOut">
              <a:rPr lang="en-US" smtClean="0"/>
              <a:t>9/22/22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113605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9429131-0636-4047-8DF3-24E530D7B4AA}" type="datetimeFigureOut">
              <a:rPr lang="en-US" smtClean="0"/>
              <a:t>9/22/22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160500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9429131-0636-4047-8DF3-24E530D7B4AA}" type="datetimeFigureOut">
              <a:rPr lang="en-US" smtClean="0"/>
              <a:t>9/22/22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339816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29131-0636-4047-8DF3-24E530D7B4AA}" type="datetimeFigureOut">
              <a:rPr lang="en-US" smtClean="0"/>
              <a:t>9/22/22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2662038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429131-0636-4047-8DF3-24E530D7B4AA}" type="datetimeFigureOut">
              <a:rPr lang="en-US" smtClean="0"/>
              <a:t>9/22/22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377962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429131-0636-4047-8DF3-24E530D7B4AA}" type="datetimeFigureOut">
              <a:rPr lang="en-US" smtClean="0"/>
              <a:t>9/22/22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55363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29131-0636-4047-8DF3-24E530D7B4AA}" type="datetimeFigureOut">
              <a:rPr lang="en-US" smtClean="0"/>
              <a:t>9/22/22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id="{1E2B453C-DE0B-7749-80E2-555B75D22710}"/>
              </a:ext>
            </a:extLst>
          </p:cNvPr>
          <p:cNvSpPr txBox="1"/>
          <p:nvPr userDrawn="1"/>
        </p:nvSpPr>
        <p:spPr>
          <a:xfrm>
            <a:off x="11043929" y="6611779"/>
            <a:ext cx="1148071" cy="246221"/>
          </a:xfrm>
          <a:prstGeom prst="rect">
            <a:avLst/>
          </a:prstGeom>
          <a:noFill/>
        </p:spPr>
        <p:txBody>
          <a:bodyPr wrap="none" rtlCol="0">
            <a:spAutoFit/>
          </a:bodyPr>
          <a:lstStyle/>
          <a:p>
            <a:r>
              <a:rPr lang="en-US" sz="1000" dirty="0">
                <a:solidFill>
                  <a:schemeClr val="bg1">
                    <a:lumMod val="65000"/>
                  </a:schemeClr>
                </a:solidFill>
              </a:rPr>
              <a:t>© C Andrew  2022</a:t>
            </a:r>
          </a:p>
        </p:txBody>
      </p:sp>
    </p:spTree>
    <p:extLst>
      <p:ext uri="{BB962C8B-B14F-4D97-AF65-F5344CB8AC3E}">
        <p14:creationId xmlns:p14="http://schemas.microsoft.com/office/powerpoint/2010/main" val="39982302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88BAB9-B8A2-D04A-B70B-7EF12C5DC02D}"/>
              </a:ext>
            </a:extLst>
          </p:cNvPr>
          <p:cNvSpPr>
            <a:spLocks noGrp="1"/>
          </p:cNvSpPr>
          <p:nvPr>
            <p:ph type="subTitle" idx="1"/>
          </p:nvPr>
        </p:nvSpPr>
        <p:spPr>
          <a:xfrm>
            <a:off x="3977609" y="3423628"/>
            <a:ext cx="6157604" cy="880422"/>
          </a:xfrm>
        </p:spPr>
        <p:txBody>
          <a:bodyPr>
            <a:noAutofit/>
          </a:bodyPr>
          <a:lstStyle/>
          <a:p>
            <a:pPr algn="l"/>
            <a:r>
              <a:rPr lang="en-US" sz="4800" dirty="0">
                <a:latin typeface="Corbel" panose="020B0503020204020204" pitchFamily="34" charset="0"/>
              </a:rPr>
              <a:t>The Meanings of Myth</a:t>
            </a:r>
          </a:p>
        </p:txBody>
      </p:sp>
      <p:sp>
        <p:nvSpPr>
          <p:cNvPr id="4" name="TextBox 3">
            <a:extLst>
              <a:ext uri="{FF2B5EF4-FFF2-40B4-BE49-F238E27FC236}">
                <a16:creationId xmlns:a16="http://schemas.microsoft.com/office/drawing/2014/main" id="{C2F0F2F3-37A5-2449-AF73-A08FD2615D55}"/>
              </a:ext>
            </a:extLst>
          </p:cNvPr>
          <p:cNvSpPr txBox="1"/>
          <p:nvPr/>
        </p:nvSpPr>
        <p:spPr>
          <a:xfrm>
            <a:off x="4020469" y="5577100"/>
            <a:ext cx="7791391" cy="830997"/>
          </a:xfrm>
          <a:prstGeom prst="rect">
            <a:avLst/>
          </a:prstGeom>
          <a:noFill/>
        </p:spPr>
        <p:txBody>
          <a:bodyPr wrap="square" rtlCol="0">
            <a:spAutoFit/>
          </a:bodyPr>
          <a:lstStyle/>
          <a:p>
            <a:pPr algn="l"/>
            <a:r>
              <a:rPr lang="en-US" sz="2400" dirty="0">
                <a:solidFill>
                  <a:srgbClr val="C00000"/>
                </a:solidFill>
              </a:rPr>
              <a:t>LO: To learn about different ways of interpreting mythology 	and to write our own myth</a:t>
            </a:r>
          </a:p>
        </p:txBody>
      </p:sp>
      <p:sp>
        <p:nvSpPr>
          <p:cNvPr id="7" name="Rounded Rectangle 6">
            <a:extLst>
              <a:ext uri="{FF2B5EF4-FFF2-40B4-BE49-F238E27FC236}">
                <a16:creationId xmlns:a16="http://schemas.microsoft.com/office/drawing/2014/main" id="{F0B86514-9380-3048-9107-A1AE5527F17F}"/>
              </a:ext>
            </a:extLst>
          </p:cNvPr>
          <p:cNvSpPr/>
          <p:nvPr/>
        </p:nvSpPr>
        <p:spPr>
          <a:xfrm>
            <a:off x="204897" y="163877"/>
            <a:ext cx="11791307" cy="6405207"/>
          </a:xfrm>
          <a:prstGeom prst="roundRect">
            <a:avLst>
              <a:gd name="adj" fmla="val 2540"/>
            </a:avLst>
          </a:prstGeom>
          <a:noFill/>
          <a:ln w="38100">
            <a:solidFill>
              <a:schemeClr val="bg1">
                <a:lumMod val="50000"/>
              </a:schemeClr>
            </a:solidFill>
            <a:extLst>
              <a:ext uri="{C807C97D-BFC1-408E-A445-0C87EB9F89A2}">
                <ask:lineSketchStyleProps xmlns:ask="http://schemas.microsoft.com/office/drawing/2018/sketchyshapes" sd="1219033472">
                  <a:custGeom>
                    <a:avLst/>
                    <a:gdLst>
                      <a:gd name="connsiteX0" fmla="*/ 0 w 12192000"/>
                      <a:gd name="connsiteY0" fmla="*/ 1143023 h 6858000"/>
                      <a:gd name="connsiteX1" fmla="*/ 1143023 w 12192000"/>
                      <a:gd name="connsiteY1" fmla="*/ 0 h 6858000"/>
                      <a:gd name="connsiteX2" fmla="*/ 1923845 w 12192000"/>
                      <a:gd name="connsiteY2" fmla="*/ 0 h 6858000"/>
                      <a:gd name="connsiteX3" fmla="*/ 2407489 w 12192000"/>
                      <a:gd name="connsiteY3" fmla="*/ 0 h 6858000"/>
                      <a:gd name="connsiteX4" fmla="*/ 2792073 w 12192000"/>
                      <a:gd name="connsiteY4" fmla="*/ 0 h 6858000"/>
                      <a:gd name="connsiteX5" fmla="*/ 3473836 w 12192000"/>
                      <a:gd name="connsiteY5" fmla="*/ 0 h 6858000"/>
                      <a:gd name="connsiteX6" fmla="*/ 3957479 w 12192000"/>
                      <a:gd name="connsiteY6" fmla="*/ 0 h 6858000"/>
                      <a:gd name="connsiteX7" fmla="*/ 4738302 w 12192000"/>
                      <a:gd name="connsiteY7" fmla="*/ 0 h 6858000"/>
                      <a:gd name="connsiteX8" fmla="*/ 5122886 w 12192000"/>
                      <a:gd name="connsiteY8" fmla="*/ 0 h 6858000"/>
                      <a:gd name="connsiteX9" fmla="*/ 5903708 w 12192000"/>
                      <a:gd name="connsiteY9" fmla="*/ 0 h 6858000"/>
                      <a:gd name="connsiteX10" fmla="*/ 6189233 w 12192000"/>
                      <a:gd name="connsiteY10" fmla="*/ 0 h 6858000"/>
                      <a:gd name="connsiteX11" fmla="*/ 6771936 w 12192000"/>
                      <a:gd name="connsiteY11" fmla="*/ 0 h 6858000"/>
                      <a:gd name="connsiteX12" fmla="*/ 7354639 w 12192000"/>
                      <a:gd name="connsiteY12" fmla="*/ 0 h 6858000"/>
                      <a:gd name="connsiteX13" fmla="*/ 7838282 w 12192000"/>
                      <a:gd name="connsiteY13" fmla="*/ 0 h 6858000"/>
                      <a:gd name="connsiteX14" fmla="*/ 8619105 w 12192000"/>
                      <a:gd name="connsiteY14" fmla="*/ 0 h 6858000"/>
                      <a:gd name="connsiteX15" fmla="*/ 9399927 w 12192000"/>
                      <a:gd name="connsiteY15" fmla="*/ 0 h 6858000"/>
                      <a:gd name="connsiteX16" fmla="*/ 9784511 w 12192000"/>
                      <a:gd name="connsiteY16" fmla="*/ 0 h 6858000"/>
                      <a:gd name="connsiteX17" fmla="*/ 10367214 w 12192000"/>
                      <a:gd name="connsiteY17" fmla="*/ 0 h 6858000"/>
                      <a:gd name="connsiteX18" fmla="*/ 11048977 w 12192000"/>
                      <a:gd name="connsiteY18" fmla="*/ 0 h 6858000"/>
                      <a:gd name="connsiteX19" fmla="*/ 12192000 w 12192000"/>
                      <a:gd name="connsiteY19" fmla="*/ 1143023 h 6858000"/>
                      <a:gd name="connsiteX20" fmla="*/ 12192000 w 12192000"/>
                      <a:gd name="connsiteY20" fmla="*/ 1577359 h 6858000"/>
                      <a:gd name="connsiteX21" fmla="*/ 12192000 w 12192000"/>
                      <a:gd name="connsiteY21" fmla="*/ 2240292 h 6858000"/>
                      <a:gd name="connsiteX22" fmla="*/ 12192000 w 12192000"/>
                      <a:gd name="connsiteY22" fmla="*/ 2811786 h 6858000"/>
                      <a:gd name="connsiteX23" fmla="*/ 12192000 w 12192000"/>
                      <a:gd name="connsiteY23" fmla="*/ 3291841 h 6858000"/>
                      <a:gd name="connsiteX24" fmla="*/ 12192000 w 12192000"/>
                      <a:gd name="connsiteY24" fmla="*/ 3863336 h 6858000"/>
                      <a:gd name="connsiteX25" fmla="*/ 12192000 w 12192000"/>
                      <a:gd name="connsiteY25" fmla="*/ 4297671 h 6858000"/>
                      <a:gd name="connsiteX26" fmla="*/ 12192000 w 12192000"/>
                      <a:gd name="connsiteY26" fmla="*/ 4732007 h 6858000"/>
                      <a:gd name="connsiteX27" fmla="*/ 12192000 w 12192000"/>
                      <a:gd name="connsiteY27" fmla="*/ 5714977 h 6858000"/>
                      <a:gd name="connsiteX28" fmla="*/ 11048977 w 12192000"/>
                      <a:gd name="connsiteY28" fmla="*/ 6858000 h 6858000"/>
                      <a:gd name="connsiteX29" fmla="*/ 10763452 w 12192000"/>
                      <a:gd name="connsiteY29" fmla="*/ 6858000 h 6858000"/>
                      <a:gd name="connsiteX30" fmla="*/ 10081690 w 12192000"/>
                      <a:gd name="connsiteY30" fmla="*/ 6858000 h 6858000"/>
                      <a:gd name="connsiteX31" fmla="*/ 9796165 w 12192000"/>
                      <a:gd name="connsiteY31" fmla="*/ 6858000 h 6858000"/>
                      <a:gd name="connsiteX32" fmla="*/ 9114402 w 12192000"/>
                      <a:gd name="connsiteY32" fmla="*/ 6858000 h 6858000"/>
                      <a:gd name="connsiteX33" fmla="*/ 8729818 w 12192000"/>
                      <a:gd name="connsiteY33" fmla="*/ 6858000 h 6858000"/>
                      <a:gd name="connsiteX34" fmla="*/ 8444294 w 12192000"/>
                      <a:gd name="connsiteY34" fmla="*/ 6858000 h 6858000"/>
                      <a:gd name="connsiteX35" fmla="*/ 8059710 w 12192000"/>
                      <a:gd name="connsiteY35" fmla="*/ 6858000 h 6858000"/>
                      <a:gd name="connsiteX36" fmla="*/ 7377947 w 12192000"/>
                      <a:gd name="connsiteY36" fmla="*/ 6858000 h 6858000"/>
                      <a:gd name="connsiteX37" fmla="*/ 6993363 w 12192000"/>
                      <a:gd name="connsiteY37" fmla="*/ 6858000 h 6858000"/>
                      <a:gd name="connsiteX38" fmla="*/ 6707838 w 12192000"/>
                      <a:gd name="connsiteY38" fmla="*/ 6858000 h 6858000"/>
                      <a:gd name="connsiteX39" fmla="*/ 6323254 w 12192000"/>
                      <a:gd name="connsiteY39" fmla="*/ 6858000 h 6858000"/>
                      <a:gd name="connsiteX40" fmla="*/ 5839611 w 12192000"/>
                      <a:gd name="connsiteY40" fmla="*/ 6858000 h 6858000"/>
                      <a:gd name="connsiteX41" fmla="*/ 5256907 w 12192000"/>
                      <a:gd name="connsiteY41" fmla="*/ 6858000 h 6858000"/>
                      <a:gd name="connsiteX42" fmla="*/ 4872323 w 12192000"/>
                      <a:gd name="connsiteY42" fmla="*/ 6858000 h 6858000"/>
                      <a:gd name="connsiteX43" fmla="*/ 4091501 w 12192000"/>
                      <a:gd name="connsiteY43" fmla="*/ 6858000 h 6858000"/>
                      <a:gd name="connsiteX44" fmla="*/ 3508798 w 12192000"/>
                      <a:gd name="connsiteY44" fmla="*/ 6858000 h 6858000"/>
                      <a:gd name="connsiteX45" fmla="*/ 2727976 w 12192000"/>
                      <a:gd name="connsiteY45" fmla="*/ 6858000 h 6858000"/>
                      <a:gd name="connsiteX46" fmla="*/ 2046213 w 12192000"/>
                      <a:gd name="connsiteY46" fmla="*/ 6858000 h 6858000"/>
                      <a:gd name="connsiteX47" fmla="*/ 1143023 w 12192000"/>
                      <a:gd name="connsiteY47" fmla="*/ 6858000 h 6858000"/>
                      <a:gd name="connsiteX48" fmla="*/ 0 w 12192000"/>
                      <a:gd name="connsiteY48" fmla="*/ 5714977 h 6858000"/>
                      <a:gd name="connsiteX49" fmla="*/ 0 w 12192000"/>
                      <a:gd name="connsiteY49" fmla="*/ 5189202 h 6858000"/>
                      <a:gd name="connsiteX50" fmla="*/ 0 w 12192000"/>
                      <a:gd name="connsiteY50" fmla="*/ 4754867 h 6858000"/>
                      <a:gd name="connsiteX51" fmla="*/ 0 w 12192000"/>
                      <a:gd name="connsiteY51" fmla="*/ 4091933 h 6858000"/>
                      <a:gd name="connsiteX52" fmla="*/ 0 w 12192000"/>
                      <a:gd name="connsiteY52" fmla="*/ 3520439 h 6858000"/>
                      <a:gd name="connsiteX53" fmla="*/ 0 w 12192000"/>
                      <a:gd name="connsiteY53" fmla="*/ 2857506 h 6858000"/>
                      <a:gd name="connsiteX54" fmla="*/ 0 w 12192000"/>
                      <a:gd name="connsiteY54" fmla="*/ 2331731 h 6858000"/>
                      <a:gd name="connsiteX55" fmla="*/ 0 w 12192000"/>
                      <a:gd name="connsiteY55" fmla="*/ 1851676 h 6858000"/>
                      <a:gd name="connsiteX56" fmla="*/ 0 w 12192000"/>
                      <a:gd name="connsiteY56" fmla="*/ 114302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1143023"/>
                        </a:moveTo>
                        <a:cubicBezTo>
                          <a:pt x="-28290" y="494299"/>
                          <a:pt x="394354" y="44060"/>
                          <a:pt x="1143023" y="0"/>
                        </a:cubicBezTo>
                        <a:cubicBezTo>
                          <a:pt x="1450775" y="-69397"/>
                          <a:pt x="1757005" y="74170"/>
                          <a:pt x="1923845" y="0"/>
                        </a:cubicBezTo>
                        <a:cubicBezTo>
                          <a:pt x="2090685" y="-74170"/>
                          <a:pt x="2211996" y="42603"/>
                          <a:pt x="2407489" y="0"/>
                        </a:cubicBezTo>
                        <a:cubicBezTo>
                          <a:pt x="2602982" y="-42603"/>
                          <a:pt x="2674984" y="35029"/>
                          <a:pt x="2792073" y="0"/>
                        </a:cubicBezTo>
                        <a:cubicBezTo>
                          <a:pt x="2909162" y="-35029"/>
                          <a:pt x="3256033" y="18317"/>
                          <a:pt x="3473836" y="0"/>
                        </a:cubicBezTo>
                        <a:cubicBezTo>
                          <a:pt x="3691639" y="-18317"/>
                          <a:pt x="3856322" y="12725"/>
                          <a:pt x="3957479" y="0"/>
                        </a:cubicBezTo>
                        <a:cubicBezTo>
                          <a:pt x="4058636" y="-12725"/>
                          <a:pt x="4359881" y="62969"/>
                          <a:pt x="4738302" y="0"/>
                        </a:cubicBezTo>
                        <a:cubicBezTo>
                          <a:pt x="5116723" y="-62969"/>
                          <a:pt x="4942312" y="6342"/>
                          <a:pt x="5122886" y="0"/>
                        </a:cubicBezTo>
                        <a:cubicBezTo>
                          <a:pt x="5303460" y="-6342"/>
                          <a:pt x="5685444" y="58423"/>
                          <a:pt x="5903708" y="0"/>
                        </a:cubicBezTo>
                        <a:cubicBezTo>
                          <a:pt x="6121972" y="-58423"/>
                          <a:pt x="6099896" y="27968"/>
                          <a:pt x="6189233" y="0"/>
                        </a:cubicBezTo>
                        <a:cubicBezTo>
                          <a:pt x="6278570" y="-27968"/>
                          <a:pt x="6564243" y="58772"/>
                          <a:pt x="6771936" y="0"/>
                        </a:cubicBezTo>
                        <a:cubicBezTo>
                          <a:pt x="6979629" y="-58772"/>
                          <a:pt x="7150676" y="9338"/>
                          <a:pt x="7354639" y="0"/>
                        </a:cubicBezTo>
                        <a:cubicBezTo>
                          <a:pt x="7558602" y="-9338"/>
                          <a:pt x="7678022" y="4832"/>
                          <a:pt x="7838282" y="0"/>
                        </a:cubicBezTo>
                        <a:cubicBezTo>
                          <a:pt x="7998542" y="-4832"/>
                          <a:pt x="8395328" y="82788"/>
                          <a:pt x="8619105" y="0"/>
                        </a:cubicBezTo>
                        <a:cubicBezTo>
                          <a:pt x="8842882" y="-82788"/>
                          <a:pt x="9194565" y="70635"/>
                          <a:pt x="9399927" y="0"/>
                        </a:cubicBezTo>
                        <a:cubicBezTo>
                          <a:pt x="9605289" y="-70635"/>
                          <a:pt x="9688499" y="25428"/>
                          <a:pt x="9784511" y="0"/>
                        </a:cubicBezTo>
                        <a:cubicBezTo>
                          <a:pt x="9880523" y="-25428"/>
                          <a:pt x="10112614" y="58178"/>
                          <a:pt x="10367214" y="0"/>
                        </a:cubicBezTo>
                        <a:cubicBezTo>
                          <a:pt x="10621814" y="-58178"/>
                          <a:pt x="10791911" y="7403"/>
                          <a:pt x="11048977" y="0"/>
                        </a:cubicBezTo>
                        <a:cubicBezTo>
                          <a:pt x="11623948" y="-169372"/>
                          <a:pt x="12287596" y="492328"/>
                          <a:pt x="12192000" y="1143023"/>
                        </a:cubicBezTo>
                        <a:cubicBezTo>
                          <a:pt x="12222846" y="1305508"/>
                          <a:pt x="12182117" y="1389599"/>
                          <a:pt x="12192000" y="1577359"/>
                        </a:cubicBezTo>
                        <a:cubicBezTo>
                          <a:pt x="12201883" y="1765119"/>
                          <a:pt x="12146812" y="1975571"/>
                          <a:pt x="12192000" y="2240292"/>
                        </a:cubicBezTo>
                        <a:cubicBezTo>
                          <a:pt x="12237188" y="2505013"/>
                          <a:pt x="12175481" y="2533710"/>
                          <a:pt x="12192000" y="2811786"/>
                        </a:cubicBezTo>
                        <a:cubicBezTo>
                          <a:pt x="12208519" y="3089862"/>
                          <a:pt x="12163763" y="3169705"/>
                          <a:pt x="12192000" y="3291841"/>
                        </a:cubicBezTo>
                        <a:cubicBezTo>
                          <a:pt x="12220237" y="3413977"/>
                          <a:pt x="12167838" y="3719854"/>
                          <a:pt x="12192000" y="3863336"/>
                        </a:cubicBezTo>
                        <a:cubicBezTo>
                          <a:pt x="12216162" y="4006819"/>
                          <a:pt x="12164354" y="4195130"/>
                          <a:pt x="12192000" y="4297671"/>
                        </a:cubicBezTo>
                        <a:cubicBezTo>
                          <a:pt x="12219646" y="4400212"/>
                          <a:pt x="12150947" y="4618553"/>
                          <a:pt x="12192000" y="4732007"/>
                        </a:cubicBezTo>
                        <a:cubicBezTo>
                          <a:pt x="12233053" y="4845461"/>
                          <a:pt x="12109569" y="5480211"/>
                          <a:pt x="12192000" y="5714977"/>
                        </a:cubicBezTo>
                        <a:cubicBezTo>
                          <a:pt x="12368691" y="6408090"/>
                          <a:pt x="11720805" y="6994600"/>
                          <a:pt x="11048977" y="6858000"/>
                        </a:cubicBezTo>
                        <a:cubicBezTo>
                          <a:pt x="10987144" y="6886139"/>
                          <a:pt x="10847403" y="6838849"/>
                          <a:pt x="10763452" y="6858000"/>
                        </a:cubicBezTo>
                        <a:cubicBezTo>
                          <a:pt x="10679502" y="6877151"/>
                          <a:pt x="10343895" y="6854638"/>
                          <a:pt x="10081690" y="6858000"/>
                        </a:cubicBezTo>
                        <a:cubicBezTo>
                          <a:pt x="9819485" y="6861362"/>
                          <a:pt x="9899699" y="6846950"/>
                          <a:pt x="9796165" y="6858000"/>
                        </a:cubicBezTo>
                        <a:cubicBezTo>
                          <a:pt x="9692632" y="6869050"/>
                          <a:pt x="9319991" y="6786315"/>
                          <a:pt x="9114402" y="6858000"/>
                        </a:cubicBezTo>
                        <a:cubicBezTo>
                          <a:pt x="8908813" y="6929685"/>
                          <a:pt x="8858176" y="6848896"/>
                          <a:pt x="8729818" y="6858000"/>
                        </a:cubicBezTo>
                        <a:cubicBezTo>
                          <a:pt x="8601460" y="6867104"/>
                          <a:pt x="8548436" y="6845701"/>
                          <a:pt x="8444294" y="6858000"/>
                        </a:cubicBezTo>
                        <a:cubicBezTo>
                          <a:pt x="8340152" y="6870299"/>
                          <a:pt x="8155317" y="6850854"/>
                          <a:pt x="8059710" y="6858000"/>
                        </a:cubicBezTo>
                        <a:cubicBezTo>
                          <a:pt x="7964103" y="6865146"/>
                          <a:pt x="7521875" y="6839013"/>
                          <a:pt x="7377947" y="6858000"/>
                        </a:cubicBezTo>
                        <a:cubicBezTo>
                          <a:pt x="7234019" y="6876987"/>
                          <a:pt x="7139488" y="6831521"/>
                          <a:pt x="6993363" y="6858000"/>
                        </a:cubicBezTo>
                        <a:cubicBezTo>
                          <a:pt x="6847238" y="6884479"/>
                          <a:pt x="6789347" y="6827892"/>
                          <a:pt x="6707838" y="6858000"/>
                        </a:cubicBezTo>
                        <a:cubicBezTo>
                          <a:pt x="6626329" y="6888108"/>
                          <a:pt x="6422969" y="6850890"/>
                          <a:pt x="6323254" y="6858000"/>
                        </a:cubicBezTo>
                        <a:cubicBezTo>
                          <a:pt x="6223539" y="6865110"/>
                          <a:pt x="6034058" y="6855262"/>
                          <a:pt x="5839611" y="6858000"/>
                        </a:cubicBezTo>
                        <a:cubicBezTo>
                          <a:pt x="5645164" y="6860738"/>
                          <a:pt x="5519718" y="6810024"/>
                          <a:pt x="5256907" y="6858000"/>
                        </a:cubicBezTo>
                        <a:cubicBezTo>
                          <a:pt x="4994096" y="6905976"/>
                          <a:pt x="4977783" y="6822987"/>
                          <a:pt x="4872323" y="6858000"/>
                        </a:cubicBezTo>
                        <a:cubicBezTo>
                          <a:pt x="4766863" y="6893013"/>
                          <a:pt x="4368016" y="6785862"/>
                          <a:pt x="4091501" y="6858000"/>
                        </a:cubicBezTo>
                        <a:cubicBezTo>
                          <a:pt x="3814986" y="6930138"/>
                          <a:pt x="3655208" y="6810227"/>
                          <a:pt x="3508798" y="6858000"/>
                        </a:cubicBezTo>
                        <a:cubicBezTo>
                          <a:pt x="3362388" y="6905773"/>
                          <a:pt x="3019665" y="6847863"/>
                          <a:pt x="2727976" y="6858000"/>
                        </a:cubicBezTo>
                        <a:cubicBezTo>
                          <a:pt x="2436287" y="6868137"/>
                          <a:pt x="2268477" y="6827091"/>
                          <a:pt x="2046213" y="6858000"/>
                        </a:cubicBezTo>
                        <a:cubicBezTo>
                          <a:pt x="1823949" y="6888909"/>
                          <a:pt x="1545751" y="6767822"/>
                          <a:pt x="1143023" y="6858000"/>
                        </a:cubicBezTo>
                        <a:cubicBezTo>
                          <a:pt x="578120" y="6869378"/>
                          <a:pt x="-50709" y="6364804"/>
                          <a:pt x="0" y="5714977"/>
                        </a:cubicBezTo>
                        <a:cubicBezTo>
                          <a:pt x="-16098" y="5514499"/>
                          <a:pt x="44475" y="5402250"/>
                          <a:pt x="0" y="5189202"/>
                        </a:cubicBezTo>
                        <a:cubicBezTo>
                          <a:pt x="-44475" y="4976155"/>
                          <a:pt x="23780" y="4942722"/>
                          <a:pt x="0" y="4754867"/>
                        </a:cubicBezTo>
                        <a:cubicBezTo>
                          <a:pt x="-23780" y="4567013"/>
                          <a:pt x="9335" y="4247380"/>
                          <a:pt x="0" y="4091933"/>
                        </a:cubicBezTo>
                        <a:cubicBezTo>
                          <a:pt x="-9335" y="3936486"/>
                          <a:pt x="41597" y="3738698"/>
                          <a:pt x="0" y="3520439"/>
                        </a:cubicBezTo>
                        <a:cubicBezTo>
                          <a:pt x="-41597" y="3302180"/>
                          <a:pt x="7603" y="3080610"/>
                          <a:pt x="0" y="2857506"/>
                        </a:cubicBezTo>
                        <a:cubicBezTo>
                          <a:pt x="-7603" y="2634402"/>
                          <a:pt x="9871" y="2562736"/>
                          <a:pt x="0" y="2331731"/>
                        </a:cubicBezTo>
                        <a:cubicBezTo>
                          <a:pt x="-9871" y="2100726"/>
                          <a:pt x="38109" y="2076847"/>
                          <a:pt x="0" y="1851676"/>
                        </a:cubicBezTo>
                        <a:cubicBezTo>
                          <a:pt x="-38109" y="1626506"/>
                          <a:pt x="24038" y="1375073"/>
                          <a:pt x="0" y="1143023"/>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2" name="TextBox 1">
            <a:extLst>
              <a:ext uri="{FF2B5EF4-FFF2-40B4-BE49-F238E27FC236}">
                <a16:creationId xmlns:a16="http://schemas.microsoft.com/office/drawing/2014/main" id="{2FFAE360-8FB7-C24C-A423-AD94CB8AC9AD}"/>
              </a:ext>
            </a:extLst>
          </p:cNvPr>
          <p:cNvSpPr txBox="1"/>
          <p:nvPr/>
        </p:nvSpPr>
        <p:spPr>
          <a:xfrm>
            <a:off x="3921083" y="879164"/>
            <a:ext cx="4273542" cy="646331"/>
          </a:xfrm>
          <a:prstGeom prst="rect">
            <a:avLst/>
          </a:prstGeom>
          <a:noFill/>
        </p:spPr>
        <p:txBody>
          <a:bodyPr wrap="none" rtlCol="0">
            <a:spAutoFit/>
          </a:bodyPr>
          <a:lstStyle/>
          <a:p>
            <a:r>
              <a:rPr lang="en-US" sz="3600" dirty="0">
                <a:solidFill>
                  <a:schemeClr val="tx1">
                    <a:lumMod val="50000"/>
                    <a:lumOff val="50000"/>
                  </a:schemeClr>
                </a:solidFill>
                <a:latin typeface="Corbel" panose="020B0503020204020204" pitchFamily="34" charset="0"/>
                <a:ea typeface="Cambria Math" panose="02040503050406030204" pitchFamily="18" charset="0"/>
                <a:cs typeface="Beirut" pitchFamily="2" charset="-78"/>
              </a:rPr>
              <a:t>Maximum </a:t>
            </a:r>
            <a:r>
              <a:rPr lang="en-US" sz="3600" dirty="0" err="1">
                <a:solidFill>
                  <a:schemeClr val="tx1">
                    <a:lumMod val="50000"/>
                    <a:lumOff val="50000"/>
                  </a:schemeClr>
                </a:solidFill>
                <a:latin typeface="Corbel" panose="020B0503020204020204" pitchFamily="34" charset="0"/>
                <a:ea typeface="Cambria Math" panose="02040503050406030204" pitchFamily="18" charset="0"/>
                <a:cs typeface="Beirut" pitchFamily="2" charset="-78"/>
              </a:rPr>
              <a:t>Civilisation</a:t>
            </a:r>
            <a:endParaRPr lang="en-US" sz="3600" dirty="0">
              <a:solidFill>
                <a:schemeClr val="tx1">
                  <a:lumMod val="50000"/>
                  <a:lumOff val="50000"/>
                </a:schemeClr>
              </a:solidFill>
              <a:latin typeface="Corbel" panose="020B0503020204020204" pitchFamily="34" charset="0"/>
              <a:ea typeface="Cambria Math" panose="02040503050406030204" pitchFamily="18" charset="0"/>
              <a:cs typeface="Beirut" pitchFamily="2" charset="-78"/>
            </a:endParaRPr>
          </a:p>
        </p:txBody>
      </p:sp>
      <p:sp>
        <p:nvSpPr>
          <p:cNvPr id="13" name="TextBox 12">
            <a:extLst>
              <a:ext uri="{FF2B5EF4-FFF2-40B4-BE49-F238E27FC236}">
                <a16:creationId xmlns:a16="http://schemas.microsoft.com/office/drawing/2014/main" id="{7F8F5C67-C429-0D47-AA91-D834F20D5C8C}"/>
              </a:ext>
            </a:extLst>
          </p:cNvPr>
          <p:cNvSpPr txBox="1"/>
          <p:nvPr/>
        </p:nvSpPr>
        <p:spPr>
          <a:xfrm>
            <a:off x="11681977" y="6757160"/>
            <a:ext cx="184731" cy="646331"/>
          </a:xfrm>
          <a:prstGeom prst="rect">
            <a:avLst/>
          </a:prstGeom>
          <a:noFill/>
        </p:spPr>
        <p:txBody>
          <a:bodyPr wrap="none" rtlCol="0">
            <a:spAutoFit/>
          </a:bodyPr>
          <a:lstStyle/>
          <a:p>
            <a:endParaRPr lang="en-US" sz="3600" dirty="0"/>
          </a:p>
        </p:txBody>
      </p:sp>
      <p:pic>
        <p:nvPicPr>
          <p:cNvPr id="6" name="Picture 5" descr="A child wearing a garment&#10;&#10;Description automatically generated with low confidence">
            <a:extLst>
              <a:ext uri="{FF2B5EF4-FFF2-40B4-BE49-F238E27FC236}">
                <a16:creationId xmlns:a16="http://schemas.microsoft.com/office/drawing/2014/main" id="{E8C30E9C-2739-4847-9E5C-7C3A26F30439}"/>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74491" y="748132"/>
            <a:ext cx="3040146" cy="5665726"/>
          </a:xfrm>
          <a:prstGeom prst="rect">
            <a:avLst/>
          </a:prstGeom>
        </p:spPr>
      </p:pic>
      <p:sp>
        <p:nvSpPr>
          <p:cNvPr id="8" name="Footer Placeholder 7">
            <a:extLst>
              <a:ext uri="{FF2B5EF4-FFF2-40B4-BE49-F238E27FC236}">
                <a16:creationId xmlns:a16="http://schemas.microsoft.com/office/drawing/2014/main" id="{63F7A90B-F5FB-A94C-9739-45529E63CC0A}"/>
              </a:ext>
            </a:extLst>
          </p:cNvPr>
          <p:cNvSpPr>
            <a:spLocks noGrp="1"/>
          </p:cNvSpPr>
          <p:nvPr>
            <p:ph type="ftr" sz="quarter" idx="3"/>
          </p:nvPr>
        </p:nvSpPr>
        <p:spPr>
          <a:xfrm>
            <a:off x="15786139" y="9252746"/>
            <a:ext cx="1554124" cy="519112"/>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chemeClr val="tx1">
                    <a:tint val="75000"/>
                  </a:schemeClr>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r>
              <a:rPr lang="en-US"/>
              <a:t>© C Andrew 2022</a:t>
            </a:r>
            <a:endParaRPr lang="en-US" dirty="0"/>
          </a:p>
        </p:txBody>
      </p:sp>
      <p:sp>
        <p:nvSpPr>
          <p:cNvPr id="14" name="Subtitle 2">
            <a:extLst>
              <a:ext uri="{FF2B5EF4-FFF2-40B4-BE49-F238E27FC236}">
                <a16:creationId xmlns:a16="http://schemas.microsoft.com/office/drawing/2014/main" id="{206FE475-833D-584B-BC71-58A4EB1F723D}"/>
              </a:ext>
            </a:extLst>
          </p:cNvPr>
          <p:cNvSpPr txBox="1">
            <a:spLocks/>
          </p:cNvSpPr>
          <p:nvPr/>
        </p:nvSpPr>
        <p:spPr>
          <a:xfrm>
            <a:off x="200346" y="6613330"/>
            <a:ext cx="5745533" cy="365114"/>
          </a:xfrm>
          <a:prstGeom prst="rect">
            <a:avLst/>
          </a:prstGeom>
        </p:spPr>
        <p:txBody>
          <a:bodyPr vert="horz" lIns="91437" tIns="45719" rIns="91437" bIns="45719"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MCG: The Meanings of Myth</a:t>
            </a:r>
          </a:p>
        </p:txBody>
      </p:sp>
      <p:pic>
        <p:nvPicPr>
          <p:cNvPr id="10" name="Picture 9" descr="A picture containing text&#10;&#10;Description automatically generated">
            <a:extLst>
              <a:ext uri="{FF2B5EF4-FFF2-40B4-BE49-F238E27FC236}">
                <a16:creationId xmlns:a16="http://schemas.microsoft.com/office/drawing/2014/main" id="{D84F765C-25FB-B34A-B554-E4119885930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977608" y="1375893"/>
            <a:ext cx="6575946" cy="916839"/>
          </a:xfrm>
          <a:prstGeom prst="rect">
            <a:avLst/>
          </a:prstGeom>
        </p:spPr>
      </p:pic>
    </p:spTree>
    <p:extLst>
      <p:ext uri="{BB962C8B-B14F-4D97-AF65-F5344CB8AC3E}">
        <p14:creationId xmlns:p14="http://schemas.microsoft.com/office/powerpoint/2010/main" val="1680282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CBE9-34E2-6F46-938C-5D35A4EF77CE}"/>
              </a:ext>
            </a:extLst>
          </p:cNvPr>
          <p:cNvSpPr>
            <a:spLocks noGrp="1"/>
          </p:cNvSpPr>
          <p:nvPr>
            <p:ph type="title"/>
          </p:nvPr>
        </p:nvSpPr>
        <p:spPr>
          <a:xfrm>
            <a:off x="2797619" y="423537"/>
            <a:ext cx="6957775" cy="890647"/>
          </a:xfrm>
        </p:spPr>
        <p:txBody>
          <a:bodyPr>
            <a:normAutofit/>
          </a:bodyPr>
          <a:lstStyle/>
          <a:p>
            <a:pPr algn="ctr"/>
            <a:r>
              <a:rPr lang="en-US" dirty="0"/>
              <a:t>Examples of  Greek myths</a:t>
            </a:r>
          </a:p>
        </p:txBody>
      </p:sp>
      <p:sp>
        <p:nvSpPr>
          <p:cNvPr id="38" name="Subtitle 2">
            <a:extLst>
              <a:ext uri="{FF2B5EF4-FFF2-40B4-BE49-F238E27FC236}">
                <a16:creationId xmlns:a16="http://schemas.microsoft.com/office/drawing/2014/main" id="{1EB3C4FF-7E63-6D4F-A7D1-DBDEB7ED4F8D}"/>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MCG: The Meanings of Myth</a:t>
            </a:r>
          </a:p>
        </p:txBody>
      </p:sp>
      <p:sp>
        <p:nvSpPr>
          <p:cNvPr id="3" name="TextBox 2">
            <a:extLst>
              <a:ext uri="{FF2B5EF4-FFF2-40B4-BE49-F238E27FC236}">
                <a16:creationId xmlns:a16="http://schemas.microsoft.com/office/drawing/2014/main" id="{6E2950A9-AEFC-2A47-AB63-1687E326CEC5}"/>
              </a:ext>
            </a:extLst>
          </p:cNvPr>
          <p:cNvSpPr txBox="1"/>
          <p:nvPr/>
        </p:nvSpPr>
        <p:spPr>
          <a:xfrm>
            <a:off x="166989" y="6004788"/>
            <a:ext cx="12131847"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Which is your </a:t>
            </a:r>
            <a:r>
              <a:rPr lang="en-US" sz="2400" dirty="0" err="1">
                <a:solidFill>
                  <a:schemeClr val="accent1"/>
                </a:solidFill>
                <a:latin typeface="Comic Sans MS" panose="030F0902030302020204" pitchFamily="66" charset="0"/>
              </a:rPr>
              <a:t>favourite</a:t>
            </a:r>
            <a:r>
              <a:rPr lang="en-US" sz="2400" dirty="0">
                <a:solidFill>
                  <a:schemeClr val="accent1"/>
                </a:solidFill>
                <a:latin typeface="Comic Sans MS" panose="030F0902030302020204" pitchFamily="66" charset="0"/>
              </a:rPr>
              <a:t>? What adjectives would you use to describe these stories?</a:t>
            </a:r>
          </a:p>
        </p:txBody>
      </p:sp>
      <p:sp>
        <p:nvSpPr>
          <p:cNvPr id="43" name="TextBox 42">
            <a:extLst>
              <a:ext uri="{FF2B5EF4-FFF2-40B4-BE49-F238E27FC236}">
                <a16:creationId xmlns:a16="http://schemas.microsoft.com/office/drawing/2014/main" id="{9F181485-C821-5947-B89F-E7B1D3151C9D}"/>
              </a:ext>
            </a:extLst>
          </p:cNvPr>
          <p:cNvSpPr txBox="1"/>
          <p:nvPr/>
        </p:nvSpPr>
        <p:spPr>
          <a:xfrm>
            <a:off x="4070682" y="5506910"/>
            <a:ext cx="3475631"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Do you know any more?</a:t>
            </a:r>
          </a:p>
        </p:txBody>
      </p:sp>
      <p:grpSp>
        <p:nvGrpSpPr>
          <p:cNvPr id="47" name="Group 46">
            <a:extLst>
              <a:ext uri="{FF2B5EF4-FFF2-40B4-BE49-F238E27FC236}">
                <a16:creationId xmlns:a16="http://schemas.microsoft.com/office/drawing/2014/main" id="{A9BAB3BC-20C2-944D-B9CA-1EA3CCE4E58B}"/>
              </a:ext>
            </a:extLst>
          </p:cNvPr>
          <p:cNvGrpSpPr/>
          <p:nvPr/>
        </p:nvGrpSpPr>
        <p:grpSpPr>
          <a:xfrm>
            <a:off x="367731" y="1495887"/>
            <a:ext cx="3160707" cy="4169616"/>
            <a:chOff x="103200" y="841757"/>
            <a:chExt cx="3160707" cy="4169616"/>
          </a:xfrm>
        </p:grpSpPr>
        <p:sp>
          <p:nvSpPr>
            <p:cNvPr id="34" name="TextBox 33">
              <a:extLst>
                <a:ext uri="{FF2B5EF4-FFF2-40B4-BE49-F238E27FC236}">
                  <a16:creationId xmlns:a16="http://schemas.microsoft.com/office/drawing/2014/main" id="{26AD3D83-2896-AF4D-AF47-C89DEBB46848}"/>
                </a:ext>
              </a:extLst>
            </p:cNvPr>
            <p:cNvSpPr txBox="1"/>
            <p:nvPr/>
          </p:nvSpPr>
          <p:spPr>
            <a:xfrm>
              <a:off x="103200" y="2025940"/>
              <a:ext cx="3160707" cy="2985433"/>
            </a:xfrm>
            <a:prstGeom prst="rect">
              <a:avLst/>
            </a:prstGeom>
            <a:noFill/>
          </p:spPr>
          <p:txBody>
            <a:bodyPr wrap="square" rtlCol="0">
              <a:spAutoFit/>
            </a:bodyPr>
            <a:lstStyle/>
            <a:p>
              <a:pPr algn="ctr"/>
              <a:r>
                <a:rPr lang="en-US" sz="2800" b="1" dirty="0"/>
                <a:t>Achilles</a:t>
              </a:r>
            </a:p>
            <a:p>
              <a:pPr algn="ctr"/>
              <a:r>
                <a:rPr lang="en-US" sz="1600" dirty="0"/>
                <a:t>Achilles was the mightiest warrior of the Trojan War. His mother dipped him in the River Styx as a baby to make him immortal. He fought many a battle and always triumphed. Unfortunately, the one spot where his mother held him when she dipped him – his heel – stayed mortal, and when his was injured there, he died.</a:t>
              </a:r>
            </a:p>
          </p:txBody>
        </p:sp>
        <p:pic>
          <p:nvPicPr>
            <p:cNvPr id="20" name="Picture 19">
              <a:extLst>
                <a:ext uri="{FF2B5EF4-FFF2-40B4-BE49-F238E27FC236}">
                  <a16:creationId xmlns:a16="http://schemas.microsoft.com/office/drawing/2014/main" id="{10A8A76A-6678-A04C-B959-62A797C181D7}"/>
                </a:ext>
              </a:extLst>
            </p:cNvPr>
            <p:cNvPicPr>
              <a:picLocks noChangeAspect="1"/>
            </p:cNvPicPr>
            <p:nvPr/>
          </p:nvPicPr>
          <p:blipFill>
            <a:blip r:embed="rId2"/>
            <a:stretch>
              <a:fillRect/>
            </a:stretch>
          </p:blipFill>
          <p:spPr>
            <a:xfrm>
              <a:off x="1034909" y="841757"/>
              <a:ext cx="1308100" cy="1231900"/>
            </a:xfrm>
            <a:prstGeom prst="rect">
              <a:avLst/>
            </a:prstGeom>
          </p:spPr>
        </p:pic>
      </p:grpSp>
      <p:grpSp>
        <p:nvGrpSpPr>
          <p:cNvPr id="52" name="Group 51">
            <a:extLst>
              <a:ext uri="{FF2B5EF4-FFF2-40B4-BE49-F238E27FC236}">
                <a16:creationId xmlns:a16="http://schemas.microsoft.com/office/drawing/2014/main" id="{DEC24433-B3CA-6747-B040-A83C39CB7AF0}"/>
              </a:ext>
            </a:extLst>
          </p:cNvPr>
          <p:cNvGrpSpPr/>
          <p:nvPr/>
        </p:nvGrpSpPr>
        <p:grpSpPr>
          <a:xfrm>
            <a:off x="8877993" y="1611967"/>
            <a:ext cx="2946276" cy="4250646"/>
            <a:chOff x="6247179" y="1615584"/>
            <a:chExt cx="2946276" cy="4250646"/>
          </a:xfrm>
        </p:grpSpPr>
        <p:sp>
          <p:nvSpPr>
            <p:cNvPr id="40" name="TextBox 39">
              <a:extLst>
                <a:ext uri="{FF2B5EF4-FFF2-40B4-BE49-F238E27FC236}">
                  <a16:creationId xmlns:a16="http://schemas.microsoft.com/office/drawing/2014/main" id="{89922AD3-964D-BE48-90CD-AA6F184F2F9E}"/>
                </a:ext>
              </a:extLst>
            </p:cNvPr>
            <p:cNvSpPr txBox="1"/>
            <p:nvPr/>
          </p:nvSpPr>
          <p:spPr>
            <a:xfrm>
              <a:off x="6247179" y="2696131"/>
              <a:ext cx="2946276" cy="3170099"/>
            </a:xfrm>
            <a:prstGeom prst="rect">
              <a:avLst/>
            </a:prstGeom>
            <a:noFill/>
          </p:spPr>
          <p:txBody>
            <a:bodyPr wrap="square" rtlCol="0">
              <a:spAutoFit/>
            </a:bodyPr>
            <a:lstStyle/>
            <a:p>
              <a:pPr algn="ctr"/>
              <a:r>
                <a:rPr lang="en-US" sz="2800" b="1" dirty="0"/>
                <a:t>Midas</a:t>
              </a:r>
            </a:p>
            <a:p>
              <a:pPr algn="ctr"/>
              <a:r>
                <a:rPr lang="en-US" sz="1600" dirty="0"/>
                <a:t>After showing great hospitality to a stranger, King Midas was granted a wish. He wished for all he touched to turn to gold. Of course, he became the richest man alive, but when he went to hug his daughter, he realized that he had in fact cursed himself through his own greed.</a:t>
              </a:r>
            </a:p>
            <a:p>
              <a:pPr algn="ctr"/>
              <a:endParaRPr lang="en-US" sz="2800" b="1" dirty="0"/>
            </a:p>
          </p:txBody>
        </p:sp>
        <p:grpSp>
          <p:nvGrpSpPr>
            <p:cNvPr id="23" name="Group 22">
              <a:extLst>
                <a:ext uri="{FF2B5EF4-FFF2-40B4-BE49-F238E27FC236}">
                  <a16:creationId xmlns:a16="http://schemas.microsoft.com/office/drawing/2014/main" id="{2CCF37E0-5926-7440-96CE-6436EB5A00C8}"/>
                </a:ext>
              </a:extLst>
            </p:cNvPr>
            <p:cNvGrpSpPr/>
            <p:nvPr/>
          </p:nvGrpSpPr>
          <p:grpSpPr>
            <a:xfrm>
              <a:off x="6393947" y="1615584"/>
              <a:ext cx="2440835" cy="1206500"/>
              <a:chOff x="9914051" y="1745064"/>
              <a:chExt cx="2440835" cy="1206500"/>
            </a:xfrm>
          </p:grpSpPr>
          <p:pic>
            <p:nvPicPr>
              <p:cNvPr id="16" name="Picture 15">
                <a:extLst>
                  <a:ext uri="{FF2B5EF4-FFF2-40B4-BE49-F238E27FC236}">
                    <a16:creationId xmlns:a16="http://schemas.microsoft.com/office/drawing/2014/main" id="{4AE3E359-23AE-DF42-85EE-426F6BFD86F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148026" y="1745064"/>
                <a:ext cx="1206860" cy="1206500"/>
              </a:xfrm>
              <a:prstGeom prst="rect">
                <a:avLst/>
              </a:prstGeom>
            </p:spPr>
          </p:pic>
          <p:pic>
            <p:nvPicPr>
              <p:cNvPr id="22" name="Picture 21">
                <a:extLst>
                  <a:ext uri="{FF2B5EF4-FFF2-40B4-BE49-F238E27FC236}">
                    <a16:creationId xmlns:a16="http://schemas.microsoft.com/office/drawing/2014/main" id="{F2BCAE37-BF24-7142-9476-9148C6E786C7}"/>
                  </a:ext>
                </a:extLst>
              </p:cNvPr>
              <p:cNvPicPr>
                <a:picLocks noChangeAspect="1"/>
              </p:cNvPicPr>
              <p:nvPr/>
            </p:nvPicPr>
            <p:blipFill>
              <a:blip r:embed="rId4"/>
              <a:stretch>
                <a:fillRect/>
              </a:stretch>
            </p:blipFill>
            <p:spPr>
              <a:xfrm>
                <a:off x="9914051" y="1897412"/>
                <a:ext cx="1320800" cy="965200"/>
              </a:xfrm>
              <a:prstGeom prst="rect">
                <a:avLst/>
              </a:prstGeom>
            </p:spPr>
          </p:pic>
        </p:grpSp>
      </p:grpSp>
      <p:grpSp>
        <p:nvGrpSpPr>
          <p:cNvPr id="7" name="Group 6">
            <a:extLst>
              <a:ext uri="{FF2B5EF4-FFF2-40B4-BE49-F238E27FC236}">
                <a16:creationId xmlns:a16="http://schemas.microsoft.com/office/drawing/2014/main" id="{B67150F4-132B-614F-8580-E0C4B7DBEB74}"/>
              </a:ext>
            </a:extLst>
          </p:cNvPr>
          <p:cNvGrpSpPr/>
          <p:nvPr/>
        </p:nvGrpSpPr>
        <p:grpSpPr>
          <a:xfrm>
            <a:off x="3859026" y="1314184"/>
            <a:ext cx="4688378" cy="4347429"/>
            <a:chOff x="3773978" y="1512512"/>
            <a:chExt cx="4688378" cy="4347429"/>
          </a:xfrm>
        </p:grpSpPr>
        <p:sp>
          <p:nvSpPr>
            <p:cNvPr id="35" name="TextBox 34">
              <a:extLst>
                <a:ext uri="{FF2B5EF4-FFF2-40B4-BE49-F238E27FC236}">
                  <a16:creationId xmlns:a16="http://schemas.microsoft.com/office/drawing/2014/main" id="{96E2F98E-DDAB-134C-B50F-76386EEF46B3}"/>
                </a:ext>
              </a:extLst>
            </p:cNvPr>
            <p:cNvSpPr txBox="1"/>
            <p:nvPr/>
          </p:nvSpPr>
          <p:spPr>
            <a:xfrm>
              <a:off x="3773978" y="2874508"/>
              <a:ext cx="4688378" cy="2985433"/>
            </a:xfrm>
            <a:prstGeom prst="rect">
              <a:avLst/>
            </a:prstGeom>
            <a:noFill/>
          </p:spPr>
          <p:txBody>
            <a:bodyPr wrap="square" rtlCol="0">
              <a:spAutoFit/>
            </a:bodyPr>
            <a:lstStyle/>
            <a:p>
              <a:pPr algn="ctr"/>
              <a:r>
                <a:rPr lang="en-US" sz="2800" b="1" dirty="0"/>
                <a:t>Persephone</a:t>
              </a:r>
            </a:p>
            <a:p>
              <a:pPr algn="ctr"/>
              <a:r>
                <a:rPr lang="en-US" sz="1600" dirty="0"/>
                <a:t>Persephone was the daughter of the goddess of the harvest, Demeter. Hades, ruler of the Underworld, tricked Persephone into becoming his wife. Demeter was so upset with the loss of her daughter that she made a bargain: for six months of the year, Persephone could live in the Underworld with her husband, but for the six glorious months of spring and summer, she was allowed to live above ground with her mother.</a:t>
              </a:r>
            </a:p>
            <a:p>
              <a:pPr algn="ctr"/>
              <a:endParaRPr lang="en-US" sz="1600" dirty="0"/>
            </a:p>
          </p:txBody>
        </p:sp>
        <p:pic>
          <p:nvPicPr>
            <p:cNvPr id="6" name="Picture 5" descr="A close-up of some leaves&#10;&#10;Description automatically generated with low confidence">
              <a:extLst>
                <a:ext uri="{FF2B5EF4-FFF2-40B4-BE49-F238E27FC236}">
                  <a16:creationId xmlns:a16="http://schemas.microsoft.com/office/drawing/2014/main" id="{C01C4395-7071-6346-BE3A-61732D2AED21}"/>
                </a:ext>
              </a:extLst>
            </p:cNvPr>
            <p:cNvPicPr>
              <a:picLocks noChangeAspect="1"/>
            </p:cNvPicPr>
            <p:nvPr/>
          </p:nvPicPr>
          <p:blipFill>
            <a:blip r:embed="rId5"/>
            <a:stretch>
              <a:fillRect/>
            </a:stretch>
          </p:blipFill>
          <p:spPr>
            <a:xfrm>
              <a:off x="5286658" y="1512512"/>
              <a:ext cx="1618683" cy="1468805"/>
            </a:xfrm>
            <a:prstGeom prst="rect">
              <a:avLst/>
            </a:prstGeom>
          </p:spPr>
        </p:pic>
      </p:grpSp>
    </p:spTree>
    <p:extLst>
      <p:ext uri="{BB962C8B-B14F-4D97-AF65-F5344CB8AC3E}">
        <p14:creationId xmlns:p14="http://schemas.microsoft.com/office/powerpoint/2010/main" val="274606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752FC-AA11-AE41-B75F-6A20474058BB}"/>
              </a:ext>
            </a:extLst>
          </p:cNvPr>
          <p:cNvSpPr>
            <a:spLocks noGrp="1"/>
          </p:cNvSpPr>
          <p:nvPr>
            <p:ph type="title"/>
          </p:nvPr>
        </p:nvSpPr>
        <p:spPr>
          <a:xfrm>
            <a:off x="838200" y="365125"/>
            <a:ext cx="10515600" cy="919389"/>
          </a:xfrm>
        </p:spPr>
        <p:txBody>
          <a:bodyPr/>
          <a:lstStyle/>
          <a:p>
            <a:pPr algn="ctr"/>
            <a:r>
              <a:rPr lang="en-US" dirty="0"/>
              <a:t>Reasons for myths</a:t>
            </a:r>
          </a:p>
        </p:txBody>
      </p:sp>
      <p:sp>
        <p:nvSpPr>
          <p:cNvPr id="4" name="Subtitle 2">
            <a:extLst>
              <a:ext uri="{FF2B5EF4-FFF2-40B4-BE49-F238E27FC236}">
                <a16:creationId xmlns:a16="http://schemas.microsoft.com/office/drawing/2014/main" id="{87E4686D-7ABB-1C44-BB79-E36E3199F83D}"/>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MCG: The Meanings of Myth</a:t>
            </a:r>
          </a:p>
        </p:txBody>
      </p:sp>
      <p:sp>
        <p:nvSpPr>
          <p:cNvPr id="5" name="Rectangle 4">
            <a:extLst>
              <a:ext uri="{FF2B5EF4-FFF2-40B4-BE49-F238E27FC236}">
                <a16:creationId xmlns:a16="http://schemas.microsoft.com/office/drawing/2014/main" id="{A31F3D7C-066E-8D46-B007-5E055D005317}"/>
              </a:ext>
            </a:extLst>
          </p:cNvPr>
          <p:cNvSpPr/>
          <p:nvPr/>
        </p:nvSpPr>
        <p:spPr>
          <a:xfrm>
            <a:off x="753234" y="1141518"/>
            <a:ext cx="10385279" cy="461665"/>
          </a:xfrm>
          <a:prstGeom prst="rect">
            <a:avLst/>
          </a:prstGeom>
        </p:spPr>
        <p:txBody>
          <a:bodyPr wrap="none">
            <a:spAutoFit/>
          </a:bodyPr>
          <a:lstStyle/>
          <a:p>
            <a:r>
              <a:rPr lang="en-US" sz="2400" dirty="0"/>
              <a:t>Myths exist in all cultures and don’t just tell strange or exciting stories. Myths can:</a:t>
            </a:r>
          </a:p>
        </p:txBody>
      </p:sp>
      <p:sp>
        <p:nvSpPr>
          <p:cNvPr id="6" name="Rectangle 5">
            <a:extLst>
              <a:ext uri="{FF2B5EF4-FFF2-40B4-BE49-F238E27FC236}">
                <a16:creationId xmlns:a16="http://schemas.microsoft.com/office/drawing/2014/main" id="{CCCF6357-3808-544D-B5A4-A9A6A497F4D5}"/>
              </a:ext>
            </a:extLst>
          </p:cNvPr>
          <p:cNvSpPr/>
          <p:nvPr/>
        </p:nvSpPr>
        <p:spPr>
          <a:xfrm>
            <a:off x="402772" y="2049452"/>
            <a:ext cx="2502447" cy="1200329"/>
          </a:xfrm>
          <a:prstGeom prst="rect">
            <a:avLst/>
          </a:prstGeom>
        </p:spPr>
        <p:txBody>
          <a:bodyPr wrap="square">
            <a:spAutoFit/>
          </a:bodyPr>
          <a:lstStyle/>
          <a:p>
            <a:pPr algn="ctr"/>
            <a:r>
              <a:rPr lang="en-US" sz="2400" b="1" dirty="0">
                <a:solidFill>
                  <a:srgbClr val="002060"/>
                </a:solidFill>
              </a:rPr>
              <a:t>teach a moral message or life lesson </a:t>
            </a:r>
          </a:p>
        </p:txBody>
      </p:sp>
      <p:sp>
        <p:nvSpPr>
          <p:cNvPr id="7" name="Rectangle 6">
            <a:extLst>
              <a:ext uri="{FF2B5EF4-FFF2-40B4-BE49-F238E27FC236}">
                <a16:creationId xmlns:a16="http://schemas.microsoft.com/office/drawing/2014/main" id="{77B5D4FC-167D-E74E-99AB-E3B9571699E7}"/>
              </a:ext>
            </a:extLst>
          </p:cNvPr>
          <p:cNvSpPr/>
          <p:nvPr/>
        </p:nvSpPr>
        <p:spPr>
          <a:xfrm>
            <a:off x="8636065" y="2060907"/>
            <a:ext cx="3153163" cy="1200329"/>
          </a:xfrm>
          <a:prstGeom prst="rect">
            <a:avLst/>
          </a:prstGeom>
        </p:spPr>
        <p:txBody>
          <a:bodyPr wrap="square">
            <a:spAutoFit/>
          </a:bodyPr>
          <a:lstStyle/>
          <a:p>
            <a:pPr algn="ctr"/>
            <a:r>
              <a:rPr lang="en-US" sz="2400" b="1" dirty="0">
                <a:solidFill>
                  <a:srgbClr val="C00000"/>
                </a:solidFill>
              </a:rPr>
              <a:t>fulfil something we wish humans could do but can’t </a:t>
            </a:r>
          </a:p>
        </p:txBody>
      </p:sp>
      <p:sp>
        <p:nvSpPr>
          <p:cNvPr id="8" name="Rectangle 7">
            <a:extLst>
              <a:ext uri="{FF2B5EF4-FFF2-40B4-BE49-F238E27FC236}">
                <a16:creationId xmlns:a16="http://schemas.microsoft.com/office/drawing/2014/main" id="{50BC3685-B574-4446-8CDD-618C0A7E1C4E}"/>
              </a:ext>
            </a:extLst>
          </p:cNvPr>
          <p:cNvSpPr/>
          <p:nvPr/>
        </p:nvSpPr>
        <p:spPr>
          <a:xfrm>
            <a:off x="3860205" y="2061926"/>
            <a:ext cx="4171335" cy="461665"/>
          </a:xfrm>
          <a:prstGeom prst="rect">
            <a:avLst/>
          </a:prstGeom>
        </p:spPr>
        <p:txBody>
          <a:bodyPr wrap="none">
            <a:spAutoFit/>
          </a:bodyPr>
          <a:lstStyle/>
          <a:p>
            <a:r>
              <a:rPr lang="en-US" sz="2400" b="1" dirty="0">
                <a:solidFill>
                  <a:schemeClr val="accent6">
                    <a:lumMod val="75000"/>
                  </a:schemeClr>
                </a:solidFill>
              </a:rPr>
              <a:t>explain a natural phenomenon </a:t>
            </a:r>
          </a:p>
        </p:txBody>
      </p:sp>
      <p:grpSp>
        <p:nvGrpSpPr>
          <p:cNvPr id="11" name="Group 10">
            <a:extLst>
              <a:ext uri="{FF2B5EF4-FFF2-40B4-BE49-F238E27FC236}">
                <a16:creationId xmlns:a16="http://schemas.microsoft.com/office/drawing/2014/main" id="{83233633-F057-9E44-B56F-1B96045329B9}"/>
              </a:ext>
            </a:extLst>
          </p:cNvPr>
          <p:cNvGrpSpPr/>
          <p:nvPr/>
        </p:nvGrpSpPr>
        <p:grpSpPr>
          <a:xfrm>
            <a:off x="4752074" y="4527608"/>
            <a:ext cx="2387600" cy="1824606"/>
            <a:chOff x="5872844" y="1563565"/>
            <a:chExt cx="2387600" cy="1824606"/>
          </a:xfrm>
        </p:grpSpPr>
        <p:sp>
          <p:nvSpPr>
            <p:cNvPr id="12" name="TextBox 11">
              <a:extLst>
                <a:ext uri="{FF2B5EF4-FFF2-40B4-BE49-F238E27FC236}">
                  <a16:creationId xmlns:a16="http://schemas.microsoft.com/office/drawing/2014/main" id="{0BBC9B17-4139-2C4C-918D-770A4C91DD57}"/>
                </a:ext>
              </a:extLst>
            </p:cNvPr>
            <p:cNvSpPr txBox="1"/>
            <p:nvPr/>
          </p:nvSpPr>
          <p:spPr>
            <a:xfrm>
              <a:off x="6285071" y="2680285"/>
              <a:ext cx="1576073" cy="707886"/>
            </a:xfrm>
            <a:prstGeom prst="rect">
              <a:avLst/>
            </a:prstGeom>
            <a:noFill/>
          </p:spPr>
          <p:txBody>
            <a:bodyPr wrap="none" rtlCol="0">
              <a:spAutoFit/>
            </a:bodyPr>
            <a:lstStyle/>
            <a:p>
              <a:pPr algn="ctr"/>
              <a:r>
                <a:rPr lang="en-US" sz="2800" dirty="0"/>
                <a:t> </a:t>
              </a:r>
              <a:r>
                <a:rPr lang="en-US" sz="4000" b="1" dirty="0"/>
                <a:t>Midas</a:t>
              </a:r>
            </a:p>
          </p:txBody>
        </p:sp>
        <p:grpSp>
          <p:nvGrpSpPr>
            <p:cNvPr id="13" name="Group 12">
              <a:extLst>
                <a:ext uri="{FF2B5EF4-FFF2-40B4-BE49-F238E27FC236}">
                  <a16:creationId xmlns:a16="http://schemas.microsoft.com/office/drawing/2014/main" id="{67FCA0AB-5FEE-EC48-BE89-44F853B62E0D}"/>
                </a:ext>
              </a:extLst>
            </p:cNvPr>
            <p:cNvGrpSpPr/>
            <p:nvPr/>
          </p:nvGrpSpPr>
          <p:grpSpPr>
            <a:xfrm>
              <a:off x="5872844" y="1563565"/>
              <a:ext cx="2387600" cy="1206500"/>
              <a:chOff x="9392948" y="1693045"/>
              <a:chExt cx="2387600" cy="1206500"/>
            </a:xfrm>
          </p:grpSpPr>
          <p:pic>
            <p:nvPicPr>
              <p:cNvPr id="14" name="Picture 13">
                <a:extLst>
                  <a:ext uri="{FF2B5EF4-FFF2-40B4-BE49-F238E27FC236}">
                    <a16:creationId xmlns:a16="http://schemas.microsoft.com/office/drawing/2014/main" id="{5720CA26-BA41-8E41-B947-F9DC60889F1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73688" y="1693045"/>
                <a:ext cx="1206860" cy="1206500"/>
              </a:xfrm>
              <a:prstGeom prst="rect">
                <a:avLst/>
              </a:prstGeom>
            </p:spPr>
          </p:pic>
          <p:pic>
            <p:nvPicPr>
              <p:cNvPr id="15" name="Picture 14">
                <a:extLst>
                  <a:ext uri="{FF2B5EF4-FFF2-40B4-BE49-F238E27FC236}">
                    <a16:creationId xmlns:a16="http://schemas.microsoft.com/office/drawing/2014/main" id="{FA1DCE93-3B11-594E-BB1F-8C7BCFBAD80E}"/>
                  </a:ext>
                </a:extLst>
              </p:cNvPr>
              <p:cNvPicPr>
                <a:picLocks noChangeAspect="1"/>
              </p:cNvPicPr>
              <p:nvPr/>
            </p:nvPicPr>
            <p:blipFill>
              <a:blip r:embed="rId3"/>
              <a:stretch>
                <a:fillRect/>
              </a:stretch>
            </p:blipFill>
            <p:spPr>
              <a:xfrm>
                <a:off x="9392948" y="1859364"/>
                <a:ext cx="1320800" cy="965200"/>
              </a:xfrm>
              <a:prstGeom prst="rect">
                <a:avLst/>
              </a:prstGeom>
            </p:spPr>
          </p:pic>
        </p:grpSp>
      </p:grpSp>
      <p:grpSp>
        <p:nvGrpSpPr>
          <p:cNvPr id="9" name="Group 8">
            <a:extLst>
              <a:ext uri="{FF2B5EF4-FFF2-40B4-BE49-F238E27FC236}">
                <a16:creationId xmlns:a16="http://schemas.microsoft.com/office/drawing/2014/main" id="{DE966FCB-3A11-304E-B775-7F85F16960EA}"/>
              </a:ext>
            </a:extLst>
          </p:cNvPr>
          <p:cNvGrpSpPr/>
          <p:nvPr/>
        </p:nvGrpSpPr>
        <p:grpSpPr>
          <a:xfrm>
            <a:off x="4681473" y="4249923"/>
            <a:ext cx="2707664" cy="2007750"/>
            <a:chOff x="8238110" y="4359263"/>
            <a:chExt cx="2707664" cy="2007750"/>
          </a:xfrm>
        </p:grpSpPr>
        <p:sp>
          <p:nvSpPr>
            <p:cNvPr id="20" name="TextBox 19">
              <a:extLst>
                <a:ext uri="{FF2B5EF4-FFF2-40B4-BE49-F238E27FC236}">
                  <a16:creationId xmlns:a16="http://schemas.microsoft.com/office/drawing/2014/main" id="{2B5C3C9B-DBE9-FA47-90F5-8539DE0B0AC7}"/>
                </a:ext>
              </a:extLst>
            </p:cNvPr>
            <p:cNvSpPr txBox="1"/>
            <p:nvPr/>
          </p:nvSpPr>
          <p:spPr>
            <a:xfrm>
              <a:off x="8238110" y="5659127"/>
              <a:ext cx="2707664" cy="707886"/>
            </a:xfrm>
            <a:prstGeom prst="rect">
              <a:avLst/>
            </a:prstGeom>
            <a:noFill/>
          </p:spPr>
          <p:txBody>
            <a:bodyPr wrap="none" rtlCol="0">
              <a:spAutoFit/>
            </a:bodyPr>
            <a:lstStyle/>
            <a:p>
              <a:pPr algn="ctr"/>
              <a:r>
                <a:rPr lang="en-US" sz="4000" b="1" dirty="0"/>
                <a:t>Persephone</a:t>
              </a:r>
            </a:p>
          </p:txBody>
        </p:sp>
        <p:pic>
          <p:nvPicPr>
            <p:cNvPr id="22" name="Picture 21" descr="A close-up of some leaves&#10;&#10;Description automatically generated with low confidence">
              <a:extLst>
                <a:ext uri="{FF2B5EF4-FFF2-40B4-BE49-F238E27FC236}">
                  <a16:creationId xmlns:a16="http://schemas.microsoft.com/office/drawing/2014/main" id="{5541F6F1-72E5-F540-8256-7175419E3A05}"/>
                </a:ext>
              </a:extLst>
            </p:cNvPr>
            <p:cNvPicPr>
              <a:picLocks noChangeAspect="1"/>
            </p:cNvPicPr>
            <p:nvPr/>
          </p:nvPicPr>
          <p:blipFill>
            <a:blip r:embed="rId4"/>
            <a:stretch>
              <a:fillRect/>
            </a:stretch>
          </p:blipFill>
          <p:spPr>
            <a:xfrm>
              <a:off x="8893883" y="4359263"/>
              <a:ext cx="1618683" cy="1468805"/>
            </a:xfrm>
            <a:prstGeom prst="rect">
              <a:avLst/>
            </a:prstGeom>
          </p:spPr>
        </p:pic>
      </p:grpSp>
      <p:grpSp>
        <p:nvGrpSpPr>
          <p:cNvPr id="3" name="Group 2">
            <a:extLst>
              <a:ext uri="{FF2B5EF4-FFF2-40B4-BE49-F238E27FC236}">
                <a16:creationId xmlns:a16="http://schemas.microsoft.com/office/drawing/2014/main" id="{AD8CF4B3-3A48-D848-A26F-FFE7CAE3AC8E}"/>
              </a:ext>
            </a:extLst>
          </p:cNvPr>
          <p:cNvGrpSpPr/>
          <p:nvPr/>
        </p:nvGrpSpPr>
        <p:grpSpPr>
          <a:xfrm>
            <a:off x="5120631" y="4527608"/>
            <a:ext cx="1829348" cy="1807659"/>
            <a:chOff x="1735438" y="4502208"/>
            <a:chExt cx="1829348" cy="1807659"/>
          </a:xfrm>
        </p:grpSpPr>
        <p:sp>
          <p:nvSpPr>
            <p:cNvPr id="17" name="TextBox 16">
              <a:extLst>
                <a:ext uri="{FF2B5EF4-FFF2-40B4-BE49-F238E27FC236}">
                  <a16:creationId xmlns:a16="http://schemas.microsoft.com/office/drawing/2014/main" id="{B864EC10-C563-764A-838E-C1385618A25D}"/>
                </a:ext>
              </a:extLst>
            </p:cNvPr>
            <p:cNvSpPr txBox="1"/>
            <p:nvPr/>
          </p:nvSpPr>
          <p:spPr>
            <a:xfrm>
              <a:off x="1735438" y="5601981"/>
              <a:ext cx="1829348" cy="707886"/>
            </a:xfrm>
            <a:prstGeom prst="rect">
              <a:avLst/>
            </a:prstGeom>
            <a:noFill/>
          </p:spPr>
          <p:txBody>
            <a:bodyPr wrap="none" rtlCol="0">
              <a:spAutoFit/>
            </a:bodyPr>
            <a:lstStyle/>
            <a:p>
              <a:pPr algn="ctr"/>
              <a:r>
                <a:rPr lang="en-US" sz="4000" b="1" dirty="0"/>
                <a:t>Achilles</a:t>
              </a:r>
            </a:p>
          </p:txBody>
        </p:sp>
        <p:pic>
          <p:nvPicPr>
            <p:cNvPr id="23" name="Picture 22">
              <a:extLst>
                <a:ext uri="{FF2B5EF4-FFF2-40B4-BE49-F238E27FC236}">
                  <a16:creationId xmlns:a16="http://schemas.microsoft.com/office/drawing/2014/main" id="{444C689B-8826-F846-AE57-628A1D8A33E6}"/>
                </a:ext>
              </a:extLst>
            </p:cNvPr>
            <p:cNvPicPr>
              <a:picLocks noChangeAspect="1"/>
            </p:cNvPicPr>
            <p:nvPr/>
          </p:nvPicPr>
          <p:blipFill>
            <a:blip r:embed="rId5"/>
            <a:stretch>
              <a:fillRect/>
            </a:stretch>
          </p:blipFill>
          <p:spPr>
            <a:xfrm>
              <a:off x="2030552" y="4502208"/>
              <a:ext cx="1308100" cy="1231900"/>
            </a:xfrm>
            <a:prstGeom prst="rect">
              <a:avLst/>
            </a:prstGeom>
          </p:spPr>
        </p:pic>
      </p:grpSp>
    </p:spTree>
    <p:extLst>
      <p:ext uri="{BB962C8B-B14F-4D97-AF65-F5344CB8AC3E}">
        <p14:creationId xmlns:p14="http://schemas.microsoft.com/office/powerpoint/2010/main" val="216019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2000"/>
                                        <p:tgtEl>
                                          <p:spTgt spid="8"/>
                                        </p:tgtEl>
                                      </p:cBhvr>
                                    </p:animEffect>
                                  </p:childTnLst>
                                </p:cTn>
                              </p:par>
                            </p:childTnLst>
                          </p:cTn>
                        </p:par>
                        <p:par>
                          <p:cTn id="12" fill="hold">
                            <p:stCondLst>
                              <p:cond delay="40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2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nodeType="clickEffect">
                                  <p:stCondLst>
                                    <p:cond delay="0"/>
                                  </p:stCondLst>
                                  <p:childTnLst>
                                    <p:animMotion origin="layout" path="M -2.08333E-7 2.22222E-6 L -0.35195 -0.16112 " pathEditMode="relative" rAng="0" ptsTypes="AA">
                                      <p:cBhvr>
                                        <p:cTn id="23" dur="2000" fill="hold"/>
                                        <p:tgtEl>
                                          <p:spTgt spid="11"/>
                                        </p:tgtEl>
                                        <p:attrNameLst>
                                          <p:attrName>ppt_x</p:attrName>
                                          <p:attrName>ppt_y</p:attrName>
                                        </p:attrNameLst>
                                      </p:cBhvr>
                                      <p:rCtr x="-17604" y="-7917"/>
                                    </p:animMotion>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0" presetClass="path" presetSubtype="0" accel="50000" decel="50000" fill="hold" nodeType="clickEffect">
                                  <p:stCondLst>
                                    <p:cond delay="0"/>
                                  </p:stCondLst>
                                  <p:childTnLst>
                                    <p:animMotion origin="layout" path="M 0.00495 -0.0294 L 0.33399 -0.20324 " pathEditMode="relative" rAng="0" ptsTypes="AA">
                                      <p:cBhvr>
                                        <p:cTn id="31" dur="2000" fill="hold"/>
                                        <p:tgtEl>
                                          <p:spTgt spid="3"/>
                                        </p:tgtEl>
                                        <p:attrNameLst>
                                          <p:attrName>ppt_x</p:attrName>
                                          <p:attrName>ppt_y</p:attrName>
                                        </p:attrNameLst>
                                      </p:cBhvr>
                                      <p:rCtr x="16445" y="-8704"/>
                                    </p:animMotion>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0" presetClass="path" presetSubtype="0" accel="50000" decel="50000" fill="hold" nodeType="clickEffect">
                                  <p:stCondLst>
                                    <p:cond delay="0"/>
                                  </p:stCondLst>
                                  <p:childTnLst>
                                    <p:animMotion origin="layout" path="M 0.0056 -0.01828 L 0.0069 -0.2618 " pathEditMode="relative" rAng="0" ptsTypes="AA">
                                      <p:cBhvr>
                                        <p:cTn id="39" dur="2000" fill="hold"/>
                                        <p:tgtEl>
                                          <p:spTgt spid="9"/>
                                        </p:tgtEl>
                                        <p:attrNameLst>
                                          <p:attrName>ppt_x</p:attrName>
                                          <p:attrName>ppt_y</p:attrName>
                                        </p:attrNameLst>
                                      </p:cBhvr>
                                      <p:rCtr x="65" y="-121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524AB-64B4-CB44-8C9E-0EB74C11010C}"/>
              </a:ext>
            </a:extLst>
          </p:cNvPr>
          <p:cNvSpPr>
            <a:spLocks noGrp="1"/>
          </p:cNvSpPr>
          <p:nvPr>
            <p:ph type="title"/>
          </p:nvPr>
        </p:nvSpPr>
        <p:spPr/>
        <p:txBody>
          <a:bodyPr/>
          <a:lstStyle/>
          <a:p>
            <a:pPr algn="ctr"/>
            <a:r>
              <a:rPr lang="en-US" dirty="0"/>
              <a:t>Match the myth to the reason</a:t>
            </a:r>
          </a:p>
        </p:txBody>
      </p:sp>
      <p:sp>
        <p:nvSpPr>
          <p:cNvPr id="4" name="TextBox 3">
            <a:extLst>
              <a:ext uri="{FF2B5EF4-FFF2-40B4-BE49-F238E27FC236}">
                <a16:creationId xmlns:a16="http://schemas.microsoft.com/office/drawing/2014/main" id="{DA88A448-6F05-9F4F-A203-8652C87FB69E}"/>
              </a:ext>
            </a:extLst>
          </p:cNvPr>
          <p:cNvSpPr txBox="1"/>
          <p:nvPr/>
        </p:nvSpPr>
        <p:spPr>
          <a:xfrm>
            <a:off x="200166" y="4997000"/>
            <a:ext cx="11556404" cy="707886"/>
          </a:xfrm>
          <a:prstGeom prst="rect">
            <a:avLst/>
          </a:prstGeom>
          <a:noFill/>
        </p:spPr>
        <p:txBody>
          <a:bodyPr wrap="square" rtlCol="0">
            <a:spAutoFit/>
          </a:bodyPr>
          <a:lstStyle/>
          <a:p>
            <a:pPr algn="ctr"/>
            <a:r>
              <a:rPr lang="en-US" sz="2000" dirty="0"/>
              <a:t>Arachne was a skilled weaver but overstepped the mark when she challenged the goddess Athena to a weaving competition. For insulting the gods, an angry Athena turns Arachne into a spider.</a:t>
            </a:r>
          </a:p>
        </p:txBody>
      </p:sp>
      <p:sp>
        <p:nvSpPr>
          <p:cNvPr id="6" name="TextBox 5">
            <a:extLst>
              <a:ext uri="{FF2B5EF4-FFF2-40B4-BE49-F238E27FC236}">
                <a16:creationId xmlns:a16="http://schemas.microsoft.com/office/drawing/2014/main" id="{3D357835-1591-5E4F-9629-45F0E2E7B4E0}"/>
              </a:ext>
            </a:extLst>
          </p:cNvPr>
          <p:cNvSpPr txBox="1"/>
          <p:nvPr/>
        </p:nvSpPr>
        <p:spPr>
          <a:xfrm>
            <a:off x="200166" y="2177120"/>
            <a:ext cx="11556405" cy="707886"/>
          </a:xfrm>
          <a:prstGeom prst="rect">
            <a:avLst/>
          </a:prstGeom>
          <a:noFill/>
        </p:spPr>
        <p:txBody>
          <a:bodyPr wrap="square" rtlCol="0">
            <a:spAutoFit/>
          </a:bodyPr>
          <a:lstStyle/>
          <a:p>
            <a:pPr algn="ctr"/>
            <a:r>
              <a:rPr lang="en-US" sz="2000" dirty="0"/>
              <a:t>Perseus was a demi-god and a slayer of monsters that no other mortal could defeat, such as the gorgon Medusa. He flew around on winged sandals. </a:t>
            </a:r>
          </a:p>
        </p:txBody>
      </p:sp>
      <p:sp>
        <p:nvSpPr>
          <p:cNvPr id="8" name="TextBox 7">
            <a:extLst>
              <a:ext uri="{FF2B5EF4-FFF2-40B4-BE49-F238E27FC236}">
                <a16:creationId xmlns:a16="http://schemas.microsoft.com/office/drawing/2014/main" id="{F4FDB0A1-469C-E44A-A8E7-03A7001811F9}"/>
              </a:ext>
            </a:extLst>
          </p:cNvPr>
          <p:cNvSpPr txBox="1"/>
          <p:nvPr/>
        </p:nvSpPr>
        <p:spPr>
          <a:xfrm>
            <a:off x="200166" y="3543344"/>
            <a:ext cx="11556405" cy="707886"/>
          </a:xfrm>
          <a:prstGeom prst="rect">
            <a:avLst/>
          </a:prstGeom>
          <a:noFill/>
        </p:spPr>
        <p:txBody>
          <a:bodyPr wrap="square" rtlCol="0">
            <a:spAutoFit/>
          </a:bodyPr>
          <a:lstStyle/>
          <a:p>
            <a:pPr algn="ctr"/>
            <a:r>
              <a:rPr lang="en-US" sz="2000" dirty="0"/>
              <a:t>It is </a:t>
            </a:r>
            <a:r>
              <a:rPr lang="en-US" sz="2000" dirty="0" err="1"/>
              <a:t>rumoured</a:t>
            </a:r>
            <a:r>
              <a:rPr lang="en-US" sz="2000" dirty="0"/>
              <a:t> that a half-man, half-bull monster called the Minotaur lives in a labyrinth under the island of Crete (which is a place very susceptible to earthquakes). From time to time he is enraged and bellows loudly.</a:t>
            </a:r>
          </a:p>
        </p:txBody>
      </p:sp>
      <p:sp>
        <p:nvSpPr>
          <p:cNvPr id="10" name="Subtitle 2">
            <a:extLst>
              <a:ext uri="{FF2B5EF4-FFF2-40B4-BE49-F238E27FC236}">
                <a16:creationId xmlns:a16="http://schemas.microsoft.com/office/drawing/2014/main" id="{AD2AF201-21CA-AA41-8B85-FF47BEDFEF05}"/>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MCG: The Meanings of Myth</a:t>
            </a:r>
          </a:p>
        </p:txBody>
      </p:sp>
      <p:sp>
        <p:nvSpPr>
          <p:cNvPr id="11" name="Rectangle 10">
            <a:extLst>
              <a:ext uri="{FF2B5EF4-FFF2-40B4-BE49-F238E27FC236}">
                <a16:creationId xmlns:a16="http://schemas.microsoft.com/office/drawing/2014/main" id="{F68BC098-D45E-BC4B-9391-6527F58A7521}"/>
              </a:ext>
            </a:extLst>
          </p:cNvPr>
          <p:cNvSpPr/>
          <p:nvPr/>
        </p:nvSpPr>
        <p:spPr>
          <a:xfrm>
            <a:off x="-114532" y="1205501"/>
            <a:ext cx="3326805" cy="461665"/>
          </a:xfrm>
          <a:prstGeom prst="rect">
            <a:avLst/>
          </a:prstGeom>
        </p:spPr>
        <p:txBody>
          <a:bodyPr wrap="square">
            <a:spAutoFit/>
          </a:bodyPr>
          <a:lstStyle/>
          <a:p>
            <a:pPr algn="ctr"/>
            <a:r>
              <a:rPr lang="en-US" sz="2400" b="1" dirty="0">
                <a:solidFill>
                  <a:srgbClr val="002060"/>
                </a:solidFill>
              </a:rPr>
              <a:t>teach a moral lesson </a:t>
            </a:r>
          </a:p>
        </p:txBody>
      </p:sp>
      <p:sp>
        <p:nvSpPr>
          <p:cNvPr id="12" name="Rectangle 11">
            <a:extLst>
              <a:ext uri="{FF2B5EF4-FFF2-40B4-BE49-F238E27FC236}">
                <a16:creationId xmlns:a16="http://schemas.microsoft.com/office/drawing/2014/main" id="{AC0D83C7-C593-3642-AF88-BEF0E6628FCF}"/>
              </a:ext>
            </a:extLst>
          </p:cNvPr>
          <p:cNvSpPr/>
          <p:nvPr/>
        </p:nvSpPr>
        <p:spPr>
          <a:xfrm>
            <a:off x="8556172" y="1198481"/>
            <a:ext cx="3544064" cy="461665"/>
          </a:xfrm>
          <a:prstGeom prst="rect">
            <a:avLst/>
          </a:prstGeom>
        </p:spPr>
        <p:txBody>
          <a:bodyPr wrap="square">
            <a:spAutoFit/>
          </a:bodyPr>
          <a:lstStyle/>
          <a:p>
            <a:pPr algn="ctr"/>
            <a:r>
              <a:rPr lang="en-US" sz="2400" b="1" dirty="0">
                <a:solidFill>
                  <a:srgbClr val="C00000"/>
                </a:solidFill>
              </a:rPr>
              <a:t>fulfil a superhuman wish</a:t>
            </a:r>
          </a:p>
        </p:txBody>
      </p:sp>
      <p:sp>
        <p:nvSpPr>
          <p:cNvPr id="13" name="Rectangle 12">
            <a:extLst>
              <a:ext uri="{FF2B5EF4-FFF2-40B4-BE49-F238E27FC236}">
                <a16:creationId xmlns:a16="http://schemas.microsoft.com/office/drawing/2014/main" id="{CFF80449-4876-8643-8615-990179B471E2}"/>
              </a:ext>
            </a:extLst>
          </p:cNvPr>
          <p:cNvSpPr/>
          <p:nvPr/>
        </p:nvSpPr>
        <p:spPr>
          <a:xfrm>
            <a:off x="3994005" y="1205500"/>
            <a:ext cx="4171335" cy="461665"/>
          </a:xfrm>
          <a:prstGeom prst="rect">
            <a:avLst/>
          </a:prstGeom>
        </p:spPr>
        <p:txBody>
          <a:bodyPr wrap="none">
            <a:spAutoFit/>
          </a:bodyPr>
          <a:lstStyle/>
          <a:p>
            <a:r>
              <a:rPr lang="en-US" sz="2400" b="1" dirty="0">
                <a:solidFill>
                  <a:schemeClr val="accent6">
                    <a:lumMod val="75000"/>
                  </a:schemeClr>
                </a:solidFill>
              </a:rPr>
              <a:t>explain a natural phenomenon </a:t>
            </a:r>
          </a:p>
        </p:txBody>
      </p:sp>
      <p:sp>
        <p:nvSpPr>
          <p:cNvPr id="15" name="Rectangle 14">
            <a:extLst>
              <a:ext uri="{FF2B5EF4-FFF2-40B4-BE49-F238E27FC236}">
                <a16:creationId xmlns:a16="http://schemas.microsoft.com/office/drawing/2014/main" id="{FFBC44A7-7CEE-C646-AE81-D26D96F32D88}"/>
              </a:ext>
            </a:extLst>
          </p:cNvPr>
          <p:cNvSpPr/>
          <p:nvPr/>
        </p:nvSpPr>
        <p:spPr>
          <a:xfrm rot="766689">
            <a:off x="3858375" y="2321250"/>
            <a:ext cx="4239985" cy="523220"/>
          </a:xfrm>
          <a:prstGeom prst="rect">
            <a:avLst/>
          </a:prstGeom>
          <a:solidFill>
            <a:srgbClr val="C00000"/>
          </a:solidFill>
        </p:spPr>
        <p:txBody>
          <a:bodyPr wrap="square">
            <a:spAutoFit/>
          </a:bodyPr>
          <a:lstStyle/>
          <a:p>
            <a:pPr algn="ctr"/>
            <a:r>
              <a:rPr lang="en-US" sz="2800" b="1" dirty="0">
                <a:solidFill>
                  <a:schemeClr val="bg1">
                    <a:alpha val="65000"/>
                  </a:schemeClr>
                </a:solidFill>
              </a:rPr>
              <a:t>fulfil a superhuman wish</a:t>
            </a:r>
          </a:p>
        </p:txBody>
      </p:sp>
      <p:sp>
        <p:nvSpPr>
          <p:cNvPr id="16" name="Rectangle 15">
            <a:extLst>
              <a:ext uri="{FF2B5EF4-FFF2-40B4-BE49-F238E27FC236}">
                <a16:creationId xmlns:a16="http://schemas.microsoft.com/office/drawing/2014/main" id="{1B82695C-8536-4F44-9E5C-1335949B45DA}"/>
              </a:ext>
            </a:extLst>
          </p:cNvPr>
          <p:cNvSpPr/>
          <p:nvPr/>
        </p:nvSpPr>
        <p:spPr>
          <a:xfrm rot="20642307">
            <a:off x="3745186" y="3533471"/>
            <a:ext cx="4979942" cy="523220"/>
          </a:xfrm>
          <a:prstGeom prst="rect">
            <a:avLst/>
          </a:prstGeom>
          <a:solidFill>
            <a:srgbClr val="548235"/>
          </a:solidFill>
        </p:spPr>
        <p:txBody>
          <a:bodyPr wrap="square">
            <a:spAutoFit/>
          </a:bodyPr>
          <a:lstStyle/>
          <a:p>
            <a:r>
              <a:rPr lang="en-US" sz="2800" b="1" dirty="0">
                <a:solidFill>
                  <a:schemeClr val="accent6">
                    <a:lumMod val="20000"/>
                    <a:lumOff val="80000"/>
                  </a:schemeClr>
                </a:solidFill>
              </a:rPr>
              <a:t>explain a natural phenomenon </a:t>
            </a:r>
          </a:p>
        </p:txBody>
      </p:sp>
      <p:sp>
        <p:nvSpPr>
          <p:cNvPr id="17" name="Rectangle 16">
            <a:extLst>
              <a:ext uri="{FF2B5EF4-FFF2-40B4-BE49-F238E27FC236}">
                <a16:creationId xmlns:a16="http://schemas.microsoft.com/office/drawing/2014/main" id="{71C97D3F-2CD9-4948-9F06-65C66DAD8629}"/>
              </a:ext>
            </a:extLst>
          </p:cNvPr>
          <p:cNvSpPr/>
          <p:nvPr/>
        </p:nvSpPr>
        <p:spPr>
          <a:xfrm rot="948616">
            <a:off x="3862425" y="5089332"/>
            <a:ext cx="4979942" cy="523220"/>
          </a:xfrm>
          <a:prstGeom prst="rect">
            <a:avLst/>
          </a:prstGeom>
          <a:solidFill>
            <a:srgbClr val="203864"/>
          </a:solidFill>
        </p:spPr>
        <p:txBody>
          <a:bodyPr wrap="square">
            <a:spAutoFit/>
          </a:bodyPr>
          <a:lstStyle/>
          <a:p>
            <a:pPr algn="ctr"/>
            <a:r>
              <a:rPr lang="en-US" sz="2800" b="1" dirty="0">
                <a:solidFill>
                  <a:schemeClr val="accent1">
                    <a:lumMod val="20000"/>
                    <a:lumOff val="80000"/>
                  </a:schemeClr>
                </a:solidFill>
              </a:rPr>
              <a:t>teach a moral lesson </a:t>
            </a:r>
          </a:p>
        </p:txBody>
      </p:sp>
    </p:spTree>
    <p:extLst>
      <p:ext uri="{BB962C8B-B14F-4D97-AF65-F5344CB8AC3E}">
        <p14:creationId xmlns:p14="http://schemas.microsoft.com/office/powerpoint/2010/main" val="304401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Effect transition="in" filter="fade">
                                      <p:cBhvr>
                                        <p:cTn id="15" dur="1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1000" fill="hold"/>
                                        <p:tgtEl>
                                          <p:spTgt spid="16"/>
                                        </p:tgtEl>
                                        <p:attrNameLst>
                                          <p:attrName>ppt_w</p:attrName>
                                        </p:attrNameLst>
                                      </p:cBhvr>
                                      <p:tavLst>
                                        <p:tav tm="0">
                                          <p:val>
                                            <p:fltVal val="0"/>
                                          </p:val>
                                        </p:tav>
                                        <p:tav tm="100000">
                                          <p:val>
                                            <p:strVal val="#ppt_w"/>
                                          </p:val>
                                        </p:tav>
                                      </p:tavLst>
                                    </p:anim>
                                    <p:anim calcmode="lin" valueType="num">
                                      <p:cBhvr>
                                        <p:cTn id="27" dur="1000" fill="hold"/>
                                        <p:tgtEl>
                                          <p:spTgt spid="16"/>
                                        </p:tgtEl>
                                        <p:attrNameLst>
                                          <p:attrName>ppt_h</p:attrName>
                                        </p:attrNameLst>
                                      </p:cBhvr>
                                      <p:tavLst>
                                        <p:tav tm="0">
                                          <p:val>
                                            <p:fltVal val="0"/>
                                          </p:val>
                                        </p:tav>
                                        <p:tav tm="100000">
                                          <p:val>
                                            <p:strVal val="#ppt_h"/>
                                          </p:val>
                                        </p:tav>
                                      </p:tavLst>
                                    </p:anim>
                                    <p:animEffect transition="in" filter="fade">
                                      <p:cBhvr>
                                        <p:cTn id="28" dur="1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ppt_w</p:attrName>
                                        </p:attrNameLst>
                                      </p:cBhvr>
                                      <p:tavLst>
                                        <p:tav tm="0">
                                          <p:val>
                                            <p:fltVal val="0"/>
                                          </p:val>
                                        </p:tav>
                                        <p:tav tm="100000">
                                          <p:val>
                                            <p:strVal val="#ppt_w"/>
                                          </p:val>
                                        </p:tav>
                                      </p:tavLst>
                                    </p:anim>
                                    <p:anim calcmode="lin" valueType="num">
                                      <p:cBhvr>
                                        <p:cTn id="40" dur="1000" fill="hold"/>
                                        <p:tgtEl>
                                          <p:spTgt spid="17"/>
                                        </p:tgtEl>
                                        <p:attrNameLst>
                                          <p:attrName>ppt_h</p:attrName>
                                        </p:attrNameLst>
                                      </p:cBhvr>
                                      <p:tavLst>
                                        <p:tav tm="0">
                                          <p:val>
                                            <p:fltVal val="0"/>
                                          </p:val>
                                        </p:tav>
                                        <p:tav tm="100000">
                                          <p:val>
                                            <p:strVal val="#ppt_h"/>
                                          </p:val>
                                        </p:tav>
                                      </p:tavLst>
                                    </p:anim>
                                    <p:animEffect transition="in" filter="fade">
                                      <p:cBhvr>
                                        <p:cTn id="4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48A21-1198-7D48-8B12-C97AE1EB207A}"/>
              </a:ext>
            </a:extLst>
          </p:cNvPr>
          <p:cNvSpPr>
            <a:spLocks noGrp="1"/>
          </p:cNvSpPr>
          <p:nvPr>
            <p:ph type="title"/>
          </p:nvPr>
        </p:nvSpPr>
        <p:spPr>
          <a:xfrm>
            <a:off x="838200" y="0"/>
            <a:ext cx="10515600" cy="1325563"/>
          </a:xfrm>
        </p:spPr>
        <p:txBody>
          <a:bodyPr/>
          <a:lstStyle/>
          <a:p>
            <a:pPr algn="ctr"/>
            <a:r>
              <a:rPr lang="en-US" dirty="0"/>
              <a:t>Create your own myth</a:t>
            </a:r>
          </a:p>
        </p:txBody>
      </p:sp>
      <p:sp>
        <p:nvSpPr>
          <p:cNvPr id="5" name="Subtitle 2">
            <a:extLst>
              <a:ext uri="{FF2B5EF4-FFF2-40B4-BE49-F238E27FC236}">
                <a16:creationId xmlns:a16="http://schemas.microsoft.com/office/drawing/2014/main" id="{C6390B09-DA08-B745-BEE2-B9ADBD14A3BD}"/>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MCG: The Meanings of Myth</a:t>
            </a:r>
          </a:p>
        </p:txBody>
      </p:sp>
      <p:pic>
        <p:nvPicPr>
          <p:cNvPr id="9" name="Picture 8" descr="A picture containing text&#10;&#10;Description automatically generated">
            <a:extLst>
              <a:ext uri="{FF2B5EF4-FFF2-40B4-BE49-F238E27FC236}">
                <a16:creationId xmlns:a16="http://schemas.microsoft.com/office/drawing/2014/main" id="{FE2CD04F-DE8C-2143-9BCB-2C87AEEBA534}"/>
              </a:ext>
            </a:extLst>
          </p:cNvPr>
          <p:cNvPicPr>
            <a:picLocks noChangeAspect="1"/>
          </p:cNvPicPr>
          <p:nvPr/>
        </p:nvPicPr>
        <p:blipFill>
          <a:blip r:embed="rId2"/>
          <a:stretch>
            <a:fillRect/>
          </a:stretch>
        </p:blipFill>
        <p:spPr>
          <a:xfrm>
            <a:off x="2467912" y="45641"/>
            <a:ext cx="1054100" cy="1143000"/>
          </a:xfrm>
          <a:prstGeom prst="rect">
            <a:avLst/>
          </a:prstGeom>
        </p:spPr>
      </p:pic>
      <p:grpSp>
        <p:nvGrpSpPr>
          <p:cNvPr id="21" name="Group 20">
            <a:extLst>
              <a:ext uri="{FF2B5EF4-FFF2-40B4-BE49-F238E27FC236}">
                <a16:creationId xmlns:a16="http://schemas.microsoft.com/office/drawing/2014/main" id="{DDEB8613-605F-C24A-87C7-4C03ECACC66F}"/>
              </a:ext>
            </a:extLst>
          </p:cNvPr>
          <p:cNvGrpSpPr/>
          <p:nvPr/>
        </p:nvGrpSpPr>
        <p:grpSpPr>
          <a:xfrm>
            <a:off x="157489" y="1234281"/>
            <a:ext cx="3565426" cy="4083368"/>
            <a:chOff x="157489" y="1234281"/>
            <a:chExt cx="3565426" cy="4083368"/>
          </a:xfrm>
        </p:grpSpPr>
        <p:sp>
          <p:nvSpPr>
            <p:cNvPr id="11" name="TextBox 10">
              <a:extLst>
                <a:ext uri="{FF2B5EF4-FFF2-40B4-BE49-F238E27FC236}">
                  <a16:creationId xmlns:a16="http://schemas.microsoft.com/office/drawing/2014/main" id="{319E0639-18D2-D849-9F7C-041D3FED1824}"/>
                </a:ext>
              </a:extLst>
            </p:cNvPr>
            <p:cNvSpPr txBox="1"/>
            <p:nvPr/>
          </p:nvSpPr>
          <p:spPr>
            <a:xfrm>
              <a:off x="157489" y="1234281"/>
              <a:ext cx="3565426" cy="830997"/>
            </a:xfrm>
            <a:prstGeom prst="rect">
              <a:avLst/>
            </a:prstGeom>
            <a:noFill/>
          </p:spPr>
          <p:txBody>
            <a:bodyPr wrap="square" rtlCol="0">
              <a:spAutoFit/>
            </a:bodyPr>
            <a:lstStyle/>
            <a:p>
              <a:pPr algn="ctr"/>
              <a:r>
                <a:rPr lang="en-US" sz="2400" dirty="0"/>
                <a:t>Decide on what type of myth you’d like to write</a:t>
              </a:r>
            </a:p>
          </p:txBody>
        </p:sp>
        <p:sp>
          <p:nvSpPr>
            <p:cNvPr id="12" name="Rectangle 11">
              <a:extLst>
                <a:ext uri="{FF2B5EF4-FFF2-40B4-BE49-F238E27FC236}">
                  <a16:creationId xmlns:a16="http://schemas.microsoft.com/office/drawing/2014/main" id="{034CA4F3-2F5F-1A47-9EC2-3D8CF49BCEC2}"/>
                </a:ext>
              </a:extLst>
            </p:cNvPr>
            <p:cNvSpPr/>
            <p:nvPr/>
          </p:nvSpPr>
          <p:spPr>
            <a:xfrm>
              <a:off x="492515" y="2640286"/>
              <a:ext cx="2502447" cy="584775"/>
            </a:xfrm>
            <a:prstGeom prst="rect">
              <a:avLst/>
            </a:prstGeom>
          </p:spPr>
          <p:txBody>
            <a:bodyPr wrap="square">
              <a:spAutoFit/>
            </a:bodyPr>
            <a:lstStyle/>
            <a:p>
              <a:pPr algn="ctr"/>
              <a:r>
                <a:rPr lang="en-US" sz="3200" b="1" dirty="0">
                  <a:solidFill>
                    <a:srgbClr val="002060"/>
                  </a:solidFill>
                </a:rPr>
                <a:t>teaching</a:t>
              </a:r>
            </a:p>
          </p:txBody>
        </p:sp>
        <p:sp>
          <p:nvSpPr>
            <p:cNvPr id="13" name="Rectangle 12">
              <a:extLst>
                <a:ext uri="{FF2B5EF4-FFF2-40B4-BE49-F238E27FC236}">
                  <a16:creationId xmlns:a16="http://schemas.microsoft.com/office/drawing/2014/main" id="{AA4F4C09-D88C-4940-818F-670085FBF640}"/>
                </a:ext>
              </a:extLst>
            </p:cNvPr>
            <p:cNvSpPr/>
            <p:nvPr/>
          </p:nvSpPr>
          <p:spPr>
            <a:xfrm>
              <a:off x="167156" y="4732874"/>
              <a:ext cx="3153163" cy="584775"/>
            </a:xfrm>
            <a:prstGeom prst="rect">
              <a:avLst/>
            </a:prstGeom>
          </p:spPr>
          <p:txBody>
            <a:bodyPr wrap="square">
              <a:spAutoFit/>
            </a:bodyPr>
            <a:lstStyle/>
            <a:p>
              <a:pPr algn="ctr"/>
              <a:r>
                <a:rPr lang="en-US" sz="3200" b="1" dirty="0">
                  <a:solidFill>
                    <a:srgbClr val="C00000"/>
                  </a:solidFill>
                </a:rPr>
                <a:t>wishing</a:t>
              </a:r>
            </a:p>
          </p:txBody>
        </p:sp>
        <p:sp>
          <p:nvSpPr>
            <p:cNvPr id="14" name="Rectangle 13">
              <a:extLst>
                <a:ext uri="{FF2B5EF4-FFF2-40B4-BE49-F238E27FC236}">
                  <a16:creationId xmlns:a16="http://schemas.microsoft.com/office/drawing/2014/main" id="{CD7237B3-A8FC-5046-B870-B672AC88C9FA}"/>
                </a:ext>
              </a:extLst>
            </p:cNvPr>
            <p:cNvSpPr/>
            <p:nvPr/>
          </p:nvSpPr>
          <p:spPr>
            <a:xfrm>
              <a:off x="777770" y="3652850"/>
              <a:ext cx="1931939" cy="584775"/>
            </a:xfrm>
            <a:prstGeom prst="rect">
              <a:avLst/>
            </a:prstGeom>
          </p:spPr>
          <p:txBody>
            <a:bodyPr wrap="none">
              <a:spAutoFit/>
            </a:bodyPr>
            <a:lstStyle/>
            <a:p>
              <a:r>
                <a:rPr lang="en-US" sz="3200" b="1" dirty="0">
                  <a:solidFill>
                    <a:schemeClr val="accent6">
                      <a:lumMod val="75000"/>
                    </a:schemeClr>
                  </a:solidFill>
                </a:rPr>
                <a:t>explaining</a:t>
              </a:r>
            </a:p>
          </p:txBody>
        </p:sp>
      </p:grpSp>
      <p:grpSp>
        <p:nvGrpSpPr>
          <p:cNvPr id="22" name="Group 21">
            <a:extLst>
              <a:ext uri="{FF2B5EF4-FFF2-40B4-BE49-F238E27FC236}">
                <a16:creationId xmlns:a16="http://schemas.microsoft.com/office/drawing/2014/main" id="{2A28436E-9C70-184F-92A8-4318FFE9F8A8}"/>
              </a:ext>
            </a:extLst>
          </p:cNvPr>
          <p:cNvGrpSpPr/>
          <p:nvPr/>
        </p:nvGrpSpPr>
        <p:grpSpPr>
          <a:xfrm>
            <a:off x="3940630" y="1234281"/>
            <a:ext cx="3913298" cy="5163916"/>
            <a:chOff x="3940630" y="1234281"/>
            <a:chExt cx="3913298" cy="5163916"/>
          </a:xfrm>
        </p:grpSpPr>
        <p:pic>
          <p:nvPicPr>
            <p:cNvPr id="10" name="Picture 9">
              <a:extLst>
                <a:ext uri="{FF2B5EF4-FFF2-40B4-BE49-F238E27FC236}">
                  <a16:creationId xmlns:a16="http://schemas.microsoft.com/office/drawing/2014/main" id="{EFAC9109-B3BD-EC4E-BF9F-10DFB83928D1}"/>
                </a:ext>
              </a:extLst>
            </p:cNvPr>
            <p:cNvPicPr>
              <a:picLocks noChangeAspect="1"/>
            </p:cNvPicPr>
            <p:nvPr/>
          </p:nvPicPr>
          <p:blipFill>
            <a:blip r:embed="rId3"/>
            <a:stretch>
              <a:fillRect/>
            </a:stretch>
          </p:blipFill>
          <p:spPr>
            <a:xfrm>
              <a:off x="4420656" y="2060240"/>
              <a:ext cx="3050436" cy="43379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TextBox 14">
              <a:extLst>
                <a:ext uri="{FF2B5EF4-FFF2-40B4-BE49-F238E27FC236}">
                  <a16:creationId xmlns:a16="http://schemas.microsoft.com/office/drawing/2014/main" id="{F5CEA2CB-0B43-0343-B777-96D8693EEF47}"/>
                </a:ext>
              </a:extLst>
            </p:cNvPr>
            <p:cNvSpPr txBox="1"/>
            <p:nvPr/>
          </p:nvSpPr>
          <p:spPr>
            <a:xfrm>
              <a:off x="3940630" y="1234281"/>
              <a:ext cx="3913298" cy="830997"/>
            </a:xfrm>
            <a:prstGeom prst="rect">
              <a:avLst/>
            </a:prstGeom>
            <a:noFill/>
          </p:spPr>
          <p:txBody>
            <a:bodyPr wrap="square" rtlCol="0">
              <a:spAutoFit/>
            </a:bodyPr>
            <a:lstStyle/>
            <a:p>
              <a:pPr algn="ctr"/>
              <a:r>
                <a:rPr lang="en-US" sz="2400" dirty="0"/>
                <a:t>Use the worksheet to record and refine your ideas</a:t>
              </a:r>
            </a:p>
          </p:txBody>
        </p:sp>
      </p:grpSp>
      <p:grpSp>
        <p:nvGrpSpPr>
          <p:cNvPr id="23" name="Group 22">
            <a:extLst>
              <a:ext uri="{FF2B5EF4-FFF2-40B4-BE49-F238E27FC236}">
                <a16:creationId xmlns:a16="http://schemas.microsoft.com/office/drawing/2014/main" id="{D6513BAA-0221-FF4A-B6FB-62CF07310F41}"/>
              </a:ext>
            </a:extLst>
          </p:cNvPr>
          <p:cNvGrpSpPr/>
          <p:nvPr/>
        </p:nvGrpSpPr>
        <p:grpSpPr>
          <a:xfrm>
            <a:off x="8049089" y="1234281"/>
            <a:ext cx="3913298" cy="4526988"/>
            <a:chOff x="8049089" y="1234281"/>
            <a:chExt cx="3913298" cy="4526988"/>
          </a:xfrm>
        </p:grpSpPr>
        <p:sp>
          <p:nvSpPr>
            <p:cNvPr id="16" name="TextBox 15">
              <a:extLst>
                <a:ext uri="{FF2B5EF4-FFF2-40B4-BE49-F238E27FC236}">
                  <a16:creationId xmlns:a16="http://schemas.microsoft.com/office/drawing/2014/main" id="{E7291F22-DDD7-5142-A0E5-0592FC7D3CDD}"/>
                </a:ext>
              </a:extLst>
            </p:cNvPr>
            <p:cNvSpPr txBox="1"/>
            <p:nvPr/>
          </p:nvSpPr>
          <p:spPr>
            <a:xfrm>
              <a:off x="8049089" y="1234281"/>
              <a:ext cx="3913298" cy="830997"/>
            </a:xfrm>
            <a:prstGeom prst="rect">
              <a:avLst/>
            </a:prstGeom>
            <a:noFill/>
          </p:spPr>
          <p:txBody>
            <a:bodyPr wrap="square" rtlCol="0">
              <a:spAutoFit/>
            </a:bodyPr>
            <a:lstStyle/>
            <a:p>
              <a:pPr algn="ctr"/>
              <a:r>
                <a:rPr lang="en-US" sz="2400" dirty="0"/>
                <a:t>Tell the story to your classmates</a:t>
              </a:r>
            </a:p>
          </p:txBody>
        </p:sp>
        <p:pic>
          <p:nvPicPr>
            <p:cNvPr id="20" name="Picture 19">
              <a:extLst>
                <a:ext uri="{FF2B5EF4-FFF2-40B4-BE49-F238E27FC236}">
                  <a16:creationId xmlns:a16="http://schemas.microsoft.com/office/drawing/2014/main" id="{8F557B85-4375-7C42-80BC-8096A8127FAF}"/>
                </a:ext>
              </a:extLst>
            </p:cNvPr>
            <p:cNvPicPr>
              <a:picLocks noChangeAspect="1"/>
            </p:cNvPicPr>
            <p:nvPr/>
          </p:nvPicPr>
          <p:blipFill>
            <a:blip r:embed="rId4"/>
            <a:stretch>
              <a:fillRect/>
            </a:stretch>
          </p:blipFill>
          <p:spPr>
            <a:xfrm>
              <a:off x="8482001" y="2236779"/>
              <a:ext cx="3050436" cy="3524490"/>
            </a:xfrm>
            <a:prstGeom prst="rect">
              <a:avLst/>
            </a:prstGeom>
          </p:spPr>
        </p:pic>
      </p:grpSp>
    </p:spTree>
    <p:extLst>
      <p:ext uri="{BB962C8B-B14F-4D97-AF65-F5344CB8AC3E}">
        <p14:creationId xmlns:p14="http://schemas.microsoft.com/office/powerpoint/2010/main" val="271653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CBE9-34E2-6F46-938C-5D35A4EF77CE}"/>
              </a:ext>
            </a:extLst>
          </p:cNvPr>
          <p:cNvSpPr>
            <a:spLocks noGrp="1"/>
          </p:cNvSpPr>
          <p:nvPr>
            <p:ph type="title"/>
          </p:nvPr>
        </p:nvSpPr>
        <p:spPr>
          <a:xfrm>
            <a:off x="4668757" y="344203"/>
            <a:ext cx="2980223" cy="890620"/>
          </a:xfrm>
        </p:spPr>
        <p:txBody>
          <a:bodyPr>
            <a:normAutofit/>
          </a:bodyPr>
          <a:lstStyle/>
          <a:p>
            <a:r>
              <a:rPr lang="en-US" b="1" dirty="0"/>
              <a:t>Plenary quiz</a:t>
            </a:r>
          </a:p>
        </p:txBody>
      </p:sp>
      <p:sp>
        <p:nvSpPr>
          <p:cNvPr id="19" name="Rectangle 18">
            <a:extLst>
              <a:ext uri="{FF2B5EF4-FFF2-40B4-BE49-F238E27FC236}">
                <a16:creationId xmlns:a16="http://schemas.microsoft.com/office/drawing/2014/main" id="{00AA5898-2C5D-A44B-9C1F-A48A10CFF476}"/>
              </a:ext>
            </a:extLst>
          </p:cNvPr>
          <p:cNvSpPr/>
          <p:nvPr/>
        </p:nvSpPr>
        <p:spPr>
          <a:xfrm>
            <a:off x="913583" y="3480788"/>
            <a:ext cx="7837580" cy="1077218"/>
          </a:xfrm>
          <a:prstGeom prst="rect">
            <a:avLst/>
          </a:prstGeom>
        </p:spPr>
        <p:txBody>
          <a:bodyPr wrap="square">
            <a:spAutoFit/>
          </a:bodyPr>
          <a:lstStyle/>
          <a:p>
            <a:r>
              <a:rPr lang="en-US" sz="3200" b="1" dirty="0">
                <a:solidFill>
                  <a:srgbClr val="C00000"/>
                </a:solidFill>
                <a:cs typeface="Papyrus"/>
              </a:rPr>
              <a:t>Question 2 </a:t>
            </a:r>
            <a:r>
              <a:rPr lang="en-US" sz="3200" dirty="0">
                <a:cs typeface="Papyrus"/>
              </a:rPr>
              <a:t>Can you think of a Greek myth that teaches a moral lesson? </a:t>
            </a:r>
          </a:p>
        </p:txBody>
      </p:sp>
      <p:sp>
        <p:nvSpPr>
          <p:cNvPr id="22" name="Rectangle 21">
            <a:extLst>
              <a:ext uri="{FF2B5EF4-FFF2-40B4-BE49-F238E27FC236}">
                <a16:creationId xmlns:a16="http://schemas.microsoft.com/office/drawing/2014/main" id="{BD16CC46-0DDE-4747-97DE-C4FC46C828BA}"/>
              </a:ext>
            </a:extLst>
          </p:cNvPr>
          <p:cNvSpPr/>
          <p:nvPr/>
        </p:nvSpPr>
        <p:spPr>
          <a:xfrm>
            <a:off x="900271" y="4935713"/>
            <a:ext cx="8051238" cy="1077218"/>
          </a:xfrm>
          <a:prstGeom prst="rect">
            <a:avLst/>
          </a:prstGeom>
        </p:spPr>
        <p:txBody>
          <a:bodyPr wrap="square">
            <a:spAutoFit/>
          </a:bodyPr>
          <a:lstStyle/>
          <a:p>
            <a:r>
              <a:rPr lang="en-US" sz="3200" b="1" dirty="0">
                <a:solidFill>
                  <a:srgbClr val="C00000"/>
                </a:solidFill>
                <a:cs typeface="Papyrus"/>
              </a:rPr>
              <a:t>Question 3 </a:t>
            </a:r>
            <a:r>
              <a:rPr lang="en-US" sz="3200" dirty="0">
                <a:cs typeface="Papyrus"/>
              </a:rPr>
              <a:t>Can you name a hero from Greek myth who has superhuman powers?</a:t>
            </a:r>
            <a:endParaRPr lang="en-US" sz="3200" dirty="0">
              <a:latin typeface="+mj-lt"/>
              <a:cs typeface="Papyrus"/>
            </a:endParaRPr>
          </a:p>
        </p:txBody>
      </p:sp>
      <p:sp>
        <p:nvSpPr>
          <p:cNvPr id="17" name="Rectangle 16">
            <a:extLst>
              <a:ext uri="{FF2B5EF4-FFF2-40B4-BE49-F238E27FC236}">
                <a16:creationId xmlns:a16="http://schemas.microsoft.com/office/drawing/2014/main" id="{A5E65A9D-AC98-DF4C-A1D2-D941FCF981F9}"/>
              </a:ext>
            </a:extLst>
          </p:cNvPr>
          <p:cNvSpPr/>
          <p:nvPr/>
        </p:nvSpPr>
        <p:spPr>
          <a:xfrm>
            <a:off x="900270" y="1873694"/>
            <a:ext cx="7850893" cy="1077218"/>
          </a:xfrm>
          <a:prstGeom prst="rect">
            <a:avLst/>
          </a:prstGeom>
        </p:spPr>
        <p:txBody>
          <a:bodyPr wrap="square">
            <a:spAutoFit/>
          </a:bodyPr>
          <a:lstStyle/>
          <a:p>
            <a:r>
              <a:rPr lang="en-US" sz="3200" b="1" dirty="0">
                <a:solidFill>
                  <a:srgbClr val="C00000"/>
                </a:solidFill>
                <a:cs typeface="Papyrus"/>
              </a:rPr>
              <a:t>Question 1 </a:t>
            </a:r>
            <a:r>
              <a:rPr lang="en-US" sz="3200" dirty="0">
                <a:cs typeface="Papyrus"/>
              </a:rPr>
              <a:t>Name three possible reasons why cultures create myths.</a:t>
            </a:r>
          </a:p>
        </p:txBody>
      </p:sp>
      <p:sp>
        <p:nvSpPr>
          <p:cNvPr id="12" name="Subtitle 2">
            <a:extLst>
              <a:ext uri="{FF2B5EF4-FFF2-40B4-BE49-F238E27FC236}">
                <a16:creationId xmlns:a16="http://schemas.microsoft.com/office/drawing/2014/main" id="{D234D39A-5568-424F-A298-609800F2291E}"/>
              </a:ext>
            </a:extLst>
          </p:cNvPr>
          <p:cNvSpPr txBox="1">
            <a:spLocks/>
          </p:cNvSpPr>
          <p:nvPr/>
        </p:nvSpPr>
        <p:spPr>
          <a:xfrm>
            <a:off x="200346" y="6492782"/>
            <a:ext cx="5745533" cy="365114"/>
          </a:xfrm>
          <a:prstGeom prst="rect">
            <a:avLst/>
          </a:prstGeom>
        </p:spPr>
        <p:txBody>
          <a:bodyPr vert="horz" lIns="91437" tIns="45719" rIns="91437" bIns="45719"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MCG: Greek gods &amp; goddesses</a:t>
            </a:r>
          </a:p>
        </p:txBody>
      </p:sp>
      <p:pic>
        <p:nvPicPr>
          <p:cNvPr id="8" name="Picture 7" descr="A child wearing a garment&#10;&#10;Description automatically generated with low confidence">
            <a:extLst>
              <a:ext uri="{FF2B5EF4-FFF2-40B4-BE49-F238E27FC236}">
                <a16:creationId xmlns:a16="http://schemas.microsoft.com/office/drawing/2014/main" id="{DC53A0B3-12E7-4E40-88B8-2EB002D0A20C}"/>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flipH="1">
            <a:off x="8951509" y="1009613"/>
            <a:ext cx="3040146" cy="5665726"/>
          </a:xfrm>
          <a:prstGeom prst="rect">
            <a:avLst/>
          </a:prstGeom>
        </p:spPr>
      </p:pic>
      <p:sp>
        <p:nvSpPr>
          <p:cNvPr id="9" name="Footer Placeholder 7">
            <a:extLst>
              <a:ext uri="{FF2B5EF4-FFF2-40B4-BE49-F238E27FC236}">
                <a16:creationId xmlns:a16="http://schemas.microsoft.com/office/drawing/2014/main" id="{6D97AC61-2E02-FC43-81B9-70E6681C9947}"/>
              </a:ext>
            </a:extLst>
          </p:cNvPr>
          <p:cNvSpPr txBox="1">
            <a:spLocks/>
          </p:cNvSpPr>
          <p:nvPr/>
        </p:nvSpPr>
        <p:spPr>
          <a:xfrm>
            <a:off x="11099290" y="6592129"/>
            <a:ext cx="1092710" cy="364989"/>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r>
              <a:rPr lang="en-US" sz="844" dirty="0"/>
              <a:t>© C Andrew 2022</a:t>
            </a:r>
          </a:p>
        </p:txBody>
      </p:sp>
    </p:spTree>
    <p:extLst>
      <p:ext uri="{BB962C8B-B14F-4D97-AF65-F5344CB8AC3E}">
        <p14:creationId xmlns:p14="http://schemas.microsoft.com/office/powerpoint/2010/main" val="419081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1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dissolve">
                                      <p:cBhvr>
                                        <p:cTn id="17"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1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19349</TotalTime>
  <Words>556</Words>
  <Application>Microsoft Macintosh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Corbel</vt:lpstr>
      <vt:lpstr>Office Theme</vt:lpstr>
      <vt:lpstr>PowerPoint Presentation</vt:lpstr>
      <vt:lpstr>Examples of  Greek myths</vt:lpstr>
      <vt:lpstr>Reasons for myths</vt:lpstr>
      <vt:lpstr>Match the myth to the reason</vt:lpstr>
      <vt:lpstr>Create your own myth</vt:lpstr>
      <vt:lpstr>Plenary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Maximum Classics</dc:title>
  <dc:creator>Charlie Andrew</dc:creator>
  <cp:lastModifiedBy>Charlie Andrew</cp:lastModifiedBy>
  <cp:revision>504</cp:revision>
  <dcterms:created xsi:type="dcterms:W3CDTF">2020-08-26T13:00:26Z</dcterms:created>
  <dcterms:modified xsi:type="dcterms:W3CDTF">2022-09-22T10:02:08Z</dcterms:modified>
</cp:coreProperties>
</file>