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7"/>
  </p:notesMasterIdLst>
  <p:sldIdLst>
    <p:sldId id="271" r:id="rId2"/>
    <p:sldId id="291" r:id="rId3"/>
    <p:sldId id="295" r:id="rId4"/>
    <p:sldId id="294" r:id="rId5"/>
    <p:sldId id="27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2093"/>
    <a:srgbClr val="FF7E79"/>
    <a:srgbClr val="521B93"/>
    <a:srgbClr val="FF40FF"/>
    <a:srgbClr val="E1C8F8"/>
    <a:srgbClr val="945200"/>
    <a:srgbClr val="8EAA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4"/>
    <p:restoredTop sz="94674"/>
  </p:normalViewPr>
  <p:slideViewPr>
    <p:cSldViewPr snapToGrid="0" snapToObjects="1">
      <p:cViewPr varScale="1">
        <p:scale>
          <a:sx n="102" d="100"/>
          <a:sy n="102" d="100"/>
        </p:scale>
        <p:origin x="10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D4568-411D-114A-824D-5D0A02C4BE41}" type="datetimeFigureOut">
              <a:rPr lang="en-US" smtClean="0"/>
              <a:t>9/22/22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AFBC0-18EA-B445-8165-007CF41F71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045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AFBC0-18EA-B445-8165-007CF41F714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997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9/22/22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125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9/22/22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68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9/22/22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64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9/22/22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22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9/22/22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963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9/22/22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05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9/22/22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002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9/22/22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164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9/22/22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03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9/22/22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622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9/22/22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636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29131-0636-4047-8DF3-24E530D7B4AA}" type="datetimeFigureOut">
              <a:rPr lang="en-US" smtClean="0"/>
              <a:t>9/22/22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2B453C-DE0B-7749-80E2-555B75D22710}"/>
              </a:ext>
            </a:extLst>
          </p:cNvPr>
          <p:cNvSpPr txBox="1"/>
          <p:nvPr userDrawn="1"/>
        </p:nvSpPr>
        <p:spPr>
          <a:xfrm>
            <a:off x="10635164" y="6635750"/>
            <a:ext cx="11480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© C Andrew  2022</a:t>
            </a:r>
          </a:p>
        </p:txBody>
      </p:sp>
    </p:spTree>
    <p:extLst>
      <p:ext uri="{BB962C8B-B14F-4D97-AF65-F5344CB8AC3E}">
        <p14:creationId xmlns:p14="http://schemas.microsoft.com/office/powerpoint/2010/main" val="399823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tiff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388BAB9-B8A2-D04A-B70B-7EF12C5DC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7608" y="3423628"/>
            <a:ext cx="6869931" cy="880422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latin typeface="Corbel" panose="020B0503020204020204" pitchFamily="34" charset="0"/>
              </a:rPr>
              <a:t>Homer &amp; his epic poetry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F0F2F3-37A5-2449-AF73-A08FD2615D55}"/>
              </a:ext>
            </a:extLst>
          </p:cNvPr>
          <p:cNvSpPr txBox="1"/>
          <p:nvPr/>
        </p:nvSpPr>
        <p:spPr>
          <a:xfrm>
            <a:off x="3982951" y="5272797"/>
            <a:ext cx="7791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</a:rPr>
              <a:t>LO: To encounter stories from Homer’s Iliad and Odyssey and to make a card game based on the characters in these stories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0B86514-9380-3048-9107-A1AE5527F17F}"/>
              </a:ext>
            </a:extLst>
          </p:cNvPr>
          <p:cNvSpPr/>
          <p:nvPr/>
        </p:nvSpPr>
        <p:spPr>
          <a:xfrm>
            <a:off x="204897" y="163877"/>
            <a:ext cx="11791307" cy="6405207"/>
          </a:xfrm>
          <a:prstGeom prst="roundRect">
            <a:avLst>
              <a:gd name="adj" fmla="val 2540"/>
            </a:avLst>
          </a:prstGeom>
          <a:noFill/>
          <a:ln w="38100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92000"/>
                      <a:gd name="connsiteY0" fmla="*/ 1143023 h 6858000"/>
                      <a:gd name="connsiteX1" fmla="*/ 1143023 w 12192000"/>
                      <a:gd name="connsiteY1" fmla="*/ 0 h 6858000"/>
                      <a:gd name="connsiteX2" fmla="*/ 1923845 w 12192000"/>
                      <a:gd name="connsiteY2" fmla="*/ 0 h 6858000"/>
                      <a:gd name="connsiteX3" fmla="*/ 2407489 w 12192000"/>
                      <a:gd name="connsiteY3" fmla="*/ 0 h 6858000"/>
                      <a:gd name="connsiteX4" fmla="*/ 2792073 w 12192000"/>
                      <a:gd name="connsiteY4" fmla="*/ 0 h 6858000"/>
                      <a:gd name="connsiteX5" fmla="*/ 3473836 w 12192000"/>
                      <a:gd name="connsiteY5" fmla="*/ 0 h 6858000"/>
                      <a:gd name="connsiteX6" fmla="*/ 3957479 w 12192000"/>
                      <a:gd name="connsiteY6" fmla="*/ 0 h 6858000"/>
                      <a:gd name="connsiteX7" fmla="*/ 4738302 w 12192000"/>
                      <a:gd name="connsiteY7" fmla="*/ 0 h 6858000"/>
                      <a:gd name="connsiteX8" fmla="*/ 5122886 w 12192000"/>
                      <a:gd name="connsiteY8" fmla="*/ 0 h 6858000"/>
                      <a:gd name="connsiteX9" fmla="*/ 5903708 w 12192000"/>
                      <a:gd name="connsiteY9" fmla="*/ 0 h 6858000"/>
                      <a:gd name="connsiteX10" fmla="*/ 6189233 w 12192000"/>
                      <a:gd name="connsiteY10" fmla="*/ 0 h 6858000"/>
                      <a:gd name="connsiteX11" fmla="*/ 6771936 w 12192000"/>
                      <a:gd name="connsiteY11" fmla="*/ 0 h 6858000"/>
                      <a:gd name="connsiteX12" fmla="*/ 7354639 w 12192000"/>
                      <a:gd name="connsiteY12" fmla="*/ 0 h 6858000"/>
                      <a:gd name="connsiteX13" fmla="*/ 7838282 w 12192000"/>
                      <a:gd name="connsiteY13" fmla="*/ 0 h 6858000"/>
                      <a:gd name="connsiteX14" fmla="*/ 8619105 w 12192000"/>
                      <a:gd name="connsiteY14" fmla="*/ 0 h 6858000"/>
                      <a:gd name="connsiteX15" fmla="*/ 9399927 w 12192000"/>
                      <a:gd name="connsiteY15" fmla="*/ 0 h 6858000"/>
                      <a:gd name="connsiteX16" fmla="*/ 9784511 w 12192000"/>
                      <a:gd name="connsiteY16" fmla="*/ 0 h 6858000"/>
                      <a:gd name="connsiteX17" fmla="*/ 10367214 w 12192000"/>
                      <a:gd name="connsiteY17" fmla="*/ 0 h 6858000"/>
                      <a:gd name="connsiteX18" fmla="*/ 11048977 w 12192000"/>
                      <a:gd name="connsiteY18" fmla="*/ 0 h 6858000"/>
                      <a:gd name="connsiteX19" fmla="*/ 12192000 w 12192000"/>
                      <a:gd name="connsiteY19" fmla="*/ 1143023 h 6858000"/>
                      <a:gd name="connsiteX20" fmla="*/ 12192000 w 12192000"/>
                      <a:gd name="connsiteY20" fmla="*/ 1577359 h 6858000"/>
                      <a:gd name="connsiteX21" fmla="*/ 12192000 w 12192000"/>
                      <a:gd name="connsiteY21" fmla="*/ 2240292 h 6858000"/>
                      <a:gd name="connsiteX22" fmla="*/ 12192000 w 12192000"/>
                      <a:gd name="connsiteY22" fmla="*/ 2811786 h 6858000"/>
                      <a:gd name="connsiteX23" fmla="*/ 12192000 w 12192000"/>
                      <a:gd name="connsiteY23" fmla="*/ 3291841 h 6858000"/>
                      <a:gd name="connsiteX24" fmla="*/ 12192000 w 12192000"/>
                      <a:gd name="connsiteY24" fmla="*/ 3863336 h 6858000"/>
                      <a:gd name="connsiteX25" fmla="*/ 12192000 w 12192000"/>
                      <a:gd name="connsiteY25" fmla="*/ 4297671 h 6858000"/>
                      <a:gd name="connsiteX26" fmla="*/ 12192000 w 12192000"/>
                      <a:gd name="connsiteY26" fmla="*/ 4732007 h 6858000"/>
                      <a:gd name="connsiteX27" fmla="*/ 12192000 w 12192000"/>
                      <a:gd name="connsiteY27" fmla="*/ 5714977 h 6858000"/>
                      <a:gd name="connsiteX28" fmla="*/ 11048977 w 12192000"/>
                      <a:gd name="connsiteY28" fmla="*/ 6858000 h 6858000"/>
                      <a:gd name="connsiteX29" fmla="*/ 10763452 w 12192000"/>
                      <a:gd name="connsiteY29" fmla="*/ 6858000 h 6858000"/>
                      <a:gd name="connsiteX30" fmla="*/ 10081690 w 12192000"/>
                      <a:gd name="connsiteY30" fmla="*/ 6858000 h 6858000"/>
                      <a:gd name="connsiteX31" fmla="*/ 9796165 w 12192000"/>
                      <a:gd name="connsiteY31" fmla="*/ 6858000 h 6858000"/>
                      <a:gd name="connsiteX32" fmla="*/ 9114402 w 12192000"/>
                      <a:gd name="connsiteY32" fmla="*/ 6858000 h 6858000"/>
                      <a:gd name="connsiteX33" fmla="*/ 8729818 w 12192000"/>
                      <a:gd name="connsiteY33" fmla="*/ 6858000 h 6858000"/>
                      <a:gd name="connsiteX34" fmla="*/ 8444294 w 12192000"/>
                      <a:gd name="connsiteY34" fmla="*/ 6858000 h 6858000"/>
                      <a:gd name="connsiteX35" fmla="*/ 8059710 w 12192000"/>
                      <a:gd name="connsiteY35" fmla="*/ 6858000 h 6858000"/>
                      <a:gd name="connsiteX36" fmla="*/ 7377947 w 12192000"/>
                      <a:gd name="connsiteY36" fmla="*/ 6858000 h 6858000"/>
                      <a:gd name="connsiteX37" fmla="*/ 6993363 w 12192000"/>
                      <a:gd name="connsiteY37" fmla="*/ 6858000 h 6858000"/>
                      <a:gd name="connsiteX38" fmla="*/ 6707838 w 12192000"/>
                      <a:gd name="connsiteY38" fmla="*/ 6858000 h 6858000"/>
                      <a:gd name="connsiteX39" fmla="*/ 6323254 w 12192000"/>
                      <a:gd name="connsiteY39" fmla="*/ 6858000 h 6858000"/>
                      <a:gd name="connsiteX40" fmla="*/ 5839611 w 12192000"/>
                      <a:gd name="connsiteY40" fmla="*/ 6858000 h 6858000"/>
                      <a:gd name="connsiteX41" fmla="*/ 5256907 w 12192000"/>
                      <a:gd name="connsiteY41" fmla="*/ 6858000 h 6858000"/>
                      <a:gd name="connsiteX42" fmla="*/ 4872323 w 12192000"/>
                      <a:gd name="connsiteY42" fmla="*/ 6858000 h 6858000"/>
                      <a:gd name="connsiteX43" fmla="*/ 4091501 w 12192000"/>
                      <a:gd name="connsiteY43" fmla="*/ 6858000 h 6858000"/>
                      <a:gd name="connsiteX44" fmla="*/ 3508798 w 12192000"/>
                      <a:gd name="connsiteY44" fmla="*/ 6858000 h 6858000"/>
                      <a:gd name="connsiteX45" fmla="*/ 2727976 w 12192000"/>
                      <a:gd name="connsiteY45" fmla="*/ 6858000 h 6858000"/>
                      <a:gd name="connsiteX46" fmla="*/ 2046213 w 12192000"/>
                      <a:gd name="connsiteY46" fmla="*/ 6858000 h 6858000"/>
                      <a:gd name="connsiteX47" fmla="*/ 1143023 w 12192000"/>
                      <a:gd name="connsiteY47" fmla="*/ 6858000 h 6858000"/>
                      <a:gd name="connsiteX48" fmla="*/ 0 w 12192000"/>
                      <a:gd name="connsiteY48" fmla="*/ 5714977 h 6858000"/>
                      <a:gd name="connsiteX49" fmla="*/ 0 w 12192000"/>
                      <a:gd name="connsiteY49" fmla="*/ 5189202 h 6858000"/>
                      <a:gd name="connsiteX50" fmla="*/ 0 w 12192000"/>
                      <a:gd name="connsiteY50" fmla="*/ 4754867 h 6858000"/>
                      <a:gd name="connsiteX51" fmla="*/ 0 w 12192000"/>
                      <a:gd name="connsiteY51" fmla="*/ 4091933 h 6858000"/>
                      <a:gd name="connsiteX52" fmla="*/ 0 w 12192000"/>
                      <a:gd name="connsiteY52" fmla="*/ 3520439 h 6858000"/>
                      <a:gd name="connsiteX53" fmla="*/ 0 w 12192000"/>
                      <a:gd name="connsiteY53" fmla="*/ 2857506 h 6858000"/>
                      <a:gd name="connsiteX54" fmla="*/ 0 w 12192000"/>
                      <a:gd name="connsiteY54" fmla="*/ 2331731 h 6858000"/>
                      <a:gd name="connsiteX55" fmla="*/ 0 w 12192000"/>
                      <a:gd name="connsiteY55" fmla="*/ 1851676 h 6858000"/>
                      <a:gd name="connsiteX56" fmla="*/ 0 w 12192000"/>
                      <a:gd name="connsiteY56" fmla="*/ 1143023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12192000" h="6858000" extrusionOk="0">
                        <a:moveTo>
                          <a:pt x="0" y="1143023"/>
                        </a:moveTo>
                        <a:cubicBezTo>
                          <a:pt x="-28290" y="494299"/>
                          <a:pt x="394354" y="44060"/>
                          <a:pt x="1143023" y="0"/>
                        </a:cubicBezTo>
                        <a:cubicBezTo>
                          <a:pt x="1450775" y="-69397"/>
                          <a:pt x="1757005" y="74170"/>
                          <a:pt x="1923845" y="0"/>
                        </a:cubicBezTo>
                        <a:cubicBezTo>
                          <a:pt x="2090685" y="-74170"/>
                          <a:pt x="2211996" y="42603"/>
                          <a:pt x="2407489" y="0"/>
                        </a:cubicBezTo>
                        <a:cubicBezTo>
                          <a:pt x="2602982" y="-42603"/>
                          <a:pt x="2674984" y="35029"/>
                          <a:pt x="2792073" y="0"/>
                        </a:cubicBezTo>
                        <a:cubicBezTo>
                          <a:pt x="2909162" y="-35029"/>
                          <a:pt x="3256033" y="18317"/>
                          <a:pt x="3473836" y="0"/>
                        </a:cubicBezTo>
                        <a:cubicBezTo>
                          <a:pt x="3691639" y="-18317"/>
                          <a:pt x="3856322" y="12725"/>
                          <a:pt x="3957479" y="0"/>
                        </a:cubicBezTo>
                        <a:cubicBezTo>
                          <a:pt x="4058636" y="-12725"/>
                          <a:pt x="4359881" y="62969"/>
                          <a:pt x="4738302" y="0"/>
                        </a:cubicBezTo>
                        <a:cubicBezTo>
                          <a:pt x="5116723" y="-62969"/>
                          <a:pt x="4942312" y="6342"/>
                          <a:pt x="5122886" y="0"/>
                        </a:cubicBezTo>
                        <a:cubicBezTo>
                          <a:pt x="5303460" y="-6342"/>
                          <a:pt x="5685444" y="58423"/>
                          <a:pt x="5903708" y="0"/>
                        </a:cubicBezTo>
                        <a:cubicBezTo>
                          <a:pt x="6121972" y="-58423"/>
                          <a:pt x="6099896" y="27968"/>
                          <a:pt x="6189233" y="0"/>
                        </a:cubicBezTo>
                        <a:cubicBezTo>
                          <a:pt x="6278570" y="-27968"/>
                          <a:pt x="6564243" y="58772"/>
                          <a:pt x="6771936" y="0"/>
                        </a:cubicBezTo>
                        <a:cubicBezTo>
                          <a:pt x="6979629" y="-58772"/>
                          <a:pt x="7150676" y="9338"/>
                          <a:pt x="7354639" y="0"/>
                        </a:cubicBezTo>
                        <a:cubicBezTo>
                          <a:pt x="7558602" y="-9338"/>
                          <a:pt x="7678022" y="4832"/>
                          <a:pt x="7838282" y="0"/>
                        </a:cubicBezTo>
                        <a:cubicBezTo>
                          <a:pt x="7998542" y="-4832"/>
                          <a:pt x="8395328" y="82788"/>
                          <a:pt x="8619105" y="0"/>
                        </a:cubicBezTo>
                        <a:cubicBezTo>
                          <a:pt x="8842882" y="-82788"/>
                          <a:pt x="9194565" y="70635"/>
                          <a:pt x="9399927" y="0"/>
                        </a:cubicBezTo>
                        <a:cubicBezTo>
                          <a:pt x="9605289" y="-70635"/>
                          <a:pt x="9688499" y="25428"/>
                          <a:pt x="9784511" y="0"/>
                        </a:cubicBezTo>
                        <a:cubicBezTo>
                          <a:pt x="9880523" y="-25428"/>
                          <a:pt x="10112614" y="58178"/>
                          <a:pt x="10367214" y="0"/>
                        </a:cubicBezTo>
                        <a:cubicBezTo>
                          <a:pt x="10621814" y="-58178"/>
                          <a:pt x="10791911" y="7403"/>
                          <a:pt x="11048977" y="0"/>
                        </a:cubicBezTo>
                        <a:cubicBezTo>
                          <a:pt x="11623948" y="-169372"/>
                          <a:pt x="12287596" y="492328"/>
                          <a:pt x="12192000" y="1143023"/>
                        </a:cubicBezTo>
                        <a:cubicBezTo>
                          <a:pt x="12222846" y="1305508"/>
                          <a:pt x="12182117" y="1389599"/>
                          <a:pt x="12192000" y="1577359"/>
                        </a:cubicBezTo>
                        <a:cubicBezTo>
                          <a:pt x="12201883" y="1765119"/>
                          <a:pt x="12146812" y="1975571"/>
                          <a:pt x="12192000" y="2240292"/>
                        </a:cubicBezTo>
                        <a:cubicBezTo>
                          <a:pt x="12237188" y="2505013"/>
                          <a:pt x="12175481" y="2533710"/>
                          <a:pt x="12192000" y="2811786"/>
                        </a:cubicBezTo>
                        <a:cubicBezTo>
                          <a:pt x="12208519" y="3089862"/>
                          <a:pt x="12163763" y="3169705"/>
                          <a:pt x="12192000" y="3291841"/>
                        </a:cubicBezTo>
                        <a:cubicBezTo>
                          <a:pt x="12220237" y="3413977"/>
                          <a:pt x="12167838" y="3719854"/>
                          <a:pt x="12192000" y="3863336"/>
                        </a:cubicBezTo>
                        <a:cubicBezTo>
                          <a:pt x="12216162" y="4006819"/>
                          <a:pt x="12164354" y="4195130"/>
                          <a:pt x="12192000" y="4297671"/>
                        </a:cubicBezTo>
                        <a:cubicBezTo>
                          <a:pt x="12219646" y="4400212"/>
                          <a:pt x="12150947" y="4618553"/>
                          <a:pt x="12192000" y="4732007"/>
                        </a:cubicBezTo>
                        <a:cubicBezTo>
                          <a:pt x="12233053" y="4845461"/>
                          <a:pt x="12109569" y="5480211"/>
                          <a:pt x="12192000" y="5714977"/>
                        </a:cubicBezTo>
                        <a:cubicBezTo>
                          <a:pt x="12368691" y="6408090"/>
                          <a:pt x="11720805" y="6994600"/>
                          <a:pt x="11048977" y="6858000"/>
                        </a:cubicBezTo>
                        <a:cubicBezTo>
                          <a:pt x="10987144" y="6886139"/>
                          <a:pt x="10847403" y="6838849"/>
                          <a:pt x="10763452" y="6858000"/>
                        </a:cubicBezTo>
                        <a:cubicBezTo>
                          <a:pt x="10679502" y="6877151"/>
                          <a:pt x="10343895" y="6854638"/>
                          <a:pt x="10081690" y="6858000"/>
                        </a:cubicBezTo>
                        <a:cubicBezTo>
                          <a:pt x="9819485" y="6861362"/>
                          <a:pt x="9899699" y="6846950"/>
                          <a:pt x="9796165" y="6858000"/>
                        </a:cubicBezTo>
                        <a:cubicBezTo>
                          <a:pt x="9692632" y="6869050"/>
                          <a:pt x="9319991" y="6786315"/>
                          <a:pt x="9114402" y="6858000"/>
                        </a:cubicBezTo>
                        <a:cubicBezTo>
                          <a:pt x="8908813" y="6929685"/>
                          <a:pt x="8858176" y="6848896"/>
                          <a:pt x="8729818" y="6858000"/>
                        </a:cubicBezTo>
                        <a:cubicBezTo>
                          <a:pt x="8601460" y="6867104"/>
                          <a:pt x="8548436" y="6845701"/>
                          <a:pt x="8444294" y="6858000"/>
                        </a:cubicBezTo>
                        <a:cubicBezTo>
                          <a:pt x="8340152" y="6870299"/>
                          <a:pt x="8155317" y="6850854"/>
                          <a:pt x="8059710" y="6858000"/>
                        </a:cubicBezTo>
                        <a:cubicBezTo>
                          <a:pt x="7964103" y="6865146"/>
                          <a:pt x="7521875" y="6839013"/>
                          <a:pt x="7377947" y="6858000"/>
                        </a:cubicBezTo>
                        <a:cubicBezTo>
                          <a:pt x="7234019" y="6876987"/>
                          <a:pt x="7139488" y="6831521"/>
                          <a:pt x="6993363" y="6858000"/>
                        </a:cubicBezTo>
                        <a:cubicBezTo>
                          <a:pt x="6847238" y="6884479"/>
                          <a:pt x="6789347" y="6827892"/>
                          <a:pt x="6707838" y="6858000"/>
                        </a:cubicBezTo>
                        <a:cubicBezTo>
                          <a:pt x="6626329" y="6888108"/>
                          <a:pt x="6422969" y="6850890"/>
                          <a:pt x="6323254" y="6858000"/>
                        </a:cubicBezTo>
                        <a:cubicBezTo>
                          <a:pt x="6223539" y="6865110"/>
                          <a:pt x="6034058" y="6855262"/>
                          <a:pt x="5839611" y="6858000"/>
                        </a:cubicBezTo>
                        <a:cubicBezTo>
                          <a:pt x="5645164" y="6860738"/>
                          <a:pt x="5519718" y="6810024"/>
                          <a:pt x="5256907" y="6858000"/>
                        </a:cubicBezTo>
                        <a:cubicBezTo>
                          <a:pt x="4994096" y="6905976"/>
                          <a:pt x="4977783" y="6822987"/>
                          <a:pt x="4872323" y="6858000"/>
                        </a:cubicBezTo>
                        <a:cubicBezTo>
                          <a:pt x="4766863" y="6893013"/>
                          <a:pt x="4368016" y="6785862"/>
                          <a:pt x="4091501" y="6858000"/>
                        </a:cubicBezTo>
                        <a:cubicBezTo>
                          <a:pt x="3814986" y="6930138"/>
                          <a:pt x="3655208" y="6810227"/>
                          <a:pt x="3508798" y="6858000"/>
                        </a:cubicBezTo>
                        <a:cubicBezTo>
                          <a:pt x="3362388" y="6905773"/>
                          <a:pt x="3019665" y="6847863"/>
                          <a:pt x="2727976" y="6858000"/>
                        </a:cubicBezTo>
                        <a:cubicBezTo>
                          <a:pt x="2436287" y="6868137"/>
                          <a:pt x="2268477" y="6827091"/>
                          <a:pt x="2046213" y="6858000"/>
                        </a:cubicBezTo>
                        <a:cubicBezTo>
                          <a:pt x="1823949" y="6888909"/>
                          <a:pt x="1545751" y="6767822"/>
                          <a:pt x="1143023" y="6858000"/>
                        </a:cubicBezTo>
                        <a:cubicBezTo>
                          <a:pt x="578120" y="6869378"/>
                          <a:pt x="-50709" y="6364804"/>
                          <a:pt x="0" y="5714977"/>
                        </a:cubicBezTo>
                        <a:cubicBezTo>
                          <a:pt x="-16098" y="5514499"/>
                          <a:pt x="44475" y="5402250"/>
                          <a:pt x="0" y="5189202"/>
                        </a:cubicBezTo>
                        <a:cubicBezTo>
                          <a:pt x="-44475" y="4976155"/>
                          <a:pt x="23780" y="4942722"/>
                          <a:pt x="0" y="4754867"/>
                        </a:cubicBezTo>
                        <a:cubicBezTo>
                          <a:pt x="-23780" y="4567013"/>
                          <a:pt x="9335" y="4247380"/>
                          <a:pt x="0" y="4091933"/>
                        </a:cubicBezTo>
                        <a:cubicBezTo>
                          <a:pt x="-9335" y="3936486"/>
                          <a:pt x="41597" y="3738698"/>
                          <a:pt x="0" y="3520439"/>
                        </a:cubicBezTo>
                        <a:cubicBezTo>
                          <a:pt x="-41597" y="3302180"/>
                          <a:pt x="7603" y="3080610"/>
                          <a:pt x="0" y="2857506"/>
                        </a:cubicBezTo>
                        <a:cubicBezTo>
                          <a:pt x="-7603" y="2634402"/>
                          <a:pt x="9871" y="2562736"/>
                          <a:pt x="0" y="2331731"/>
                        </a:cubicBezTo>
                        <a:cubicBezTo>
                          <a:pt x="-9871" y="2100726"/>
                          <a:pt x="38109" y="2076847"/>
                          <a:pt x="0" y="1851676"/>
                        </a:cubicBezTo>
                        <a:cubicBezTo>
                          <a:pt x="-38109" y="1626506"/>
                          <a:pt x="24038" y="1375073"/>
                          <a:pt x="0" y="114302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FAE360-8FB7-C24C-A423-AD94CB8AC9AD}"/>
              </a:ext>
            </a:extLst>
          </p:cNvPr>
          <p:cNvSpPr txBox="1"/>
          <p:nvPr/>
        </p:nvSpPr>
        <p:spPr>
          <a:xfrm>
            <a:off x="3921083" y="879164"/>
            <a:ext cx="4273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Cambria Math" panose="02040503050406030204" pitchFamily="18" charset="0"/>
                <a:cs typeface="Beirut" pitchFamily="2" charset="-78"/>
              </a:rPr>
              <a:t>Maximum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Cambria Math" panose="02040503050406030204" pitchFamily="18" charset="0"/>
                <a:cs typeface="Beirut" pitchFamily="2" charset="-78"/>
              </a:rPr>
              <a:t>Civilisation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  <a:ea typeface="Cambria Math" panose="02040503050406030204" pitchFamily="18" charset="0"/>
              <a:cs typeface="Beirut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8F5C67-C429-0D47-AA91-D834F20D5C8C}"/>
              </a:ext>
            </a:extLst>
          </p:cNvPr>
          <p:cNvSpPr txBox="1"/>
          <p:nvPr/>
        </p:nvSpPr>
        <p:spPr>
          <a:xfrm>
            <a:off x="11681977" y="675716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/>
          </a:p>
        </p:txBody>
      </p:sp>
      <p:pic>
        <p:nvPicPr>
          <p:cNvPr id="6" name="Picture 5" descr="A child wearing a garment&#10;&#10;Description automatically generated with low confidence">
            <a:extLst>
              <a:ext uri="{FF2B5EF4-FFF2-40B4-BE49-F238E27FC236}">
                <a16:creationId xmlns:a16="http://schemas.microsoft.com/office/drawing/2014/main" id="{E8C30E9C-2739-4847-9E5C-7C3A26F30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91" y="748132"/>
            <a:ext cx="3040146" cy="5665726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F7A90B-F5FB-A94C-9739-45529E63C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86139" y="9252746"/>
            <a:ext cx="1554124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/>
              <a:t>© C Andrew 2022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06FE475-833D-584B-BC71-58A4EB1F723D}"/>
              </a:ext>
            </a:extLst>
          </p:cNvPr>
          <p:cNvSpPr txBox="1">
            <a:spLocks/>
          </p:cNvSpPr>
          <p:nvPr/>
        </p:nvSpPr>
        <p:spPr>
          <a:xfrm>
            <a:off x="200346" y="6613330"/>
            <a:ext cx="5745533" cy="365114"/>
          </a:xfrm>
          <a:prstGeom prst="rect">
            <a:avLst/>
          </a:prstGeom>
        </p:spPr>
        <p:txBody>
          <a:bodyPr vert="horz" lIns="91437" tIns="45719" rIns="91437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MCG: Homer &amp; epic poetry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84F765C-25FB-B34A-B554-E41198859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7608" y="1375893"/>
            <a:ext cx="6575946" cy="91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04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ubtitle 2">
            <a:extLst>
              <a:ext uri="{FF2B5EF4-FFF2-40B4-BE49-F238E27FC236}">
                <a16:creationId xmlns:a16="http://schemas.microsoft.com/office/drawing/2014/main" id="{1EB3C4FF-7E63-6D4F-A7D1-DBDEB7ED4F8D}"/>
              </a:ext>
            </a:extLst>
          </p:cNvPr>
          <p:cNvSpPr txBox="1">
            <a:spLocks/>
          </p:cNvSpPr>
          <p:nvPr/>
        </p:nvSpPr>
        <p:spPr>
          <a:xfrm>
            <a:off x="200166" y="6492875"/>
            <a:ext cx="574570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MCG: Homer &amp; epic poetry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EFB2B93E-FE58-7744-A22D-158C2DC4F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055" y="345398"/>
            <a:ext cx="4110857" cy="890647"/>
          </a:xfrm>
        </p:spPr>
        <p:txBody>
          <a:bodyPr>
            <a:normAutofit fontScale="90000"/>
          </a:bodyPr>
          <a:lstStyle/>
          <a:p>
            <a:r>
              <a:rPr lang="en-US" dirty="0"/>
              <a:t>Homer &amp; his epics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C025DAE3-D2FF-094B-AAF5-C0E3C89AA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6906" y="172562"/>
            <a:ext cx="1278340" cy="890647"/>
          </a:xfrm>
          <a:prstGeom prst="rect">
            <a:avLst/>
          </a:prstGeom>
        </p:spPr>
      </p:pic>
      <p:pic>
        <p:nvPicPr>
          <p:cNvPr id="20" name="Picture 19" descr="homer.png">
            <a:extLst>
              <a:ext uri="{FF2B5EF4-FFF2-40B4-BE49-F238E27FC236}">
                <a16:creationId xmlns:a16="http://schemas.microsoft.com/office/drawing/2014/main" id="{9A0BD796-9853-E942-A767-8F36C515F5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137" y="1227757"/>
            <a:ext cx="2471734" cy="249376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DB35860-5D55-E54C-B904-8C447312E1FC}"/>
              </a:ext>
            </a:extLst>
          </p:cNvPr>
          <p:cNvSpPr txBox="1"/>
          <p:nvPr/>
        </p:nvSpPr>
        <p:spPr>
          <a:xfrm>
            <a:off x="3850518" y="1415506"/>
            <a:ext cx="3269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12</a:t>
            </a:r>
            <a:r>
              <a:rPr lang="en-US" sz="3200" b="1" baseline="30000" dirty="0"/>
              <a:t>th</a:t>
            </a:r>
            <a:r>
              <a:rPr lang="en-US" sz="3200" b="1" dirty="0"/>
              <a:t> century BCE?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C738CA-5AF3-9648-BF9F-EE78E55DC609}"/>
              </a:ext>
            </a:extLst>
          </p:cNvPr>
          <p:cNvSpPr txBox="1"/>
          <p:nvPr/>
        </p:nvSpPr>
        <p:spPr>
          <a:xfrm>
            <a:off x="4971818" y="2021197"/>
            <a:ext cx="2959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8</a:t>
            </a:r>
            <a:r>
              <a:rPr lang="en-US" sz="3200" b="1" baseline="30000" dirty="0"/>
              <a:t>th</a:t>
            </a:r>
            <a:r>
              <a:rPr lang="en-US" sz="3200" b="1" dirty="0"/>
              <a:t> century BCE?</a:t>
            </a:r>
          </a:p>
        </p:txBody>
      </p:sp>
      <p:pic>
        <p:nvPicPr>
          <p:cNvPr id="23" name="Picture 22" descr="homer.png">
            <a:extLst>
              <a:ext uri="{FF2B5EF4-FFF2-40B4-BE49-F238E27FC236}">
                <a16:creationId xmlns:a16="http://schemas.microsoft.com/office/drawing/2014/main" id="{0D8C6924-13DC-F544-B397-0137A56E3BB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2431" y="2157434"/>
            <a:ext cx="2106911" cy="2125689"/>
          </a:xfrm>
          <a:prstGeom prst="rect">
            <a:avLst/>
          </a:prstGeom>
        </p:spPr>
      </p:pic>
      <p:pic>
        <p:nvPicPr>
          <p:cNvPr id="24" name="Picture 23" descr="homer.png">
            <a:extLst>
              <a:ext uri="{FF2B5EF4-FFF2-40B4-BE49-F238E27FC236}">
                <a16:creationId xmlns:a16="http://schemas.microsoft.com/office/drawing/2014/main" id="{D93621CB-4A44-7E40-9B1A-984FE97C158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97" y="2383398"/>
            <a:ext cx="2306542" cy="2327099"/>
          </a:xfrm>
          <a:prstGeom prst="rect">
            <a:avLst/>
          </a:prstGeom>
        </p:spPr>
      </p:pic>
      <p:pic>
        <p:nvPicPr>
          <p:cNvPr id="25" name="Picture 24" descr="homer.png">
            <a:extLst>
              <a:ext uri="{FF2B5EF4-FFF2-40B4-BE49-F238E27FC236}">
                <a16:creationId xmlns:a16="http://schemas.microsoft.com/office/drawing/2014/main" id="{2D983360-BFF8-344F-A170-931DE48BA53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682" y="3544447"/>
            <a:ext cx="2311498" cy="2332100"/>
          </a:xfrm>
          <a:prstGeom prst="rect">
            <a:avLst/>
          </a:prstGeom>
        </p:spPr>
      </p:pic>
      <p:pic>
        <p:nvPicPr>
          <p:cNvPr id="28" name="Picture 27" descr="browse-1019877_960_720.jpg">
            <a:extLst>
              <a:ext uri="{FF2B5EF4-FFF2-40B4-BE49-F238E27FC236}">
                <a16:creationId xmlns:a16="http://schemas.microsoft.com/office/drawing/2014/main" id="{AFDA3E9B-CA37-0144-96FE-4F21A10CF63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0118" y="2706611"/>
            <a:ext cx="5786706" cy="3641065"/>
          </a:xfrm>
          <a:prstGeom prst="rect">
            <a:avLst/>
          </a:prstGeom>
        </p:spPr>
      </p:pic>
      <p:pic>
        <p:nvPicPr>
          <p:cNvPr id="31" name="Picture 30" descr="cyprus-1388763__180.jpg">
            <a:extLst>
              <a:ext uri="{FF2B5EF4-FFF2-40B4-BE49-F238E27FC236}">
                <a16:creationId xmlns:a16="http://schemas.microsoft.com/office/drawing/2014/main" id="{92AFAB95-2E2F-334F-AEF4-021EED3ACF2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9721" y="3555076"/>
            <a:ext cx="1917823" cy="179388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A12D1A4-B0C1-9048-A632-A668550048AC}"/>
              </a:ext>
            </a:extLst>
          </p:cNvPr>
          <p:cNvSpPr txBox="1"/>
          <p:nvPr/>
        </p:nvSpPr>
        <p:spPr>
          <a:xfrm>
            <a:off x="8560320" y="4182909"/>
            <a:ext cx="2083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merican Typewriter"/>
                <a:cs typeface="American Typewriter"/>
              </a:rPr>
              <a:t>The Trojan War</a:t>
            </a:r>
          </a:p>
        </p:txBody>
      </p:sp>
      <p:pic>
        <p:nvPicPr>
          <p:cNvPr id="41" name="Picture 40" descr="trojan-horse-277525__180.jpg">
            <a:extLst>
              <a:ext uri="{FF2B5EF4-FFF2-40B4-BE49-F238E27FC236}">
                <a16:creationId xmlns:a16="http://schemas.microsoft.com/office/drawing/2014/main" id="{353455CF-0236-4345-AC5F-729142AA79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3920" y="3259811"/>
            <a:ext cx="1714500" cy="22860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31EE7E25-C7B6-6349-84D8-96F1D7B4DB02}"/>
              </a:ext>
            </a:extLst>
          </p:cNvPr>
          <p:cNvSpPr txBox="1"/>
          <p:nvPr/>
        </p:nvSpPr>
        <p:spPr>
          <a:xfrm>
            <a:off x="8371313" y="4204545"/>
            <a:ext cx="23188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merican Typewriter"/>
                <a:cs typeface="American Typewriter"/>
              </a:rPr>
              <a:t>The Trojan Horse</a:t>
            </a:r>
          </a:p>
        </p:txBody>
      </p:sp>
      <p:pic>
        <p:nvPicPr>
          <p:cNvPr id="43" name="Picture 42" descr="cyclops_colour.jpg">
            <a:extLst>
              <a:ext uri="{FF2B5EF4-FFF2-40B4-BE49-F238E27FC236}">
                <a16:creationId xmlns:a16="http://schemas.microsoft.com/office/drawing/2014/main" id="{59E291BB-C7DA-E64B-BEEE-8E0B71EE5E6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8083" y="3345965"/>
            <a:ext cx="1501433" cy="208439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B8382F9C-0E08-3F4B-A002-07238A5A3225}"/>
              </a:ext>
            </a:extLst>
          </p:cNvPr>
          <p:cNvSpPr txBox="1"/>
          <p:nvPr/>
        </p:nvSpPr>
        <p:spPr>
          <a:xfrm>
            <a:off x="8788297" y="4196026"/>
            <a:ext cx="1655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merican Typewriter"/>
                <a:cs typeface="American Typewriter"/>
              </a:rPr>
              <a:t>The Cyclops</a:t>
            </a:r>
          </a:p>
        </p:txBody>
      </p:sp>
      <p:pic>
        <p:nvPicPr>
          <p:cNvPr id="45" name="Picture 44" descr="pig-1165124__180.jpg">
            <a:extLst>
              <a:ext uri="{FF2B5EF4-FFF2-40B4-BE49-F238E27FC236}">
                <a16:creationId xmlns:a16="http://schemas.microsoft.com/office/drawing/2014/main" id="{F0C5613E-A73A-064A-95E9-EB7CDF51B6A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3187" y="3973635"/>
            <a:ext cx="1942793" cy="1218768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757224C7-CEC5-434A-BEA4-57C5C527CA17}"/>
              </a:ext>
            </a:extLst>
          </p:cNvPr>
          <p:cNvSpPr txBox="1"/>
          <p:nvPr/>
        </p:nvSpPr>
        <p:spPr>
          <a:xfrm>
            <a:off x="8560320" y="4160121"/>
            <a:ext cx="20836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merican Typewriter"/>
                <a:cs typeface="American Typewriter"/>
              </a:rPr>
              <a:t>People turned into animals by witches</a:t>
            </a:r>
          </a:p>
        </p:txBody>
      </p:sp>
    </p:spTree>
    <p:extLst>
      <p:ext uri="{BB962C8B-B14F-4D97-AF65-F5344CB8AC3E}">
        <p14:creationId xmlns:p14="http://schemas.microsoft.com/office/powerpoint/2010/main" val="3166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9" grpId="0"/>
      <p:bldP spid="39" grpId="1"/>
      <p:bldP spid="42" grpId="0"/>
      <p:bldP spid="42" grpId="1"/>
      <p:bldP spid="44" grpId="0"/>
      <p:bldP spid="44" grpId="1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4878BD-BC76-FF4F-A879-EA4FB9236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18957"/>
            <a:ext cx="8229600" cy="105574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cs typeface="Papyrus"/>
              </a:rPr>
              <a:t>One war, two epics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6C0DE1-E9CB-C24A-A40B-2D0DE2F61077}"/>
              </a:ext>
            </a:extLst>
          </p:cNvPr>
          <p:cNvSpPr txBox="1"/>
          <p:nvPr/>
        </p:nvSpPr>
        <p:spPr>
          <a:xfrm>
            <a:off x="7140765" y="1174702"/>
            <a:ext cx="456811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The Iliad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ten-year Greek siege of Troy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Gods interfere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Men often act badly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Lots of battles!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FB80CA27-ECCB-3E44-B8F1-A746090CEC24}"/>
              </a:ext>
            </a:extLst>
          </p:cNvPr>
          <p:cNvSpPr txBox="1">
            <a:spLocks/>
          </p:cNvSpPr>
          <p:nvPr/>
        </p:nvSpPr>
        <p:spPr>
          <a:xfrm>
            <a:off x="200166" y="6492875"/>
            <a:ext cx="574570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MCG: Homer &amp; epic poetry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C01384-83D1-2544-B3D1-5F9B6F135474}"/>
              </a:ext>
            </a:extLst>
          </p:cNvPr>
          <p:cNvSpPr txBox="1"/>
          <p:nvPr/>
        </p:nvSpPr>
        <p:spPr>
          <a:xfrm>
            <a:off x="7140765" y="3474083"/>
            <a:ext cx="449901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Odyssey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Greek warrior Odysseus sails home to his kingdom of Ithaka after the siege is ended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Gods interfere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Lots of monsters!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DBA54C-8C7D-0249-8471-9AB5ADC7A2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618" y="1372299"/>
            <a:ext cx="5745709" cy="49300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3D1FCC-BA2E-5248-87B9-12768DE955BB}"/>
              </a:ext>
            </a:extLst>
          </p:cNvPr>
          <p:cNvSpPr txBox="1"/>
          <p:nvPr/>
        </p:nvSpPr>
        <p:spPr>
          <a:xfrm>
            <a:off x="1557918" y="4209558"/>
            <a:ext cx="2208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Greece/‘Achaia’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917461-789E-5345-911B-3D57266E34D1}"/>
              </a:ext>
            </a:extLst>
          </p:cNvPr>
          <p:cNvSpPr txBox="1"/>
          <p:nvPr/>
        </p:nvSpPr>
        <p:spPr>
          <a:xfrm>
            <a:off x="4371632" y="2541346"/>
            <a:ext cx="16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Troy/‘Ilium’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7DEEA8-05D4-FA45-8992-2C189B5D6B7C}"/>
              </a:ext>
            </a:extLst>
          </p:cNvPr>
          <p:cNvSpPr txBox="1"/>
          <p:nvPr/>
        </p:nvSpPr>
        <p:spPr>
          <a:xfrm>
            <a:off x="813720" y="3551207"/>
            <a:ext cx="987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Ithaka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99853B-FD1E-1642-A3D6-A3F65A1278A4}"/>
              </a:ext>
            </a:extLst>
          </p:cNvPr>
          <p:cNvSpPr txBox="1"/>
          <p:nvPr/>
        </p:nvSpPr>
        <p:spPr>
          <a:xfrm>
            <a:off x="2003298" y="2931682"/>
            <a:ext cx="98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42093"/>
                </a:solidFill>
              </a:rPr>
              <a:t>Greece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547E88-DBF3-E94A-A36C-913437499037}"/>
              </a:ext>
            </a:extLst>
          </p:cNvPr>
          <p:cNvSpPr txBox="1"/>
          <p:nvPr/>
        </p:nvSpPr>
        <p:spPr>
          <a:xfrm>
            <a:off x="5395063" y="3172060"/>
            <a:ext cx="98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42093"/>
                </a:solidFill>
              </a:rPr>
              <a:t>Turkey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E83D04-AFB8-0D49-8D13-2CB6D7F845AF}"/>
              </a:ext>
            </a:extLst>
          </p:cNvPr>
          <p:cNvSpPr txBox="1"/>
          <p:nvPr/>
        </p:nvSpPr>
        <p:spPr>
          <a:xfrm>
            <a:off x="885879" y="989134"/>
            <a:ext cx="2158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42093"/>
                </a:solidFill>
              </a:rPr>
              <a:t>modern countries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5E767D4-65AE-8848-A5AA-83A0ABE3B4D0}"/>
              </a:ext>
            </a:extLst>
          </p:cNvPr>
          <p:cNvSpPr txBox="1"/>
          <p:nvPr/>
        </p:nvSpPr>
        <p:spPr>
          <a:xfrm>
            <a:off x="2928068" y="922298"/>
            <a:ext cx="3585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kingdoms in Homer’s work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D04655-DF0D-CA42-818B-BE8423140534}"/>
              </a:ext>
            </a:extLst>
          </p:cNvPr>
          <p:cNvSpPr txBox="1"/>
          <p:nvPr/>
        </p:nvSpPr>
        <p:spPr>
          <a:xfrm>
            <a:off x="3878035" y="5751036"/>
            <a:ext cx="98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42093"/>
                </a:solidFill>
              </a:rPr>
              <a:t>Crete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52850EB-7A20-D94A-8123-4BCC0507E23E}"/>
              </a:ext>
            </a:extLst>
          </p:cNvPr>
          <p:cNvSpPr txBox="1"/>
          <p:nvPr/>
        </p:nvSpPr>
        <p:spPr>
          <a:xfrm>
            <a:off x="980459" y="2083246"/>
            <a:ext cx="98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42093"/>
                </a:solidFill>
              </a:rPr>
              <a:t>Albania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3B6411E-8101-E64A-8919-3D6EB59FD0AA}"/>
              </a:ext>
            </a:extLst>
          </p:cNvPr>
          <p:cNvSpPr txBox="1"/>
          <p:nvPr/>
        </p:nvSpPr>
        <p:spPr>
          <a:xfrm>
            <a:off x="1705990" y="1499194"/>
            <a:ext cx="1387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42093"/>
                </a:solidFill>
              </a:rPr>
              <a:t>Macedonia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5F9E978-1034-4E4B-8D9F-D71F41307F5A}"/>
              </a:ext>
            </a:extLst>
          </p:cNvPr>
          <p:cNvSpPr txBox="1"/>
          <p:nvPr/>
        </p:nvSpPr>
        <p:spPr>
          <a:xfrm>
            <a:off x="3511251" y="1351453"/>
            <a:ext cx="1387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42093"/>
                </a:solidFill>
              </a:rPr>
              <a:t>Bulgaria</a:t>
            </a:r>
          </a:p>
        </p:txBody>
      </p:sp>
    </p:spTree>
    <p:extLst>
      <p:ext uri="{BB962C8B-B14F-4D97-AF65-F5344CB8AC3E}">
        <p14:creationId xmlns:p14="http://schemas.microsoft.com/office/powerpoint/2010/main" val="479084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4878BD-BC76-FF4F-A879-EA4FB9236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18957"/>
            <a:ext cx="8229600" cy="105574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cs typeface="Papyrus"/>
              </a:rPr>
              <a:t>Epic Trumps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FB80CA27-ECCB-3E44-B8F1-A746090CEC24}"/>
              </a:ext>
            </a:extLst>
          </p:cNvPr>
          <p:cNvSpPr txBox="1">
            <a:spLocks/>
          </p:cNvSpPr>
          <p:nvPr/>
        </p:nvSpPr>
        <p:spPr>
          <a:xfrm>
            <a:off x="200166" y="6492875"/>
            <a:ext cx="574570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MCG: Homer &amp; epic poetry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C446C17-8C9E-FF4F-9AAD-0106C1C0BBE2}"/>
              </a:ext>
            </a:extLst>
          </p:cNvPr>
          <p:cNvGrpSpPr/>
          <p:nvPr/>
        </p:nvGrpSpPr>
        <p:grpSpPr>
          <a:xfrm>
            <a:off x="5455767" y="2402588"/>
            <a:ext cx="2197979" cy="3347599"/>
            <a:chOff x="5455767" y="2402588"/>
            <a:chExt cx="2197979" cy="3347599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32FE363C-8E83-6D4C-B907-C37B082CF7F6}"/>
                </a:ext>
              </a:extLst>
            </p:cNvPr>
            <p:cNvSpPr/>
            <p:nvPr/>
          </p:nvSpPr>
          <p:spPr>
            <a:xfrm>
              <a:off x="5455767" y="2402588"/>
              <a:ext cx="2197979" cy="334759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750CC7A-45CB-F14F-850E-79E88CA2D139}"/>
                </a:ext>
              </a:extLst>
            </p:cNvPr>
            <p:cNvSpPr/>
            <p:nvPr/>
          </p:nvSpPr>
          <p:spPr>
            <a:xfrm>
              <a:off x="5569736" y="2561051"/>
              <a:ext cx="1953762" cy="5372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DCBDA42-9837-8044-8B3F-5B50C7EB8B09}"/>
                </a:ext>
              </a:extLst>
            </p:cNvPr>
            <p:cNvSpPr/>
            <p:nvPr/>
          </p:nvSpPr>
          <p:spPr>
            <a:xfrm>
              <a:off x="5569736" y="3193806"/>
              <a:ext cx="1953762" cy="12210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370717C-9DE1-E749-BF0B-AFDEDB8EE850}"/>
                </a:ext>
              </a:extLst>
            </p:cNvPr>
            <p:cNvSpPr txBox="1"/>
            <p:nvPr/>
          </p:nvSpPr>
          <p:spPr>
            <a:xfrm>
              <a:off x="5553261" y="2559686"/>
              <a:ext cx="1980029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Achilles</a:t>
              </a:r>
            </a:p>
            <a:p>
              <a:pPr algn="ctr"/>
              <a:r>
                <a:rPr lang="en-US" sz="1100" dirty="0"/>
                <a:t>almost-immortal Greek warrior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89398C4-4F67-8343-84C8-CBBFF1A006E1}"/>
                </a:ext>
              </a:extLst>
            </p:cNvPr>
            <p:cNvSpPr/>
            <p:nvPr/>
          </p:nvSpPr>
          <p:spPr>
            <a:xfrm>
              <a:off x="5568366" y="4525089"/>
              <a:ext cx="1953762" cy="2383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Intelligence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E7C9210-2B20-A44F-80DC-5904838FAE08}"/>
                </a:ext>
              </a:extLst>
            </p:cNvPr>
            <p:cNvSpPr/>
            <p:nvPr/>
          </p:nvSpPr>
          <p:spPr>
            <a:xfrm>
              <a:off x="5568366" y="4812931"/>
              <a:ext cx="1953762" cy="2383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Power</a:t>
              </a:r>
              <a:endParaRPr lang="en-US" sz="1600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62F0D4D-14AB-4C4D-A61A-0F0FEBD56080}"/>
                </a:ext>
              </a:extLst>
            </p:cNvPr>
            <p:cNvSpPr/>
            <p:nvPr/>
          </p:nvSpPr>
          <p:spPr>
            <a:xfrm>
              <a:off x="5574237" y="5084489"/>
              <a:ext cx="1953762" cy="2383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Bravery</a:t>
              </a:r>
              <a:endParaRPr lang="en-US" sz="160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AFDFF19-959A-834D-AF0F-800CC2B56F3C}"/>
                </a:ext>
              </a:extLst>
            </p:cNvPr>
            <p:cNvSpPr/>
            <p:nvPr/>
          </p:nvSpPr>
          <p:spPr>
            <a:xfrm>
              <a:off x="5574237" y="5372331"/>
              <a:ext cx="1953762" cy="2383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Beauty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EAEEF8E-51C8-714D-BEC5-858BBB7C73BC}"/>
                </a:ext>
              </a:extLst>
            </p:cNvPr>
            <p:cNvSpPr txBox="1"/>
            <p:nvPr/>
          </p:nvSpPr>
          <p:spPr>
            <a:xfrm>
              <a:off x="7138382" y="4448606"/>
              <a:ext cx="3926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45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0C2CF9B-91A5-B448-B74D-2AE648D5FFE2}"/>
                </a:ext>
              </a:extLst>
            </p:cNvPr>
            <p:cNvSpPr txBox="1"/>
            <p:nvPr/>
          </p:nvSpPr>
          <p:spPr>
            <a:xfrm>
              <a:off x="7138382" y="4736448"/>
              <a:ext cx="3926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82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32CA7CE-128C-6A42-80A4-172FB032E26A}"/>
                </a:ext>
              </a:extLst>
            </p:cNvPr>
            <p:cNvSpPr txBox="1"/>
            <p:nvPr/>
          </p:nvSpPr>
          <p:spPr>
            <a:xfrm>
              <a:off x="7039605" y="5008006"/>
              <a:ext cx="4966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100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357028D-F71C-0348-80D7-1245CFD23B64}"/>
                </a:ext>
              </a:extLst>
            </p:cNvPr>
            <p:cNvSpPr txBox="1"/>
            <p:nvPr/>
          </p:nvSpPr>
          <p:spPr>
            <a:xfrm>
              <a:off x="7138382" y="5329683"/>
              <a:ext cx="3926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85</a:t>
              </a:r>
            </a:p>
          </p:txBody>
        </p:sp>
      </p:grpSp>
      <p:pic>
        <p:nvPicPr>
          <p:cNvPr id="40" name="Picture 39" descr="achilles.jpg">
            <a:extLst>
              <a:ext uri="{FF2B5EF4-FFF2-40B4-BE49-F238E27FC236}">
                <a16:creationId xmlns:a16="http://schemas.microsoft.com/office/drawing/2014/main" id="{AF77E603-5825-194C-89CB-0A034D52C3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7622" y="3229842"/>
            <a:ext cx="1011983" cy="116992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F02243C-982B-1545-876E-2C3DB1EEA8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34" y="2558052"/>
            <a:ext cx="3526655" cy="1670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246CAAE-0EF5-D441-B30D-AC005E5A2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51422">
            <a:off x="519665" y="3757314"/>
            <a:ext cx="3916295" cy="14008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9B5DA5D-DB5F-974D-AF53-BED3E29C108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6533" y="2201623"/>
            <a:ext cx="2661423" cy="35485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5AF9C780-C7F2-1640-BE84-BB0D7E390DF5}"/>
              </a:ext>
            </a:extLst>
          </p:cNvPr>
          <p:cNvGrpSpPr/>
          <p:nvPr/>
        </p:nvGrpSpPr>
        <p:grpSpPr>
          <a:xfrm>
            <a:off x="672746" y="1362250"/>
            <a:ext cx="2811630" cy="825500"/>
            <a:chOff x="643017" y="709357"/>
            <a:chExt cx="2811630" cy="82550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FA806C76-384C-BE40-BFAF-FECD88457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017" y="709357"/>
              <a:ext cx="990600" cy="825500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EA549FC-5DDB-1A41-A149-8D770D1C2B64}"/>
                </a:ext>
              </a:extLst>
            </p:cNvPr>
            <p:cNvSpPr txBox="1"/>
            <p:nvPr/>
          </p:nvSpPr>
          <p:spPr>
            <a:xfrm>
              <a:off x="1569516" y="749610"/>
              <a:ext cx="188513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/>
                <a:t>1. Read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CF383F0-865A-1640-A4F1-C4C927A5C3E7}"/>
              </a:ext>
            </a:extLst>
          </p:cNvPr>
          <p:cNvGrpSpPr/>
          <p:nvPr/>
        </p:nvGrpSpPr>
        <p:grpSpPr>
          <a:xfrm>
            <a:off x="4838318" y="1407881"/>
            <a:ext cx="2884646" cy="987837"/>
            <a:chOff x="4838318" y="1130288"/>
            <a:chExt cx="2884646" cy="987837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EBDA970-19A6-9E41-A55B-9CBF78517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38318" y="1130288"/>
              <a:ext cx="943605" cy="987837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5FC567B-CB80-9142-8247-0C56474D7BA8}"/>
                </a:ext>
              </a:extLst>
            </p:cNvPr>
            <p:cNvSpPr txBox="1"/>
            <p:nvPr/>
          </p:nvSpPr>
          <p:spPr>
            <a:xfrm>
              <a:off x="5709849" y="1245281"/>
              <a:ext cx="201311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/>
                <a:t>2. Make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1E97CEB-2880-664A-80FB-5CAF3990F9F5}"/>
              </a:ext>
            </a:extLst>
          </p:cNvPr>
          <p:cNvGrpSpPr/>
          <p:nvPr/>
        </p:nvGrpSpPr>
        <p:grpSpPr>
          <a:xfrm>
            <a:off x="8608525" y="1100590"/>
            <a:ext cx="2513077" cy="769441"/>
            <a:chOff x="8608525" y="822997"/>
            <a:chExt cx="2513077" cy="76944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FA4D8E2-4AFB-B14D-BE33-FF34723BFADE}"/>
                </a:ext>
              </a:extLst>
            </p:cNvPr>
            <p:cNvSpPr txBox="1"/>
            <p:nvPr/>
          </p:nvSpPr>
          <p:spPr>
            <a:xfrm>
              <a:off x="9443770" y="822997"/>
              <a:ext cx="167783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/>
                <a:t>3. Play</a:t>
              </a: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90592BE1-F7A8-4347-89D7-862CD8633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608525" y="884051"/>
              <a:ext cx="914400" cy="635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548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8CBE9-34E2-6F46-938C-5D35A4EF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8757" y="344203"/>
            <a:ext cx="2980223" cy="890620"/>
          </a:xfrm>
        </p:spPr>
        <p:txBody>
          <a:bodyPr>
            <a:normAutofit/>
          </a:bodyPr>
          <a:lstStyle/>
          <a:p>
            <a:r>
              <a:rPr lang="en-US" b="1" dirty="0"/>
              <a:t>Plenary quiz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AA5898-2C5D-A44B-9C1F-A48A10CFF476}"/>
              </a:ext>
            </a:extLst>
          </p:cNvPr>
          <p:cNvSpPr/>
          <p:nvPr/>
        </p:nvSpPr>
        <p:spPr>
          <a:xfrm>
            <a:off x="900271" y="3404703"/>
            <a:ext cx="72541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cs typeface="Papyrus"/>
              </a:rPr>
              <a:t>Question 2 </a:t>
            </a:r>
            <a:r>
              <a:rPr lang="en-US" sz="3200" dirty="0">
                <a:cs typeface="Papyrus"/>
              </a:rPr>
              <a:t>How did the siege of Troy end?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D16CC46-0DDE-4747-97DE-C4FC46C828BA}"/>
              </a:ext>
            </a:extLst>
          </p:cNvPr>
          <p:cNvSpPr/>
          <p:nvPr/>
        </p:nvSpPr>
        <p:spPr>
          <a:xfrm>
            <a:off x="900272" y="4935713"/>
            <a:ext cx="7592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cs typeface="Papyrus"/>
              </a:rPr>
              <a:t>Question 3 </a:t>
            </a:r>
            <a:r>
              <a:rPr lang="en-US" sz="3200" dirty="0">
                <a:cs typeface="Papyrus"/>
              </a:rPr>
              <a:t>What did Odysseus and his men do to the Cyclops Polyphemus?</a:t>
            </a:r>
            <a:endParaRPr lang="en-US" sz="3200" dirty="0">
              <a:latin typeface="+mj-lt"/>
              <a:cs typeface="Papyru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E65A9D-AC98-DF4C-A1D2-D941FCF981F9}"/>
              </a:ext>
            </a:extLst>
          </p:cNvPr>
          <p:cNvSpPr/>
          <p:nvPr/>
        </p:nvSpPr>
        <p:spPr>
          <a:xfrm>
            <a:off x="900271" y="1873694"/>
            <a:ext cx="74141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cs typeface="Papyrus"/>
              </a:rPr>
              <a:t>Question 1 </a:t>
            </a:r>
            <a:r>
              <a:rPr lang="en-US" sz="3200" dirty="0">
                <a:cs typeface="Papyrus"/>
              </a:rPr>
              <a:t>What started the Trojan War?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234D39A-5568-424F-A298-609800F2291E}"/>
              </a:ext>
            </a:extLst>
          </p:cNvPr>
          <p:cNvSpPr txBox="1">
            <a:spLocks/>
          </p:cNvSpPr>
          <p:nvPr/>
        </p:nvSpPr>
        <p:spPr>
          <a:xfrm>
            <a:off x="200346" y="6492782"/>
            <a:ext cx="5745533" cy="365114"/>
          </a:xfrm>
          <a:prstGeom prst="rect">
            <a:avLst/>
          </a:prstGeom>
        </p:spPr>
        <p:txBody>
          <a:bodyPr vert="horz" lIns="91437" tIns="45719" rIns="91437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MCG: Homer &amp; epic poetry</a:t>
            </a:r>
          </a:p>
        </p:txBody>
      </p:sp>
      <p:pic>
        <p:nvPicPr>
          <p:cNvPr id="8" name="Picture 7" descr="A child wearing a garment&#10;&#10;Description automatically generated with low confidence">
            <a:extLst>
              <a:ext uri="{FF2B5EF4-FFF2-40B4-BE49-F238E27FC236}">
                <a16:creationId xmlns:a16="http://schemas.microsoft.com/office/drawing/2014/main" id="{DC53A0B3-12E7-4E40-88B8-2EB002D0A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951509" y="1009613"/>
            <a:ext cx="3040146" cy="566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99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12975</TotalTime>
  <Words>215</Words>
  <Application>Microsoft Macintosh PowerPoint</Application>
  <PresentationFormat>Widescreen</PresentationFormat>
  <Paragraphs>56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American Typewriter</vt:lpstr>
      <vt:lpstr>Arial</vt:lpstr>
      <vt:lpstr>Calibri</vt:lpstr>
      <vt:lpstr>Calibri Light</vt:lpstr>
      <vt:lpstr>Corbel</vt:lpstr>
      <vt:lpstr>Office Theme</vt:lpstr>
      <vt:lpstr>PowerPoint Presentation</vt:lpstr>
      <vt:lpstr>Homer &amp; his epics</vt:lpstr>
      <vt:lpstr>One war, two epics</vt:lpstr>
      <vt:lpstr>Epic Trumps</vt:lpstr>
      <vt:lpstr>Plenary quiz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Maximum Classics</dc:title>
  <dc:creator>Charlie Andrew</dc:creator>
  <cp:lastModifiedBy>Charlie Andrew</cp:lastModifiedBy>
  <cp:revision>602</cp:revision>
  <dcterms:created xsi:type="dcterms:W3CDTF">2020-08-26T13:00:26Z</dcterms:created>
  <dcterms:modified xsi:type="dcterms:W3CDTF">2022-09-22T14:52:22Z</dcterms:modified>
</cp:coreProperties>
</file>