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81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1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/>
    <p:restoredTop sz="94697"/>
  </p:normalViewPr>
  <p:slideViewPr>
    <p:cSldViewPr snapToGrid="0" snapToObjects="1">
      <p:cViewPr>
        <p:scale>
          <a:sx n="56" d="100"/>
          <a:sy n="56" d="100"/>
        </p:scale>
        <p:origin x="400" y="792"/>
      </p:cViewPr>
      <p:guideLst>
        <p:guide orient="horz" pos="3072"/>
        <p:guide pos="1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722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71B6-ADF7-6044-B8D0-8BF0A725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 Andrew 2022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92156" y="9040143"/>
            <a:ext cx="410369" cy="379591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EBAC68-D96F-FA48-9AA0-A8249E5C4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 Andrew 2022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6F5501-3625-324B-9C02-4A61CFB0F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 Andrew 2022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5A4732-B097-D94D-99B3-CA609F321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 Andrew 2022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56481" y="9251951"/>
            <a:ext cx="410369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88A8-1D0C-F641-8F20-80A597418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 Andrew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sldNum="0" hdr="0" dt="0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7215" y="4869160"/>
            <a:ext cx="8757749" cy="1252194"/>
          </a:xfrm>
        </p:spPr>
        <p:txBody>
          <a:bodyPr>
            <a:noAutofit/>
          </a:bodyPr>
          <a:lstStyle/>
          <a:p>
            <a:pPr algn="l"/>
            <a:r>
              <a:rPr lang="en-US" sz="6827" dirty="0">
                <a:latin typeface="Corbel" panose="020B0503020204020204" pitchFamily="34" charset="0"/>
              </a:rPr>
              <a:t>Gods &amp; goddesses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5718175" y="7931969"/>
            <a:ext cx="11081428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413" dirty="0">
                <a:solidFill>
                  <a:srgbClr val="C00000"/>
                </a:solidFill>
              </a:rPr>
              <a:t>LO: To learn about the Greek gods </a:t>
            </a:r>
          </a:p>
          <a:p>
            <a:pPr algn="l"/>
            <a:r>
              <a:rPr lang="en-US" sz="3413" dirty="0">
                <a:solidFill>
                  <a:srgbClr val="C00000"/>
                </a:solidFill>
              </a:rPr>
              <a:t>and their associated symbols and specialist areas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91417" y="232927"/>
            <a:ext cx="16770371" cy="9109906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5576822" y="1250256"/>
            <a:ext cx="6017994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2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51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512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6614873" y="9610328"/>
            <a:ext cx="184730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120" dirty="0"/>
          </a:p>
        </p:txBody>
      </p:sp>
      <p:pic>
        <p:nvPicPr>
          <p:cNvPr id="6" name="Picture 5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8C30E9C-2739-4847-9E5C-7C3A26F3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04" y="1063893"/>
            <a:ext cx="4323895" cy="805816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7A90B-F5FB-A94C-9739-45529E63C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 Andrew 2022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6FE475-833D-584B-BC71-58A4EB1F723D}"/>
              </a:ext>
            </a:extLst>
          </p:cNvPr>
          <p:cNvSpPr txBox="1">
            <a:spLocks/>
          </p:cNvSpPr>
          <p:nvPr/>
        </p:nvSpPr>
        <p:spPr>
          <a:xfrm>
            <a:off x="284945" y="940576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84F765C-25FB-B34A-B554-E4119885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215" y="1956737"/>
            <a:ext cx="9352742" cy="13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826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332" name="Shape 332"/>
          <p:cNvSpPr/>
          <p:nvPr/>
        </p:nvSpPr>
        <p:spPr>
          <a:xfrm>
            <a:off x="8353343" y="6933339"/>
            <a:ext cx="635590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Aphrodite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A9D8955-15A0-8346-AC67-502DEEBC3385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AD2546-20AC-C04D-AB7F-36FF903A354C}"/>
              </a:ext>
            </a:extLst>
          </p:cNvPr>
          <p:cNvGrpSpPr/>
          <p:nvPr/>
        </p:nvGrpSpPr>
        <p:grpSpPr>
          <a:xfrm>
            <a:off x="2542517" y="1156669"/>
            <a:ext cx="3237290" cy="7720632"/>
            <a:chOff x="2542517" y="1156669"/>
            <a:chExt cx="3237290" cy="7720632"/>
          </a:xfrm>
        </p:grpSpPr>
        <p:pic>
          <p:nvPicPr>
            <p:cNvPr id="333" name="aphrod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2517" y="1506967"/>
              <a:ext cx="3237290" cy="73703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113611F8-F387-FB47-A16B-8F8909594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900" y="1156669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D1192F84-B72A-1349-A3A5-806138576A01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2D390B-42F1-D94C-B109-64ED6FF82617}"/>
              </a:ext>
            </a:extLst>
          </p:cNvPr>
          <p:cNvGrpSpPr/>
          <p:nvPr/>
        </p:nvGrpSpPr>
        <p:grpSpPr>
          <a:xfrm>
            <a:off x="7454007" y="3049327"/>
            <a:ext cx="4717475" cy="1972738"/>
            <a:chOff x="7454007" y="3049327"/>
            <a:chExt cx="4717475" cy="1972738"/>
          </a:xfrm>
        </p:grpSpPr>
        <p:sp>
          <p:nvSpPr>
            <p:cNvPr id="325" name="Shape 325"/>
            <p:cNvSpPr/>
            <p:nvPr/>
          </p:nvSpPr>
          <p:spPr>
            <a:xfrm>
              <a:off x="9401493" y="3596007"/>
              <a:ext cx="276998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Love, beauty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1872102-67AE-B544-A04C-E9FD6A8E3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6F31B7-82D4-0F47-995B-7571D60E542C}"/>
              </a:ext>
            </a:extLst>
          </p:cNvPr>
          <p:cNvGrpSpPr/>
          <p:nvPr/>
        </p:nvGrpSpPr>
        <p:grpSpPr>
          <a:xfrm>
            <a:off x="7565942" y="5382395"/>
            <a:ext cx="6980669" cy="1734864"/>
            <a:chOff x="7565942" y="5382395"/>
            <a:chExt cx="6980669" cy="1734864"/>
          </a:xfrm>
        </p:grpSpPr>
        <p:sp>
          <p:nvSpPr>
            <p:cNvPr id="328" name="Shape 328"/>
            <p:cNvSpPr/>
            <p:nvPr/>
          </p:nvSpPr>
          <p:spPr>
            <a:xfrm>
              <a:off x="9750697" y="5865222"/>
              <a:ext cx="425008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Swan, dove</a:t>
              </a:r>
              <a:r>
                <a:rPr lang="en-GB" dirty="0"/>
                <a:t>, mirror</a:t>
              </a:r>
              <a:endParaRPr dirty="0"/>
            </a:p>
          </p:txBody>
        </p:sp>
        <p:pic>
          <p:nvPicPr>
            <p:cNvPr id="18" name="Picture 17" descr="Text, whiteboard&#10;&#10;Description automatically generated">
              <a:extLst>
                <a:ext uri="{FF2B5EF4-FFF2-40B4-BE49-F238E27FC236}">
                  <a16:creationId xmlns:a16="http://schemas.microsoft.com/office/drawing/2014/main" id="{218F3E09-9F9E-DD4D-A407-FAB3BACF1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B0585F0F-82B8-5A40-AAAF-52DFDEF4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4955" y="5498326"/>
              <a:ext cx="1091656" cy="132897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74F8BA6-B95A-8A47-913D-BF17D2B4278D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sp>
        <p:nvSpPr>
          <p:cNvPr id="336" name="Shape 336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340" name="Shape 340"/>
          <p:cNvSpPr/>
          <p:nvPr/>
        </p:nvSpPr>
        <p:spPr>
          <a:xfrm>
            <a:off x="9629379" y="7025005"/>
            <a:ext cx="289662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955BF-5653-3B41-AAB8-2166012A411A}"/>
              </a:ext>
            </a:extLst>
          </p:cNvPr>
          <p:cNvGrpSpPr/>
          <p:nvPr/>
        </p:nvGrpSpPr>
        <p:grpSpPr>
          <a:xfrm>
            <a:off x="2295137" y="890566"/>
            <a:ext cx="3069734" cy="8137491"/>
            <a:chOff x="2295137" y="890566"/>
            <a:chExt cx="3069734" cy="8137491"/>
          </a:xfrm>
        </p:grpSpPr>
        <p:pic>
          <p:nvPicPr>
            <p:cNvPr id="341" name="ar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295137" y="1375792"/>
              <a:ext cx="3069734" cy="76522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7FF7B26C-79CB-BC44-B60D-3D4EC6D14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231" y="890566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65D88002-3816-EC40-A3B7-17834F397383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DBEE1-C50F-3246-BFB6-F2321DF8BCC0}"/>
              </a:ext>
            </a:extLst>
          </p:cNvPr>
          <p:cNvGrpSpPr/>
          <p:nvPr/>
        </p:nvGrpSpPr>
        <p:grpSpPr>
          <a:xfrm>
            <a:off x="7454007" y="3049327"/>
            <a:ext cx="4691824" cy="1972738"/>
            <a:chOff x="7454007" y="3049327"/>
            <a:chExt cx="4691824" cy="1972738"/>
          </a:xfrm>
        </p:grpSpPr>
        <p:sp>
          <p:nvSpPr>
            <p:cNvPr id="337" name="Shape 337"/>
            <p:cNvSpPr/>
            <p:nvPr/>
          </p:nvSpPr>
          <p:spPr>
            <a:xfrm>
              <a:off x="9427138" y="3596007"/>
              <a:ext cx="271869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War, fighting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0D7F605C-0F25-F94B-8C04-70304B05C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291B61-7E01-D04D-9629-06545FE85D76}"/>
              </a:ext>
            </a:extLst>
          </p:cNvPr>
          <p:cNvGrpSpPr/>
          <p:nvPr/>
        </p:nvGrpSpPr>
        <p:grpSpPr>
          <a:xfrm>
            <a:off x="7565942" y="5382395"/>
            <a:ext cx="5944317" cy="1734864"/>
            <a:chOff x="7565942" y="5382395"/>
            <a:chExt cx="5944317" cy="1734864"/>
          </a:xfrm>
        </p:grpSpPr>
        <p:sp>
          <p:nvSpPr>
            <p:cNvPr id="342" name="Shape 342"/>
            <p:cNvSpPr/>
            <p:nvPr/>
          </p:nvSpPr>
          <p:spPr>
            <a:xfrm>
              <a:off x="9550269" y="5870022"/>
              <a:ext cx="3069734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Spear &amp; shield</a:t>
              </a:r>
            </a:p>
          </p:txBody>
        </p:sp>
        <p:pic>
          <p:nvPicPr>
            <p:cNvPr id="18" name="Picture 17" descr="Text, whiteboard&#10;&#10;Description automatically generated">
              <a:extLst>
                <a:ext uri="{FF2B5EF4-FFF2-40B4-BE49-F238E27FC236}">
                  <a16:creationId xmlns:a16="http://schemas.microsoft.com/office/drawing/2014/main" id="{8962558D-93AF-9343-ABB7-BB3F5A85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797E7B0-140B-3842-9891-272B2AA80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5682" y="5510411"/>
              <a:ext cx="1164577" cy="14799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353" name="Shape 353"/>
          <p:cNvSpPr/>
          <p:nvPr/>
        </p:nvSpPr>
        <p:spPr>
          <a:xfrm>
            <a:off x="9651378" y="7117259"/>
            <a:ext cx="397384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Hades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2512A48-2C31-E944-B5BD-DB16DD9E0AD3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F03C65-4A38-9B4E-AF20-5518C897044B}"/>
              </a:ext>
            </a:extLst>
          </p:cNvPr>
          <p:cNvGrpSpPr/>
          <p:nvPr/>
        </p:nvGrpSpPr>
        <p:grpSpPr>
          <a:xfrm>
            <a:off x="1521232" y="1425614"/>
            <a:ext cx="5082910" cy="7130587"/>
            <a:chOff x="1521232" y="1425614"/>
            <a:chExt cx="5082910" cy="7130587"/>
          </a:xfrm>
        </p:grpSpPr>
        <p:pic>
          <p:nvPicPr>
            <p:cNvPr id="361" name="hades colou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1232" y="1778988"/>
              <a:ext cx="5082910" cy="67772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6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66F77B67-A79D-5B45-952A-B804AB3E8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49994" y="1425614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CF2D6F7D-08E0-4F48-A9C3-42953F8B8349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717E3-799C-E842-AEEB-E8E119AF1788}"/>
              </a:ext>
            </a:extLst>
          </p:cNvPr>
          <p:cNvGrpSpPr/>
          <p:nvPr/>
        </p:nvGrpSpPr>
        <p:grpSpPr>
          <a:xfrm>
            <a:off x="7454007" y="3049327"/>
            <a:ext cx="6696391" cy="1972738"/>
            <a:chOff x="7454007" y="3049327"/>
            <a:chExt cx="6696391" cy="1972738"/>
          </a:xfrm>
        </p:grpSpPr>
        <p:sp>
          <p:nvSpPr>
            <p:cNvPr id="350" name="Shape 350"/>
            <p:cNvSpPr/>
            <p:nvPr/>
          </p:nvSpPr>
          <p:spPr>
            <a:xfrm>
              <a:off x="9225972" y="3646806"/>
              <a:ext cx="492442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Ruler of the underworld</a:t>
              </a: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EEB99044-3F6D-2247-828F-C490C324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79F66C-BBA0-D849-B8C7-C13F9C292537}"/>
              </a:ext>
            </a:extLst>
          </p:cNvPr>
          <p:cNvGrpSpPr/>
          <p:nvPr/>
        </p:nvGrpSpPr>
        <p:grpSpPr>
          <a:xfrm>
            <a:off x="7565942" y="5264116"/>
            <a:ext cx="7870196" cy="1853143"/>
            <a:chOff x="7565942" y="5264116"/>
            <a:chExt cx="7870196" cy="1853143"/>
          </a:xfrm>
        </p:grpSpPr>
        <p:pic>
          <p:nvPicPr>
            <p:cNvPr id="354" name="pasted-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06915" y="5264116"/>
              <a:ext cx="1629223" cy="1629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Shape 355"/>
            <p:cNvSpPr/>
            <p:nvPr/>
          </p:nvSpPr>
          <p:spPr>
            <a:xfrm>
              <a:off x="9513258" y="5556375"/>
              <a:ext cx="4250086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rPr dirty="0"/>
                <a:t>Cerberus</a:t>
              </a:r>
            </a:p>
            <a:p>
              <a:pPr algn="l"/>
              <a:r>
                <a:rPr dirty="0"/>
                <a:t>Bident</a:t>
              </a:r>
            </a:p>
          </p:txBody>
        </p:sp>
        <p:pic>
          <p:nvPicPr>
            <p:cNvPr id="358" name="pasted-imag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1333" y="5450205"/>
              <a:ext cx="2265582" cy="1534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8" descr="Text, whiteboard&#10;&#10;Description automatically generated">
              <a:extLst>
                <a:ext uri="{FF2B5EF4-FFF2-40B4-BE49-F238E27FC236}">
                  <a16:creationId xmlns:a16="http://schemas.microsoft.com/office/drawing/2014/main" id="{74EDAB25-BB7D-C447-9714-99B517447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367" name="Shape 367"/>
          <p:cNvSpPr/>
          <p:nvPr/>
        </p:nvSpPr>
        <p:spPr>
          <a:xfrm>
            <a:off x="8685575" y="7133216"/>
            <a:ext cx="499495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20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rtemis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844EB78-7913-F44D-9360-222BD46F941A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EDB73-5478-8D4D-B5F7-9C420B7A6143}"/>
              </a:ext>
            </a:extLst>
          </p:cNvPr>
          <p:cNvGrpSpPr/>
          <p:nvPr/>
        </p:nvGrpSpPr>
        <p:grpSpPr>
          <a:xfrm>
            <a:off x="1839032" y="1731158"/>
            <a:ext cx="4318178" cy="6623793"/>
            <a:chOff x="1839032" y="1731158"/>
            <a:chExt cx="4318178" cy="6623793"/>
          </a:xfrm>
        </p:grpSpPr>
        <p:pic>
          <p:nvPicPr>
            <p:cNvPr id="374" name="artemis_clean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39032" y="1980241"/>
              <a:ext cx="4318178" cy="6374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D19362CE-647A-9443-B629-F04D14C4C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9837" y="1731158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DD191F7B-7152-764D-A63D-1F38FDEEBC91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ADD040-DA05-0C46-8759-60147492EABB}"/>
              </a:ext>
            </a:extLst>
          </p:cNvPr>
          <p:cNvGrpSpPr/>
          <p:nvPr/>
        </p:nvGrpSpPr>
        <p:grpSpPr>
          <a:xfrm>
            <a:off x="7454007" y="3049327"/>
            <a:ext cx="3645588" cy="1972738"/>
            <a:chOff x="7454007" y="3049327"/>
            <a:chExt cx="3645588" cy="1972738"/>
          </a:xfrm>
        </p:grpSpPr>
        <p:sp>
          <p:nvSpPr>
            <p:cNvPr id="364" name="Shape 364"/>
            <p:cNvSpPr/>
            <p:nvPr/>
          </p:nvSpPr>
          <p:spPr>
            <a:xfrm>
              <a:off x="9381177" y="3634106"/>
              <a:ext cx="171841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Hunting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EADC058C-4252-0342-8857-ADA59FA0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B1A919-BD56-E342-A4CD-8F0AFF47AA47}"/>
              </a:ext>
            </a:extLst>
          </p:cNvPr>
          <p:cNvGrpSpPr/>
          <p:nvPr/>
        </p:nvGrpSpPr>
        <p:grpSpPr>
          <a:xfrm>
            <a:off x="7565942" y="5382395"/>
            <a:ext cx="6389121" cy="1734864"/>
            <a:chOff x="7565942" y="5382395"/>
            <a:chExt cx="6389121" cy="1734864"/>
          </a:xfrm>
        </p:grpSpPr>
        <p:sp>
          <p:nvSpPr>
            <p:cNvPr id="368" name="Shape 368"/>
            <p:cNvSpPr/>
            <p:nvPr/>
          </p:nvSpPr>
          <p:spPr>
            <a:xfrm>
              <a:off x="9704977" y="5921532"/>
              <a:ext cx="425008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Moon</a:t>
              </a:r>
            </a:p>
          </p:txBody>
        </p:sp>
        <p:pic>
          <p:nvPicPr>
            <p:cNvPr id="18" name="Picture 17" descr="Text, whiteboard&#10;&#10;Description automatically generated">
              <a:extLst>
                <a:ext uri="{FF2B5EF4-FFF2-40B4-BE49-F238E27FC236}">
                  <a16:creationId xmlns:a16="http://schemas.microsoft.com/office/drawing/2014/main" id="{6C36BC3A-BC5F-EA46-8915-2A4A6C1FD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4928145" y="3344414"/>
            <a:ext cx="3118512" cy="311957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377" name="Shape 377"/>
          <p:cNvSpPr/>
          <p:nvPr/>
        </p:nvSpPr>
        <p:spPr>
          <a:xfrm>
            <a:off x="5755769" y="3293890"/>
            <a:ext cx="15308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u="sng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Zeus</a:t>
            </a:r>
          </a:p>
        </p:txBody>
      </p:sp>
      <p:sp>
        <p:nvSpPr>
          <p:cNvPr id="378" name="Shape 378"/>
          <p:cNvSpPr/>
          <p:nvPr/>
        </p:nvSpPr>
        <p:spPr>
          <a:xfrm>
            <a:off x="5040505" y="5927381"/>
            <a:ext cx="3015400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 b="1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thunderbolt &amp; eagle</a:t>
            </a:r>
          </a:p>
        </p:txBody>
      </p:sp>
      <p:sp>
        <p:nvSpPr>
          <p:cNvPr id="379" name="Shape 379"/>
          <p:cNvSpPr/>
          <p:nvPr/>
        </p:nvSpPr>
        <p:spPr>
          <a:xfrm>
            <a:off x="5412726" y="4019679"/>
            <a:ext cx="221695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symbols =</a:t>
            </a:r>
          </a:p>
        </p:txBody>
      </p:sp>
      <p:sp>
        <p:nvSpPr>
          <p:cNvPr id="380" name="Shape 380"/>
          <p:cNvSpPr/>
          <p:nvPr/>
        </p:nvSpPr>
        <p:spPr>
          <a:xfrm>
            <a:off x="10107875" y="3301179"/>
            <a:ext cx="15308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u="sng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Zeus</a:t>
            </a:r>
          </a:p>
        </p:txBody>
      </p:sp>
      <p:sp>
        <p:nvSpPr>
          <p:cNvPr id="381" name="Shape 381"/>
          <p:cNvSpPr/>
          <p:nvPr/>
        </p:nvSpPr>
        <p:spPr>
          <a:xfrm>
            <a:off x="9397907" y="5866168"/>
            <a:ext cx="2950807" cy="53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sz="2801"/>
              <a:t>king of the gods</a:t>
            </a:r>
          </a:p>
        </p:txBody>
      </p:sp>
      <p:sp>
        <p:nvSpPr>
          <p:cNvPr id="382" name="Shape 382"/>
          <p:cNvSpPr/>
          <p:nvPr/>
        </p:nvSpPr>
        <p:spPr>
          <a:xfrm>
            <a:off x="9382506" y="3337127"/>
            <a:ext cx="3118512" cy="311957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383" name="Shape 383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pic>
        <p:nvPicPr>
          <p:cNvPr id="384" name="pasted-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54" y="4860345"/>
            <a:ext cx="778078" cy="905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847" y="4580070"/>
            <a:ext cx="957560" cy="146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899" y="2830563"/>
            <a:ext cx="2466383" cy="199659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F1007B0-A05D-0C47-986F-3BAEEE1C9B7B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DF5E182-5528-1145-A876-0729F103E610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pic>
        <p:nvPicPr>
          <p:cNvPr id="12290" name="Picture 2" descr="Pencil, Yellow, Writing, Write, Tool, Accessory">
            <a:extLst>
              <a:ext uri="{FF2B5EF4-FFF2-40B4-BE49-F238E27FC236}">
                <a16:creationId xmlns:a16="http://schemas.microsoft.com/office/drawing/2014/main" id="{A9C14499-257A-2845-BF11-B9B46644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9457">
            <a:off x="475473" y="4463039"/>
            <a:ext cx="5427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6EBDF9-0961-2444-994A-F4235730253E}"/>
              </a:ext>
            </a:extLst>
          </p:cNvPr>
          <p:cNvSpPr txBox="1"/>
          <p:nvPr/>
        </p:nvSpPr>
        <p:spPr>
          <a:xfrm>
            <a:off x="1322781" y="1749672"/>
            <a:ext cx="1446335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/>
              <a:t>Using the information from the quiz, illustrate and cut out the cards on your worksheet…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9AEB7A-6F46-184C-803B-2756D893DFA7}"/>
              </a:ext>
            </a:extLst>
          </p:cNvPr>
          <p:cNvSpPr txBox="1"/>
          <p:nvPr/>
        </p:nvSpPr>
        <p:spPr>
          <a:xfrm>
            <a:off x="7602575" y="7787062"/>
            <a:ext cx="9492277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/>
              <a:t>…and use them to play a game of Greek Gods Match-Up.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2" animBg="1" advAuto="0"/>
      <p:bldP spid="385" grpId="3" animBg="1" advAuto="0"/>
      <p:bldP spid="387" grpId="4" animBg="1" advAuto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12" y="489400"/>
            <a:ext cx="4238669" cy="1266698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1417583" y="4950456"/>
            <a:ext cx="10017761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b="1" dirty="0">
                <a:solidFill>
                  <a:srgbClr val="C00000"/>
                </a:solidFill>
                <a:cs typeface="Papyrus"/>
              </a:rPr>
              <a:t>Question 2 </a:t>
            </a:r>
            <a:r>
              <a:rPr lang="en-US" sz="3413" dirty="0">
                <a:cs typeface="Papyrus"/>
              </a:rPr>
              <a:t>If an ancient Greek heard a thunderstorm, which god might he think is unhappy?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1280424" y="7019746"/>
            <a:ext cx="11254475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3413" dirty="0">
                <a:cs typeface="Papyrus"/>
              </a:rPr>
              <a:t>Who is your </a:t>
            </a:r>
            <a:r>
              <a:rPr lang="en-US" sz="3413" dirty="0" err="1">
                <a:cs typeface="Papyrus"/>
              </a:rPr>
              <a:t>favourite</a:t>
            </a:r>
            <a:r>
              <a:rPr lang="en-US" sz="3413" dirty="0">
                <a:cs typeface="Papyrus"/>
              </a:rPr>
              <a:t> god or goddess and why?</a:t>
            </a:r>
            <a:endParaRPr lang="en-US" sz="3413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1280424" y="2664742"/>
            <a:ext cx="10544936" cy="16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3413" dirty="0">
                <a:cs typeface="Papyrus"/>
              </a:rPr>
              <a:t>The goddess Athena is in charge of wisdom, but what is her animal symbol?</a:t>
            </a:r>
          </a:p>
          <a:p>
            <a:endParaRPr lang="en-US" sz="3413" dirty="0">
              <a:cs typeface="Papyru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pic>
        <p:nvPicPr>
          <p:cNvPr id="8" name="Picture 7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DC53A0B3-12E7-4E40-88B8-2EB002D0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31423" y="1435788"/>
            <a:ext cx="4323895" cy="8058168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D97AC61-2E02-FC43-81B9-70E6681C9947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</p:spTree>
    <p:extLst>
      <p:ext uri="{BB962C8B-B14F-4D97-AF65-F5344CB8AC3E}">
        <p14:creationId xmlns:p14="http://schemas.microsoft.com/office/powerpoint/2010/main" val="32347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84E9-82C3-1F43-8E69-7E5605C0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12328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Gods of Greece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0713-D988-3847-90BB-F7CF2625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76" y="1175816"/>
            <a:ext cx="16953187" cy="33248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The Ancient Greeks (5</a:t>
            </a:r>
            <a:r>
              <a:rPr lang="en-US" baseline="30000" dirty="0"/>
              <a:t>th</a:t>
            </a:r>
            <a:r>
              <a:rPr lang="en-US" dirty="0"/>
              <a:t>-2</a:t>
            </a:r>
            <a:r>
              <a:rPr lang="en-US" baseline="30000" dirty="0"/>
              <a:t>nd</a:t>
            </a:r>
            <a:r>
              <a:rPr lang="en-US" dirty="0"/>
              <a:t> Centuries BCE) lived in societies that worshipped many gods. This is known as </a:t>
            </a:r>
            <a:r>
              <a:rPr lang="en-US" sz="6500" dirty="0"/>
              <a:t>polytheism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78F5C-C770-B647-9FE2-7CBDDDFA801E}"/>
              </a:ext>
            </a:extLst>
          </p:cNvPr>
          <p:cNvSpPr txBox="1"/>
          <p:nvPr/>
        </p:nvSpPr>
        <p:spPr>
          <a:xfrm>
            <a:off x="8389757" y="2703928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Comic Sans MS" panose="030F0902030302020204" pitchFamily="66" charset="0"/>
              </a:rPr>
              <a:t>poly = many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13221-775A-6348-A29D-694DE5DC2F37}"/>
              </a:ext>
            </a:extLst>
          </p:cNvPr>
          <p:cNvSpPr txBox="1"/>
          <p:nvPr/>
        </p:nvSpPr>
        <p:spPr>
          <a:xfrm>
            <a:off x="10495951" y="2703927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  <a:latin typeface="Comic Sans MS" panose="030F0902030302020204" pitchFamily="66" charset="0"/>
              </a:rPr>
              <a:t>theos</a:t>
            </a:r>
            <a:r>
              <a:rPr lang="en-US" sz="2400" b="1" dirty="0">
                <a:solidFill>
                  <a:schemeClr val="accent5"/>
                </a:solidFill>
                <a:latin typeface="Comic Sans MS" panose="030F0902030302020204" pitchFamily="66" charset="0"/>
              </a:rPr>
              <a:t> =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36079-E8D3-6E47-90BC-0A8502636E13}"/>
              </a:ext>
            </a:extLst>
          </p:cNvPr>
          <p:cNvSpPr txBox="1"/>
          <p:nvPr/>
        </p:nvSpPr>
        <p:spPr>
          <a:xfrm>
            <a:off x="413299" y="4215327"/>
            <a:ext cx="16513663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/>
              <a:t>We have evidence of these gods from sources that survive into modern times, such 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0A9B0B-4349-224C-96A8-622B073AC292}"/>
              </a:ext>
            </a:extLst>
          </p:cNvPr>
          <p:cNvGrpSpPr/>
          <p:nvPr/>
        </p:nvGrpSpPr>
        <p:grpSpPr>
          <a:xfrm>
            <a:off x="439524" y="5024238"/>
            <a:ext cx="5228113" cy="4061069"/>
            <a:chOff x="308854" y="3532667"/>
            <a:chExt cx="3676017" cy="2855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BBA055-9168-4E49-86A1-93EA958413BD}"/>
                </a:ext>
              </a:extLst>
            </p:cNvPr>
            <p:cNvSpPr txBox="1"/>
            <p:nvPr/>
          </p:nvSpPr>
          <p:spPr>
            <a:xfrm>
              <a:off x="561797" y="6015438"/>
              <a:ext cx="3138103" cy="372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44" dirty="0"/>
                <a:t>temples &amp; religious buildings</a:t>
              </a:r>
            </a:p>
          </p:txBody>
        </p:sp>
        <p:pic>
          <p:nvPicPr>
            <p:cNvPr id="17410" name="Picture 2" descr="Parthenon, Acropolis, Athens, Greece">
              <a:extLst>
                <a:ext uri="{FF2B5EF4-FFF2-40B4-BE49-F238E27FC236}">
                  <a16:creationId xmlns:a16="http://schemas.microsoft.com/office/drawing/2014/main" id="{1585BAE5-9400-1B4D-A328-6BE86841E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54" y="3532667"/>
              <a:ext cx="3676017" cy="245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9D249A-086D-6F45-A719-292BCFC4B69B}"/>
              </a:ext>
            </a:extLst>
          </p:cNvPr>
          <p:cNvGrpSpPr/>
          <p:nvPr/>
        </p:nvGrpSpPr>
        <p:grpSpPr>
          <a:xfrm>
            <a:off x="6209209" y="5844245"/>
            <a:ext cx="5783502" cy="3425239"/>
            <a:chOff x="4365664" y="3854919"/>
            <a:chExt cx="4066525" cy="2408371"/>
          </a:xfrm>
        </p:grpSpPr>
        <p:pic>
          <p:nvPicPr>
            <p:cNvPr id="17412" name="Picture 4" descr="Greek, Vase, Replica">
              <a:extLst>
                <a:ext uri="{FF2B5EF4-FFF2-40B4-BE49-F238E27FC236}">
                  <a16:creationId xmlns:a16="http://schemas.microsoft.com/office/drawing/2014/main" id="{C20459FC-C579-8641-8935-002CEF946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64" y="3854919"/>
              <a:ext cx="2047115" cy="2408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7B3094-68B1-034A-915C-F0779DC46145}"/>
                </a:ext>
              </a:extLst>
            </p:cNvPr>
            <p:cNvSpPr txBox="1"/>
            <p:nvPr/>
          </p:nvSpPr>
          <p:spPr>
            <a:xfrm>
              <a:off x="6308875" y="5864371"/>
              <a:ext cx="1923078" cy="372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44" dirty="0"/>
                <a:t>physical artefacts</a:t>
              </a:r>
            </a:p>
          </p:txBody>
        </p:sp>
        <p:pic>
          <p:nvPicPr>
            <p:cNvPr id="17414" name="Picture 6" descr="January Sculpture, Janus Sculpture">
              <a:extLst>
                <a:ext uri="{FF2B5EF4-FFF2-40B4-BE49-F238E27FC236}">
                  <a16:creationId xmlns:a16="http://schemas.microsoft.com/office/drawing/2014/main" id="{14DA9A79-3281-3D41-B77F-D0886E5B1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0858" y="4192827"/>
              <a:ext cx="1881331" cy="158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B42A06-9879-574F-810B-9D22872F775F}"/>
              </a:ext>
            </a:extLst>
          </p:cNvPr>
          <p:cNvGrpSpPr/>
          <p:nvPr/>
        </p:nvGrpSpPr>
        <p:grpSpPr>
          <a:xfrm>
            <a:off x="13422743" y="5651336"/>
            <a:ext cx="3674405" cy="3481299"/>
            <a:chOff x="9437679" y="3973595"/>
            <a:chExt cx="2583566" cy="24477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7CCC9-8CA5-9D47-835C-2854FC507FA6}"/>
                </a:ext>
              </a:extLst>
            </p:cNvPr>
            <p:cNvSpPr txBox="1"/>
            <p:nvPr/>
          </p:nvSpPr>
          <p:spPr>
            <a:xfrm>
              <a:off x="9437679" y="6048715"/>
              <a:ext cx="2583566" cy="372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44" dirty="0"/>
                <a:t>myths, stories &amp; poems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7ABBEF-E2A6-A74B-A068-653134D75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1522" y="3973595"/>
              <a:ext cx="1561586" cy="2082115"/>
            </a:xfrm>
            <a:prstGeom prst="rect">
              <a:avLst/>
            </a:prstGeom>
          </p:spPr>
        </p:pic>
      </p:grp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7367D4E9-8EC8-0148-8248-125B7DF51465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1BFAE8A-FEBF-B345-80B0-868C0207F522}"/>
              </a:ext>
            </a:extLst>
          </p:cNvPr>
          <p:cNvSpPr txBox="1">
            <a:spLocks/>
          </p:cNvSpPr>
          <p:nvPr/>
        </p:nvSpPr>
        <p:spPr>
          <a:xfrm>
            <a:off x="195702" y="9232149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</p:spTree>
    <p:extLst>
      <p:ext uri="{BB962C8B-B14F-4D97-AF65-F5344CB8AC3E}">
        <p14:creationId xmlns:p14="http://schemas.microsoft.com/office/powerpoint/2010/main" val="13850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0713-D988-3847-90BB-F7CF2625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55" y="3600450"/>
            <a:ext cx="10525496" cy="5126965"/>
          </a:xfrm>
        </p:spPr>
        <p:txBody>
          <a:bodyPr>
            <a:noAutofit/>
          </a:bodyPr>
          <a:lstStyle/>
          <a:p>
            <a:r>
              <a:rPr lang="en-US" sz="4000" dirty="0"/>
              <a:t>The Greeks and Romans shared the same gods, but often gave them different names. </a:t>
            </a:r>
          </a:p>
          <a:p>
            <a:r>
              <a:rPr lang="en-US" sz="4000" dirty="0"/>
              <a:t>Each Olympian god or goddess had special aspects of the world that they looked after</a:t>
            </a:r>
          </a:p>
          <a:p>
            <a:r>
              <a:rPr lang="en-US" sz="4000" dirty="0"/>
              <a:t>Each god or goddess often had one of more special objects of symbols associated with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C0D04-49C0-9949-8F1E-F20DD179F370}"/>
              </a:ext>
            </a:extLst>
          </p:cNvPr>
          <p:cNvSpPr txBox="1"/>
          <p:nvPr/>
        </p:nvSpPr>
        <p:spPr>
          <a:xfrm>
            <a:off x="11351905" y="9089621"/>
            <a:ext cx="398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  <a:latin typeface="Comic Sans MS" panose="030F0902030302020204" pitchFamily="66" charset="0"/>
              </a:rPr>
              <a:t>Mount Olympus in Greece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F9B99-8601-F340-AA5E-2AF577794DC2}"/>
              </a:ext>
            </a:extLst>
          </p:cNvPr>
          <p:cNvSpPr txBox="1"/>
          <p:nvPr/>
        </p:nvSpPr>
        <p:spPr>
          <a:xfrm>
            <a:off x="640866" y="2096881"/>
            <a:ext cx="15429358" cy="131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394" indent="-406394" algn="l">
              <a:buFont typeface="Arial" panose="020B0604020202020204" pitchFamily="34" charset="0"/>
              <a:buChar char="•"/>
            </a:pPr>
            <a:r>
              <a:rPr lang="en-US" sz="3982" dirty="0"/>
              <a:t>The most important gods were known as the </a:t>
            </a:r>
            <a:r>
              <a:rPr lang="en-US" sz="3982" b="1" dirty="0"/>
              <a:t>Olympians</a:t>
            </a:r>
            <a:r>
              <a:rPr lang="en-US" sz="3982" dirty="0"/>
              <a:t>, as they were believed to live on Mount Olympus in Greece.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B5A6F7-69A9-574B-9BC1-8789FC8B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39" y="-62119"/>
            <a:ext cx="14800185" cy="2159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Gods of Greece</a:t>
            </a:r>
            <a:endParaRPr lang="en-US" dirty="0"/>
          </a:p>
        </p:txBody>
      </p:sp>
      <p:pic>
        <p:nvPicPr>
          <p:cNvPr id="10242" name="Picture 2" descr="Mount, Olympos, Greece, Stefani, Olympus">
            <a:extLst>
              <a:ext uri="{FF2B5EF4-FFF2-40B4-BE49-F238E27FC236}">
                <a16:creationId xmlns:a16="http://schemas.microsoft.com/office/drawing/2014/main" id="{1475FBC8-B593-7449-AC26-58708187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3787">
            <a:off x="11264899" y="4213864"/>
            <a:ext cx="54356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ushpin, Push Pin, Office, Pin, Red, Tack, Thumbtack">
            <a:extLst>
              <a:ext uri="{FF2B5EF4-FFF2-40B4-BE49-F238E27FC236}">
                <a16:creationId xmlns:a16="http://schemas.microsoft.com/office/drawing/2014/main" id="{126EAB81-B8B4-664A-B3AE-C64901CE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116050" y="3932869"/>
            <a:ext cx="1220788" cy="11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EE8F8-E4F0-0C4F-9CE2-1D4D11750BB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3344372" y="8401050"/>
            <a:ext cx="238278" cy="688571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CAABBF1C-4B8C-8049-A71D-00B843FCA2D4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4411331-37D4-0345-92B9-975127E5FF88}"/>
              </a:ext>
            </a:extLst>
          </p:cNvPr>
          <p:cNvSpPr txBox="1">
            <a:spLocks/>
          </p:cNvSpPr>
          <p:nvPr/>
        </p:nvSpPr>
        <p:spPr>
          <a:xfrm>
            <a:off x="183871" y="9234311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</p:spTree>
    <p:extLst>
      <p:ext uri="{BB962C8B-B14F-4D97-AF65-F5344CB8AC3E}">
        <p14:creationId xmlns:p14="http://schemas.microsoft.com/office/powerpoint/2010/main" val="1653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 idx="4294967295"/>
          </p:nvPr>
        </p:nvSpPr>
        <p:spPr>
          <a:xfrm>
            <a:off x="32091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</a:t>
            </a:r>
            <a:r>
              <a:rPr dirty="0"/>
              <a:t>reek </a:t>
            </a:r>
            <a:r>
              <a:rPr lang="en-GB" dirty="0"/>
              <a:t>g</a:t>
            </a:r>
            <a:r>
              <a:rPr dirty="0" err="1"/>
              <a:t>ods</a:t>
            </a:r>
            <a:r>
              <a:rPr lang="en-GB" dirty="0"/>
              <a:t> &amp; goddesses</a:t>
            </a:r>
            <a:r>
              <a:rPr dirty="0"/>
              <a:t> quiz</a:t>
            </a:r>
          </a:p>
        </p:txBody>
      </p:sp>
      <p:sp>
        <p:nvSpPr>
          <p:cNvPr id="268" name="Shape 268"/>
          <p:cNvSpPr/>
          <p:nvPr/>
        </p:nvSpPr>
        <p:spPr>
          <a:xfrm>
            <a:off x="9882659" y="6992188"/>
            <a:ext cx="29751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latin typeface="+mj-lt"/>
                <a:ea typeface="+mj-ea"/>
                <a:cs typeface="+mj-cs"/>
                <a:sym typeface="Herculanum"/>
              </a:defRPr>
            </a:pPr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Zeus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26B501D-6BA8-374D-B138-7B2D921BCED4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367EB-C436-FF4D-A75E-533B6A454503}"/>
              </a:ext>
            </a:extLst>
          </p:cNvPr>
          <p:cNvSpPr txBox="1"/>
          <p:nvPr/>
        </p:nvSpPr>
        <p:spPr>
          <a:xfrm>
            <a:off x="599282" y="1433493"/>
            <a:ext cx="717887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/>
              <a:t>Can you identify these Greek gods and goddesses from their pictures and other clues?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3E2FE9-A3B5-2A49-8DCC-5D89711A5A22}"/>
              </a:ext>
            </a:extLst>
          </p:cNvPr>
          <p:cNvSpPr txBox="1"/>
          <p:nvPr/>
        </p:nvSpPr>
        <p:spPr>
          <a:xfrm>
            <a:off x="9252680" y="1466725"/>
            <a:ext cx="717887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/>
              <a:t>Take notes to fill in any gaps in your knowledge and to help you with this lesson’s creative task.</a:t>
            </a:r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id="{D9A5B457-554C-B640-BA1F-7CA9CF721C5D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257D36-5D48-A74A-B9F8-63BDF46C5038}"/>
              </a:ext>
            </a:extLst>
          </p:cNvPr>
          <p:cNvGrpSpPr/>
          <p:nvPr/>
        </p:nvGrpSpPr>
        <p:grpSpPr>
          <a:xfrm>
            <a:off x="1094994" y="2659811"/>
            <a:ext cx="4423592" cy="5845780"/>
            <a:chOff x="1094994" y="2659811"/>
            <a:chExt cx="4423592" cy="5845780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6825BFA-0630-A748-A1C4-B16C34AB9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994" y="3051848"/>
              <a:ext cx="4423592" cy="5453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4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E4B124D0-430A-6845-83F5-05B80157F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5016" y="2659811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1E743C-ACDA-0948-B5FC-0C7ACE812D19}"/>
              </a:ext>
            </a:extLst>
          </p:cNvPr>
          <p:cNvGrpSpPr/>
          <p:nvPr/>
        </p:nvGrpSpPr>
        <p:grpSpPr>
          <a:xfrm>
            <a:off x="7454007" y="3049327"/>
            <a:ext cx="7458299" cy="1972738"/>
            <a:chOff x="7454007" y="3049327"/>
            <a:chExt cx="7458299" cy="1972738"/>
          </a:xfrm>
        </p:grpSpPr>
        <p:sp>
          <p:nvSpPr>
            <p:cNvPr id="260" name="Shape 260"/>
            <p:cNvSpPr/>
            <p:nvPr/>
          </p:nvSpPr>
          <p:spPr>
            <a:xfrm>
              <a:off x="8670131" y="3707401"/>
              <a:ext cx="624217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GB" dirty="0"/>
                <a:t>King of the gods, thunder</a:t>
              </a:r>
              <a:endParaRPr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56A733A7-4C7D-FB44-B5E9-9569F3CE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3B443-2C3E-364D-81C7-EB76F4B10362}"/>
              </a:ext>
            </a:extLst>
          </p:cNvPr>
          <p:cNvGrpSpPr/>
          <p:nvPr/>
        </p:nvGrpSpPr>
        <p:grpSpPr>
          <a:xfrm>
            <a:off x="7565942" y="5382395"/>
            <a:ext cx="9265371" cy="1734864"/>
            <a:chOff x="7565942" y="5382395"/>
            <a:chExt cx="9265371" cy="1734864"/>
          </a:xfrm>
        </p:grpSpPr>
        <p:sp>
          <p:nvSpPr>
            <p:cNvPr id="263" name="Shape 263"/>
            <p:cNvSpPr/>
            <p:nvPr/>
          </p:nvSpPr>
          <p:spPr>
            <a:xfrm>
              <a:off x="9768142" y="5713811"/>
              <a:ext cx="7063171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lang="en-GB" dirty="0"/>
                <a:t>lightning bolt, eagle</a:t>
              </a:r>
              <a:endParaRPr dirty="0"/>
            </a:p>
          </p:txBody>
        </p:sp>
        <p:pic>
          <p:nvPicPr>
            <p:cNvPr id="11" name="Picture 10" descr="Text, whiteboard&#10;&#10;Description automatically generated">
              <a:extLst>
                <a:ext uri="{FF2B5EF4-FFF2-40B4-BE49-F238E27FC236}">
                  <a16:creationId xmlns:a16="http://schemas.microsoft.com/office/drawing/2014/main" id="{814FA728-E9D7-0441-B92D-29BE6AB5F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 idx="4294967295"/>
          </p:nvPr>
        </p:nvSpPr>
        <p:spPr>
          <a:xfrm>
            <a:off x="32091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268" name="Shape 268"/>
          <p:cNvSpPr/>
          <p:nvPr/>
        </p:nvSpPr>
        <p:spPr>
          <a:xfrm>
            <a:off x="9969086" y="6460624"/>
            <a:ext cx="4589398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>
                <a:latin typeface="+mj-lt"/>
                <a:ea typeface="+mj-ea"/>
                <a:cs typeface="+mj-cs"/>
                <a:sym typeface="Herculanum"/>
              </a:defRPr>
            </a:pPr>
            <a:r>
              <a:rPr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Athena</a:t>
            </a:r>
          </a:p>
          <a:p>
            <a:pPr>
              <a:defRPr sz="6000">
                <a:latin typeface="+mj-lt"/>
                <a:ea typeface="+mj-ea"/>
                <a:cs typeface="+mj-cs"/>
                <a:sym typeface="Herculanum"/>
              </a:defRPr>
            </a:pPr>
            <a:r>
              <a:rPr sz="2000" dirty="0"/>
              <a:t>or</a:t>
            </a:r>
            <a:r>
              <a:rPr sz="6000" dirty="0"/>
              <a:t> Athene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26B501D-6BA8-374D-B138-7B2D921BCED4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20BFF3-E22E-864F-A880-5F3C738588C1}"/>
              </a:ext>
            </a:extLst>
          </p:cNvPr>
          <p:cNvGrpSpPr/>
          <p:nvPr/>
        </p:nvGrpSpPr>
        <p:grpSpPr>
          <a:xfrm>
            <a:off x="2108953" y="1156669"/>
            <a:ext cx="4251315" cy="7314239"/>
            <a:chOff x="2108953" y="1156669"/>
            <a:chExt cx="4251315" cy="7314239"/>
          </a:xfrm>
        </p:grpSpPr>
        <p:pic>
          <p:nvPicPr>
            <p:cNvPr id="259" name="athen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8953" y="1596106"/>
              <a:ext cx="4251315" cy="68748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26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CF0D01CA-B4FB-024C-90ED-E22DEF2FB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900" y="1156669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44FC80BB-15F1-9242-A998-8829C4698CAC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25EF3-7665-6F4A-8E84-CD518C68CE7A}"/>
              </a:ext>
            </a:extLst>
          </p:cNvPr>
          <p:cNvGrpSpPr/>
          <p:nvPr/>
        </p:nvGrpSpPr>
        <p:grpSpPr>
          <a:xfrm>
            <a:off x="7454007" y="3049327"/>
            <a:ext cx="4696622" cy="1972738"/>
            <a:chOff x="7454007" y="3049327"/>
            <a:chExt cx="4696622" cy="1972738"/>
          </a:xfrm>
        </p:grpSpPr>
        <p:sp>
          <p:nvSpPr>
            <p:cNvPr id="260" name="Shape 260"/>
            <p:cNvSpPr/>
            <p:nvPr/>
          </p:nvSpPr>
          <p:spPr>
            <a:xfrm>
              <a:off x="9380640" y="3608709"/>
              <a:ext cx="276998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Wisdom, war</a:t>
              </a: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88E27357-573A-084F-93EF-AB31755FF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D46F9-7B40-BA4B-A1D8-A0C6A453DD2C}"/>
              </a:ext>
            </a:extLst>
          </p:cNvPr>
          <p:cNvGrpSpPr/>
          <p:nvPr/>
        </p:nvGrpSpPr>
        <p:grpSpPr>
          <a:xfrm>
            <a:off x="7565942" y="5382395"/>
            <a:ext cx="8589388" cy="1734864"/>
            <a:chOff x="7565942" y="5382395"/>
            <a:chExt cx="8589388" cy="1734864"/>
          </a:xfrm>
        </p:grpSpPr>
        <p:sp>
          <p:nvSpPr>
            <p:cNvPr id="263" name="Shape 263"/>
            <p:cNvSpPr/>
            <p:nvPr/>
          </p:nvSpPr>
          <p:spPr>
            <a:xfrm>
              <a:off x="9469687" y="5488302"/>
              <a:ext cx="6685643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Owl, aegis (</a:t>
              </a:r>
              <a:r>
                <a:rPr dirty="0" err="1"/>
                <a:t>armour</a:t>
              </a:r>
              <a:r>
                <a:rPr dirty="0"/>
                <a:t> showing head of Medusa)</a:t>
              </a:r>
            </a:p>
          </p:txBody>
        </p:sp>
        <p:pic>
          <p:nvPicPr>
            <p:cNvPr id="21" name="Picture 20" descr="Text, whiteboard&#10;&#10;Description automatically generated">
              <a:extLst>
                <a:ext uri="{FF2B5EF4-FFF2-40B4-BE49-F238E27FC236}">
                  <a16:creationId xmlns:a16="http://schemas.microsoft.com/office/drawing/2014/main" id="{8B091708-FD29-6442-B9C5-8B1791C2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14974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reek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goddesses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quiz</a:t>
            </a:r>
          </a:p>
        </p:txBody>
      </p:sp>
      <p:sp>
        <p:nvSpPr>
          <p:cNvPr id="281" name="Shape 281"/>
          <p:cNvSpPr/>
          <p:nvPr/>
        </p:nvSpPr>
        <p:spPr>
          <a:xfrm>
            <a:off x="9049628" y="6696174"/>
            <a:ext cx="310181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Hera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135FB59-A8DE-5B4D-AC1F-10BF3A10A62C}"/>
              </a:ext>
            </a:extLst>
          </p:cNvPr>
          <p:cNvSpPr txBox="1">
            <a:spLocks/>
          </p:cNvSpPr>
          <p:nvPr/>
        </p:nvSpPr>
        <p:spPr>
          <a:xfrm>
            <a:off x="284945" y="925336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3BFA8D-6537-9446-B304-547C526A0270}"/>
              </a:ext>
            </a:extLst>
          </p:cNvPr>
          <p:cNvGrpSpPr/>
          <p:nvPr/>
        </p:nvGrpSpPr>
        <p:grpSpPr>
          <a:xfrm>
            <a:off x="2519311" y="1555367"/>
            <a:ext cx="3198864" cy="6890131"/>
            <a:chOff x="2519311" y="1555367"/>
            <a:chExt cx="3198864" cy="6890131"/>
          </a:xfrm>
        </p:grpSpPr>
        <p:pic>
          <p:nvPicPr>
            <p:cNvPr id="283" name="hera_artemis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60922" y="3688245"/>
              <a:ext cx="6315642" cy="3198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4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2566FE07-3EC8-644F-BBC4-1AE5D9B75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08349" y="1555367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10DEE1A6-A2BA-CA41-A6D4-0775BE00D3E1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D774E-9AD8-564E-BC28-4C1A45C7F39F}"/>
              </a:ext>
            </a:extLst>
          </p:cNvPr>
          <p:cNvGrpSpPr/>
          <p:nvPr/>
        </p:nvGrpSpPr>
        <p:grpSpPr>
          <a:xfrm>
            <a:off x="7296059" y="2609638"/>
            <a:ext cx="5838175" cy="1972738"/>
            <a:chOff x="7296059" y="2609638"/>
            <a:chExt cx="5838175" cy="1972738"/>
          </a:xfrm>
        </p:grpSpPr>
        <p:sp>
          <p:nvSpPr>
            <p:cNvPr id="274" name="Shape 274"/>
            <p:cNvSpPr/>
            <p:nvPr/>
          </p:nvSpPr>
          <p:spPr>
            <a:xfrm>
              <a:off x="9184434" y="3596007"/>
              <a:ext cx="394980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Queen of the gods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B51F27BC-7A2F-3E48-92EB-3D38428EE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6059" y="2609638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E32670-E24B-4647-B4FC-A7477507AC16}"/>
              </a:ext>
            </a:extLst>
          </p:cNvPr>
          <p:cNvGrpSpPr/>
          <p:nvPr/>
        </p:nvGrpSpPr>
        <p:grpSpPr>
          <a:xfrm>
            <a:off x="7407994" y="4942706"/>
            <a:ext cx="7711779" cy="1734864"/>
            <a:chOff x="7407994" y="4942706"/>
            <a:chExt cx="7711779" cy="1734864"/>
          </a:xfrm>
        </p:grpSpPr>
        <p:sp>
          <p:nvSpPr>
            <p:cNvPr id="277" name="Shape 277"/>
            <p:cNvSpPr/>
            <p:nvPr/>
          </p:nvSpPr>
          <p:spPr>
            <a:xfrm>
              <a:off x="9407797" y="5310506"/>
              <a:ext cx="571197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Peacock</a:t>
              </a:r>
            </a:p>
          </p:txBody>
        </p:sp>
        <p:pic>
          <p:nvPicPr>
            <p:cNvPr id="17" name="Picture 16" descr="Text, whiteboard&#10;&#10;Description automatically generated">
              <a:extLst>
                <a:ext uri="{FF2B5EF4-FFF2-40B4-BE49-F238E27FC236}">
                  <a16:creationId xmlns:a16="http://schemas.microsoft.com/office/drawing/2014/main" id="{58076ED8-18C0-D24E-9D67-6C35A25DA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994" y="4942706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289" name="Shape 289"/>
          <p:cNvSpPr/>
          <p:nvPr/>
        </p:nvSpPr>
        <p:spPr>
          <a:xfrm>
            <a:off x="8512672" y="7139118"/>
            <a:ext cx="585577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120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oseidon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7AEAEF7-9C42-B141-814E-72D150D9A34C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F6A33-020A-8D44-97FB-293D548AAAAF}"/>
              </a:ext>
            </a:extLst>
          </p:cNvPr>
          <p:cNvGrpSpPr/>
          <p:nvPr/>
        </p:nvGrpSpPr>
        <p:grpSpPr>
          <a:xfrm>
            <a:off x="1685925" y="1949524"/>
            <a:ext cx="5043884" cy="6571174"/>
            <a:chOff x="1685925" y="1949524"/>
            <a:chExt cx="5043884" cy="6571174"/>
          </a:xfrm>
        </p:grpSpPr>
        <p:pic>
          <p:nvPicPr>
            <p:cNvPr id="296" name="poseidon_smal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925" y="2244091"/>
              <a:ext cx="5043884" cy="62766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E1EDEFA1-FA49-8E42-8839-AD950040A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36342" y="1949524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E2BA1F0C-737F-5643-BB5C-D2A5C85B0A45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23BA6B-D46D-4A46-AC8F-416E4EC5AE32}"/>
              </a:ext>
            </a:extLst>
          </p:cNvPr>
          <p:cNvGrpSpPr/>
          <p:nvPr/>
        </p:nvGrpSpPr>
        <p:grpSpPr>
          <a:xfrm>
            <a:off x="7454007" y="3049327"/>
            <a:ext cx="5563666" cy="1972738"/>
            <a:chOff x="7454007" y="3049327"/>
            <a:chExt cx="5563666" cy="1972738"/>
          </a:xfrm>
        </p:grpSpPr>
        <p:sp>
          <p:nvSpPr>
            <p:cNvPr id="286" name="Shape 286"/>
            <p:cNvSpPr/>
            <p:nvPr/>
          </p:nvSpPr>
          <p:spPr>
            <a:xfrm>
              <a:off x="9196114" y="3319006"/>
              <a:ext cx="3821559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Ruler of the seas, </a:t>
              </a:r>
            </a:p>
            <a:p>
              <a:pPr algn="l"/>
              <a:r>
                <a:t>earthquakes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6A2AE94D-13AD-FD4F-B2F8-6B4776892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90B06-AB59-C546-9A39-5A2FC2E84681}"/>
              </a:ext>
            </a:extLst>
          </p:cNvPr>
          <p:cNvGrpSpPr/>
          <p:nvPr/>
        </p:nvGrpSpPr>
        <p:grpSpPr>
          <a:xfrm>
            <a:off x="7565942" y="5382395"/>
            <a:ext cx="7615721" cy="1734864"/>
            <a:chOff x="7565942" y="5382395"/>
            <a:chExt cx="7615721" cy="1734864"/>
          </a:xfrm>
        </p:grpSpPr>
        <p:sp>
          <p:nvSpPr>
            <p:cNvPr id="290" name="Shape 290"/>
            <p:cNvSpPr/>
            <p:nvPr/>
          </p:nvSpPr>
          <p:spPr>
            <a:xfrm>
              <a:off x="9469687" y="5859085"/>
              <a:ext cx="571197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Trident</a:t>
              </a:r>
            </a:p>
          </p:txBody>
        </p:sp>
        <p:pic>
          <p:nvPicPr>
            <p:cNvPr id="293" name="pasted-imag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3455" y="5487768"/>
              <a:ext cx="1202186" cy="1348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icture 17" descr="Text, whiteboard&#10;&#10;Description automatically generated">
              <a:extLst>
                <a:ext uri="{FF2B5EF4-FFF2-40B4-BE49-F238E27FC236}">
                  <a16:creationId xmlns:a16="http://schemas.microsoft.com/office/drawing/2014/main" id="{9A6E0842-FC3A-3A40-AC96-6317C5EA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302" name="Shape 302"/>
          <p:cNvSpPr/>
          <p:nvPr/>
        </p:nvSpPr>
        <p:spPr>
          <a:xfrm>
            <a:off x="9469687" y="7029907"/>
            <a:ext cx="41277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Apollo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7F8B4C2-51F9-774D-8471-CB2DB214EAAE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76C7F8-64A3-E24B-8B5E-66F9CC7AF62C}"/>
              </a:ext>
            </a:extLst>
          </p:cNvPr>
          <p:cNvGrpSpPr/>
          <p:nvPr/>
        </p:nvGrpSpPr>
        <p:grpSpPr>
          <a:xfrm>
            <a:off x="2282795" y="1156669"/>
            <a:ext cx="3901854" cy="7465532"/>
            <a:chOff x="2282795" y="1156669"/>
            <a:chExt cx="3901854" cy="7465532"/>
          </a:xfrm>
        </p:grpSpPr>
        <p:pic>
          <p:nvPicPr>
            <p:cNvPr id="308" name="apoll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2795" y="1712990"/>
              <a:ext cx="3901854" cy="69092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E4161BBF-05CD-C443-A29D-23C024947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900" y="1156669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B63B5D0B-FC94-6542-818B-A5214E7B9491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082AA-3218-FD48-8189-C3691CFF476B}"/>
              </a:ext>
            </a:extLst>
          </p:cNvPr>
          <p:cNvGrpSpPr/>
          <p:nvPr/>
        </p:nvGrpSpPr>
        <p:grpSpPr>
          <a:xfrm>
            <a:off x="7454007" y="3049327"/>
            <a:ext cx="5449392" cy="1972738"/>
            <a:chOff x="7454007" y="3049327"/>
            <a:chExt cx="5449392" cy="1972738"/>
          </a:xfrm>
        </p:grpSpPr>
        <p:sp>
          <p:nvSpPr>
            <p:cNvPr id="299" name="Shape 299"/>
            <p:cNvSpPr/>
            <p:nvPr/>
          </p:nvSpPr>
          <p:spPr>
            <a:xfrm>
              <a:off x="9415265" y="3596007"/>
              <a:ext cx="3488134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Medicine, music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B2BF91AB-8461-114E-B8A7-2B3B39CE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3BC318-3215-6F43-B6FB-B1B9D6E183CB}"/>
              </a:ext>
            </a:extLst>
          </p:cNvPr>
          <p:cNvGrpSpPr/>
          <p:nvPr/>
        </p:nvGrpSpPr>
        <p:grpSpPr>
          <a:xfrm>
            <a:off x="7565942" y="5382395"/>
            <a:ext cx="7149711" cy="1734864"/>
            <a:chOff x="7565942" y="5382395"/>
            <a:chExt cx="7149711" cy="1734864"/>
          </a:xfrm>
        </p:grpSpPr>
        <p:sp>
          <p:nvSpPr>
            <p:cNvPr id="303" name="Shape 303"/>
            <p:cNvSpPr/>
            <p:nvPr/>
          </p:nvSpPr>
          <p:spPr>
            <a:xfrm>
              <a:off x="9605477" y="5800270"/>
              <a:ext cx="482902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Sun, lyre (like a harp)</a:t>
              </a:r>
            </a:p>
          </p:txBody>
        </p:sp>
        <p:pic>
          <p:nvPicPr>
            <p:cNvPr id="306" name="pasted-imag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24408" y="5435101"/>
              <a:ext cx="991245" cy="1386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icture 17" descr="Text, whiteboard&#10;&#10;Description automatically generated">
              <a:extLst>
                <a:ext uri="{FF2B5EF4-FFF2-40B4-BE49-F238E27FC236}">
                  <a16:creationId xmlns:a16="http://schemas.microsoft.com/office/drawing/2014/main" id="{6BF518D1-D4F9-B548-BA0B-0F0441AC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 idx="4294967295"/>
          </p:nvPr>
        </p:nvSpPr>
        <p:spPr>
          <a:xfrm>
            <a:off x="3120231" y="152401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Greek gods &amp; goddesses quiz</a:t>
            </a:r>
            <a:endParaRPr dirty="0"/>
          </a:p>
        </p:txBody>
      </p:sp>
      <p:sp>
        <p:nvSpPr>
          <p:cNvPr id="316" name="Shape 316"/>
          <p:cNvSpPr/>
          <p:nvPr/>
        </p:nvSpPr>
        <p:spPr>
          <a:xfrm>
            <a:off x="8670131" y="7107787"/>
            <a:ext cx="496129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+mj-lt"/>
                <a:ea typeface="+mj-ea"/>
                <a:cs typeface="+mj-cs"/>
                <a:sym typeface="Herculanum"/>
              </a:defRPr>
            </a:lvl1pPr>
          </a:lstStyle>
          <a:p>
            <a:r>
              <a:rPr lang="en-GB" sz="1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Hermes</a:t>
            </a:r>
            <a:endParaRPr sz="12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85B140A-1F6D-2545-826D-A21785CF3048}"/>
              </a:ext>
            </a:extLst>
          </p:cNvPr>
          <p:cNvSpPr txBox="1">
            <a:spLocks/>
          </p:cNvSpPr>
          <p:nvPr/>
        </p:nvSpPr>
        <p:spPr>
          <a:xfrm>
            <a:off x="284945" y="9234312"/>
            <a:ext cx="8171674" cy="519289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76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6DA40-483B-4E4C-A1F2-71AD7376B474}"/>
              </a:ext>
            </a:extLst>
          </p:cNvPr>
          <p:cNvGrpSpPr/>
          <p:nvPr/>
        </p:nvGrpSpPr>
        <p:grpSpPr>
          <a:xfrm>
            <a:off x="1543050" y="2004383"/>
            <a:ext cx="4867653" cy="6547538"/>
            <a:chOff x="1543050" y="2004383"/>
            <a:chExt cx="4867653" cy="6547538"/>
          </a:xfrm>
        </p:grpSpPr>
        <p:pic>
          <p:nvPicPr>
            <p:cNvPr id="311" name="herm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43050" y="2495331"/>
              <a:ext cx="4867653" cy="60565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2" descr="Pushpin, Push Pin, Office, Pin, Red, Tack, Thumbtack">
              <a:extLst>
                <a:ext uri="{FF2B5EF4-FFF2-40B4-BE49-F238E27FC236}">
                  <a16:creationId xmlns:a16="http://schemas.microsoft.com/office/drawing/2014/main" id="{71BFA746-FDAF-BF4C-802F-5704AAC82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231" y="2004383"/>
              <a:ext cx="1220788" cy="11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3049B983-035A-9543-93C8-DC838F9A9BC3}"/>
              </a:ext>
            </a:extLst>
          </p:cNvPr>
          <p:cNvSpPr txBox="1">
            <a:spLocks/>
          </p:cNvSpPr>
          <p:nvPr/>
        </p:nvSpPr>
        <p:spPr>
          <a:xfrm>
            <a:off x="15786139" y="9375610"/>
            <a:ext cx="1554124" cy="519112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200" dirty="0"/>
              <a:t>© C Andrew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AF053D-43D8-4449-BFFB-234EF66B3295}"/>
              </a:ext>
            </a:extLst>
          </p:cNvPr>
          <p:cNvGrpSpPr/>
          <p:nvPr/>
        </p:nvGrpSpPr>
        <p:grpSpPr>
          <a:xfrm>
            <a:off x="7454007" y="3049327"/>
            <a:ext cx="5385271" cy="1972738"/>
            <a:chOff x="7454007" y="3049327"/>
            <a:chExt cx="5385271" cy="1972738"/>
          </a:xfrm>
        </p:grpSpPr>
        <p:sp>
          <p:nvSpPr>
            <p:cNvPr id="313" name="Shape 313"/>
            <p:cNvSpPr/>
            <p:nvPr/>
          </p:nvSpPr>
          <p:spPr>
            <a:xfrm>
              <a:off x="9479384" y="3596007"/>
              <a:ext cx="3359894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Messenger god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E6262FCB-7B78-8241-9722-077717BB0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007" y="3049327"/>
              <a:ext cx="1798673" cy="19727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823E86-CD51-E14B-97DB-AA48666CF7B8}"/>
              </a:ext>
            </a:extLst>
          </p:cNvPr>
          <p:cNvGrpSpPr/>
          <p:nvPr/>
        </p:nvGrpSpPr>
        <p:grpSpPr>
          <a:xfrm>
            <a:off x="7565942" y="5221076"/>
            <a:ext cx="7544280" cy="1896183"/>
            <a:chOff x="7565942" y="5221076"/>
            <a:chExt cx="7544280" cy="1896183"/>
          </a:xfrm>
        </p:grpSpPr>
        <p:sp>
          <p:nvSpPr>
            <p:cNvPr id="317" name="Shape 317"/>
            <p:cNvSpPr/>
            <p:nvPr/>
          </p:nvSpPr>
          <p:spPr>
            <a:xfrm>
              <a:off x="9773558" y="5839210"/>
              <a:ext cx="425008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rPr dirty="0"/>
                <a:t>Winged sandals, staff</a:t>
              </a:r>
            </a:p>
          </p:txBody>
        </p:sp>
        <p:pic>
          <p:nvPicPr>
            <p:cNvPr id="320" name="pasted-imag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4808" y="5221076"/>
              <a:ext cx="1565414" cy="1551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icture 17" descr="Text, whiteboard&#10;&#10;Description automatically generated">
              <a:extLst>
                <a:ext uri="{FF2B5EF4-FFF2-40B4-BE49-F238E27FC236}">
                  <a16:creationId xmlns:a16="http://schemas.microsoft.com/office/drawing/2014/main" id="{39730843-8B0B-684B-8ACA-C6DA1E45F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942" y="5382395"/>
              <a:ext cx="1903745" cy="17348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4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579</Words>
  <Application>Microsoft Macintosh PowerPoint</Application>
  <PresentationFormat>Custom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Chalkboard</vt:lpstr>
      <vt:lpstr>Comic Sans MS</vt:lpstr>
      <vt:lpstr>Corbel</vt:lpstr>
      <vt:lpstr>Helvetica</vt:lpstr>
      <vt:lpstr>Helvetica Neue</vt:lpstr>
      <vt:lpstr>White</vt:lpstr>
      <vt:lpstr>PowerPoint Presentation</vt:lpstr>
      <vt:lpstr>The Gods of Greece</vt:lpstr>
      <vt:lpstr>The Gods of Greece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Greek gods &amp; goddesses quiz</vt:lpstr>
      <vt:lpstr>Plenary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Charlie Andrew</cp:lastModifiedBy>
  <cp:revision>62</cp:revision>
  <dcterms:modified xsi:type="dcterms:W3CDTF">2022-09-21T15:08:44Z</dcterms:modified>
</cp:coreProperties>
</file>