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71" r:id="rId2"/>
    <p:sldId id="265" r:id="rId3"/>
    <p:sldId id="269" r:id="rId4"/>
    <p:sldId id="266" r:id="rId5"/>
    <p:sldId id="264" r:id="rId6"/>
    <p:sldId id="267" r:id="rId7"/>
    <p:sldId id="268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942093"/>
    <a:srgbClr val="945200"/>
    <a:srgbClr val="FF7E79"/>
    <a:srgbClr val="8EA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4"/>
    <p:restoredTop sz="94595"/>
  </p:normalViewPr>
  <p:slideViewPr>
    <p:cSldViewPr snapToGrid="0" snapToObjects="1">
      <p:cViewPr varScale="1">
        <p:scale>
          <a:sx n="98" d="100"/>
          <a:sy n="98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1043929" y="6611779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 2022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7608" y="3423628"/>
            <a:ext cx="6869931" cy="88042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Corbel" panose="020B0503020204020204" pitchFamily="34" charset="0"/>
              </a:rPr>
              <a:t>The Greek Alphabet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3982951" y="5272797"/>
            <a:ext cx="638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LO: To learn about the Ancient Greek alphabet 	and to write our names using it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897" y="163877"/>
            <a:ext cx="11791307" cy="6405207"/>
          </a:xfrm>
          <a:prstGeom prst="roundRect">
            <a:avLst>
              <a:gd name="adj" fmla="val 2540"/>
            </a:avLst>
          </a:prstGeom>
          <a:noFill/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E360-8FB7-C24C-A423-AD94CB8AC9AD}"/>
              </a:ext>
            </a:extLst>
          </p:cNvPr>
          <p:cNvSpPr txBox="1"/>
          <p:nvPr/>
        </p:nvSpPr>
        <p:spPr>
          <a:xfrm>
            <a:off x="3921083" y="879164"/>
            <a:ext cx="427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Maximum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Civilisation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ea typeface="Cambria Math" panose="02040503050406030204" pitchFamily="18" charset="0"/>
              <a:cs typeface="Beirut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F5C67-C429-0D47-AA91-D834F20D5C8C}"/>
              </a:ext>
            </a:extLst>
          </p:cNvPr>
          <p:cNvSpPr txBox="1"/>
          <p:nvPr/>
        </p:nvSpPr>
        <p:spPr>
          <a:xfrm>
            <a:off x="11681977" y="67571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pic>
        <p:nvPicPr>
          <p:cNvPr id="6" name="Picture 5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8C30E9C-2739-4847-9E5C-7C3A26F3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1" y="748132"/>
            <a:ext cx="3040146" cy="566572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7A90B-F5FB-A94C-9739-45529E63C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/>
              <a:t>© C Andrew 2022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6FE475-833D-584B-BC71-58A4EB1F723D}"/>
              </a:ext>
            </a:extLst>
          </p:cNvPr>
          <p:cNvSpPr txBox="1">
            <a:spLocks/>
          </p:cNvSpPr>
          <p:nvPr/>
        </p:nvSpPr>
        <p:spPr>
          <a:xfrm>
            <a:off x="200346" y="6613330"/>
            <a:ext cx="5745533" cy="365114"/>
          </a:xfrm>
          <a:prstGeom prst="rect">
            <a:avLst/>
          </a:prstGeom>
        </p:spPr>
        <p:txBody>
          <a:bodyPr vert="horz" lIns="91437" tIns="45719" rIns="91437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84F765C-25FB-B34A-B554-E41198859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8" y="1375893"/>
            <a:ext cx="6575946" cy="9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9D10-F70D-D44D-AD21-D9AC9AB6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071"/>
            <a:ext cx="10515600" cy="930343"/>
          </a:xfrm>
        </p:spPr>
        <p:txBody>
          <a:bodyPr/>
          <a:lstStyle/>
          <a:p>
            <a:pPr algn="ctr"/>
            <a:r>
              <a:rPr lang="en-US" dirty="0"/>
              <a:t>Where do our letters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8128-4CB8-F249-A8B0-6ADC97C04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42" y="1019313"/>
            <a:ext cx="11578795" cy="503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We get the alphabet that we use today from the Romans.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75292AE-CCB2-8348-A8F3-E3E50D794084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pic>
        <p:nvPicPr>
          <p:cNvPr id="4098" name="Picture 2" descr="Pompeii, Latin, Roman, Engraving, Text">
            <a:extLst>
              <a:ext uri="{FF2B5EF4-FFF2-40B4-BE49-F238E27FC236}">
                <a16:creationId xmlns:a16="http://schemas.microsoft.com/office/drawing/2014/main" id="{6D226D96-1C41-834D-8518-66C759300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1301" y="1626189"/>
            <a:ext cx="5745708" cy="42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780E6-4C88-074D-9104-946A0B2EF6E9}"/>
              </a:ext>
            </a:extLst>
          </p:cNvPr>
          <p:cNvSpPr txBox="1"/>
          <p:nvPr/>
        </p:nvSpPr>
        <p:spPr>
          <a:xfrm>
            <a:off x="495798" y="5327435"/>
            <a:ext cx="3445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SPECTACVLA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2D47D-4DBA-D14F-A130-FF0011F43698}"/>
              </a:ext>
            </a:extLst>
          </p:cNvPr>
          <p:cNvSpPr txBox="1"/>
          <p:nvPr/>
        </p:nvSpPr>
        <p:spPr>
          <a:xfrm>
            <a:off x="495798" y="3274918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116E1-6611-C640-904F-1EEFEA0CD2E8}"/>
              </a:ext>
            </a:extLst>
          </p:cNvPr>
          <p:cNvSpPr txBox="1"/>
          <p:nvPr/>
        </p:nvSpPr>
        <p:spPr>
          <a:xfrm>
            <a:off x="495798" y="4317687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B2C84E-981E-4141-A769-D4794730D6FC}"/>
              </a:ext>
            </a:extLst>
          </p:cNvPr>
          <p:cNvGrpSpPr/>
          <p:nvPr/>
        </p:nvGrpSpPr>
        <p:grpSpPr>
          <a:xfrm>
            <a:off x="428022" y="1828488"/>
            <a:ext cx="5227828" cy="1403443"/>
            <a:chOff x="428022" y="1828488"/>
            <a:chExt cx="5227828" cy="1403443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A94E0B2-92FD-1248-BD25-B52DACA91EAC}"/>
                </a:ext>
              </a:extLst>
            </p:cNvPr>
            <p:cNvSpPr txBox="1">
              <a:spLocks/>
            </p:cNvSpPr>
            <p:nvPr/>
          </p:nvSpPr>
          <p:spPr>
            <a:xfrm>
              <a:off x="2033752" y="1828488"/>
              <a:ext cx="3622098" cy="14034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Can you find these words in the Roman inscription to the right?</a:t>
              </a:r>
            </a:p>
          </p:txBody>
        </p:sp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6DBE6EA-FE70-F840-9457-4CBA2341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022" y="1907141"/>
              <a:ext cx="1549400" cy="10795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3A1863-B91B-A04B-8E20-8EA0D809D42D}"/>
              </a:ext>
            </a:extLst>
          </p:cNvPr>
          <p:cNvGrpSpPr/>
          <p:nvPr/>
        </p:nvGrpSpPr>
        <p:grpSpPr>
          <a:xfrm>
            <a:off x="6034739" y="5879691"/>
            <a:ext cx="5995552" cy="622320"/>
            <a:chOff x="6034739" y="5879691"/>
            <a:chExt cx="5995552" cy="622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6DF021-A484-E749-95A4-4E2ECD9C628B}"/>
                </a:ext>
              </a:extLst>
            </p:cNvPr>
            <p:cNvSpPr txBox="1"/>
            <p:nvPr/>
          </p:nvSpPr>
          <p:spPr>
            <a:xfrm>
              <a:off x="6034739" y="6132679"/>
              <a:ext cx="5995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This looks like a V but is the way that U was inscribed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5427E9C-15D7-0D4C-8A35-34C06919E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9669" y="5879691"/>
              <a:ext cx="0" cy="33181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66A6BC8-5243-7041-B01C-98B234ED63E6}"/>
              </a:ext>
            </a:extLst>
          </p:cNvPr>
          <p:cNvSpPr/>
          <p:nvPr/>
        </p:nvSpPr>
        <p:spPr>
          <a:xfrm>
            <a:off x="7914290" y="4317687"/>
            <a:ext cx="1340069" cy="10097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10B17-16FF-AE4C-9266-7082FDEFE424}"/>
              </a:ext>
            </a:extLst>
          </p:cNvPr>
          <p:cNvSpPr txBox="1"/>
          <p:nvPr/>
        </p:nvSpPr>
        <p:spPr>
          <a:xfrm>
            <a:off x="1413806" y="3200653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and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411C3C-C601-994E-B134-0616F9530DFB}"/>
              </a:ext>
            </a:extLst>
          </p:cNvPr>
          <p:cNvSpPr/>
          <p:nvPr/>
        </p:nvSpPr>
        <p:spPr>
          <a:xfrm>
            <a:off x="9488213" y="2168511"/>
            <a:ext cx="2275765" cy="10097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CA387-943A-064F-AFAA-8058ABC975F0}"/>
              </a:ext>
            </a:extLst>
          </p:cNvPr>
          <p:cNvSpPr txBox="1"/>
          <p:nvPr/>
        </p:nvSpPr>
        <p:spPr>
          <a:xfrm>
            <a:off x="1810409" y="4216005"/>
            <a:ext cx="1151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two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34521-33BB-5043-A0D0-94792BEB659E}"/>
              </a:ext>
            </a:extLst>
          </p:cNvPr>
          <p:cNvSpPr txBox="1"/>
          <p:nvPr/>
        </p:nvSpPr>
        <p:spPr>
          <a:xfrm>
            <a:off x="495798" y="5796010"/>
            <a:ext cx="4545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spectacles/shows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CA5CFF-F06E-BC4F-8B25-7DA5664B6EAE}"/>
              </a:ext>
            </a:extLst>
          </p:cNvPr>
          <p:cNvSpPr/>
          <p:nvPr/>
        </p:nvSpPr>
        <p:spPr>
          <a:xfrm>
            <a:off x="6096000" y="3596786"/>
            <a:ext cx="4682194" cy="10097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6" grpId="0"/>
      <p:bldP spid="18" grpId="0" animBg="1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9D10-F70D-D44D-AD21-D9AC9AB6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Where do our letters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8128-4CB8-F249-A8B0-6ADC97C04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219"/>
            <a:ext cx="10245436" cy="793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Romans’ letters evolved from an earlier alphabet – Greek.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75292AE-CCB2-8348-A8F3-E3E50D794084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1F640-B952-6447-8603-344DE578FFC2}"/>
              </a:ext>
            </a:extLst>
          </p:cNvPr>
          <p:cNvSpPr/>
          <p:nvPr/>
        </p:nvSpPr>
        <p:spPr>
          <a:xfrm>
            <a:off x="2067012" y="2046565"/>
            <a:ext cx="805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This is where we get the English word ‘alphabet’ from.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D24A89-ADD2-E644-AA8D-D2924CB79A2B}"/>
              </a:ext>
            </a:extLst>
          </p:cNvPr>
          <p:cNvGrpSpPr/>
          <p:nvPr/>
        </p:nvGrpSpPr>
        <p:grpSpPr>
          <a:xfrm>
            <a:off x="1763034" y="2839184"/>
            <a:ext cx="3337068" cy="2694696"/>
            <a:chOff x="1763034" y="2839184"/>
            <a:chExt cx="3337068" cy="26946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AB64E0-6D3B-824A-8491-40BD7ED44AD4}"/>
                </a:ext>
              </a:extLst>
            </p:cNvPr>
            <p:cNvSpPr txBox="1"/>
            <p:nvPr/>
          </p:nvSpPr>
          <p:spPr>
            <a:xfrm>
              <a:off x="3823791" y="2839184"/>
              <a:ext cx="1276311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0" dirty="0">
                  <a:solidFill>
                    <a:srgbClr val="C00000"/>
                  </a:solidFill>
                </a:rPr>
                <a:t>α</a:t>
              </a:r>
              <a:endParaRPr lang="en-US" sz="150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A38EA4-C06D-7349-BA24-4FFB8F5C41AE}"/>
                </a:ext>
              </a:extLst>
            </p:cNvPr>
            <p:cNvSpPr txBox="1"/>
            <p:nvPr/>
          </p:nvSpPr>
          <p:spPr>
            <a:xfrm>
              <a:off x="1763034" y="4672106"/>
              <a:ext cx="321902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C00000"/>
                  </a:solidFill>
                </a:rPr>
                <a:t>alpha</a:t>
              </a:r>
            </a:p>
            <a:p>
              <a:pPr algn="ctr"/>
              <a:r>
                <a:rPr lang="en-US" dirty="0"/>
                <a:t>first letter of the Greek alphabet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87F6B5-A730-AC4B-BC6C-7E2B5437E905}"/>
              </a:ext>
            </a:extLst>
          </p:cNvPr>
          <p:cNvGrpSpPr/>
          <p:nvPr/>
        </p:nvGrpSpPr>
        <p:grpSpPr>
          <a:xfrm>
            <a:off x="6545446" y="3005560"/>
            <a:ext cx="3521797" cy="2562092"/>
            <a:chOff x="6545446" y="3005560"/>
            <a:chExt cx="3521797" cy="25620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39271D-6B8E-4944-9B6A-39C26D352618}"/>
                </a:ext>
              </a:extLst>
            </p:cNvPr>
            <p:cNvSpPr txBox="1"/>
            <p:nvPr/>
          </p:nvSpPr>
          <p:spPr>
            <a:xfrm>
              <a:off x="6819483" y="3005560"/>
              <a:ext cx="1207382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5000" dirty="0">
                  <a:solidFill>
                    <a:srgbClr val="0070C0"/>
                  </a:solidFill>
                </a:rPr>
                <a:t>β</a:t>
              </a:r>
              <a:endParaRPr lang="en-US" sz="1500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42C07-464A-F949-87A6-BDB7C8DF580E}"/>
                </a:ext>
              </a:extLst>
            </p:cNvPr>
            <p:cNvSpPr txBox="1"/>
            <p:nvPr/>
          </p:nvSpPr>
          <p:spPr>
            <a:xfrm>
              <a:off x="6545446" y="4705878"/>
              <a:ext cx="352179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beta</a:t>
              </a:r>
            </a:p>
            <a:p>
              <a:pPr algn="ctr"/>
              <a:r>
                <a:rPr lang="en-US" dirty="0"/>
                <a:t>second letter of the Greek alphabet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7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9D10-F70D-D44D-AD21-D9AC9AB6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2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Similar and different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8128-4CB8-F249-A8B0-6ADC97C04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828"/>
            <a:ext cx="10515600" cy="665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Greek letters make language sounds that are mostly familiar to us.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119A25-1BA4-4842-80A2-ECD2DB46D17F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E91169-A616-D74D-88B8-480BADA017B4}"/>
              </a:ext>
            </a:extLst>
          </p:cNvPr>
          <p:cNvSpPr txBox="1">
            <a:spLocks/>
          </p:cNvSpPr>
          <p:nvPr/>
        </p:nvSpPr>
        <p:spPr>
          <a:xfrm>
            <a:off x="838200" y="2357128"/>
            <a:ext cx="6540062" cy="66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of the letters even look pretty similar: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99A467-6C06-E54F-A37B-C2A853BDF575}"/>
              </a:ext>
            </a:extLst>
          </p:cNvPr>
          <p:cNvSpPr txBox="1">
            <a:spLocks/>
          </p:cNvSpPr>
          <p:nvPr/>
        </p:nvSpPr>
        <p:spPr>
          <a:xfrm>
            <a:off x="838200" y="3889045"/>
            <a:ext cx="6540062" cy="66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letters, though, are a bit confusing: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65921-56BD-3F4C-B4D7-F3ED7C026EA2}"/>
              </a:ext>
            </a:extLst>
          </p:cNvPr>
          <p:cNvSpPr txBox="1">
            <a:spLocks/>
          </p:cNvSpPr>
          <p:nvPr/>
        </p:nvSpPr>
        <p:spPr>
          <a:xfrm>
            <a:off x="838200" y="5092083"/>
            <a:ext cx="6540062" cy="86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letters make sounds we need more than one letter for in English: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77A3E-639F-884E-A843-528876C29B58}"/>
              </a:ext>
            </a:extLst>
          </p:cNvPr>
          <p:cNvSpPr txBox="1"/>
          <p:nvPr/>
        </p:nvSpPr>
        <p:spPr>
          <a:xfrm>
            <a:off x="7211614" y="1218062"/>
            <a:ext cx="127631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0" dirty="0">
                <a:solidFill>
                  <a:srgbClr val="C00000"/>
                </a:solidFill>
              </a:rPr>
              <a:t>α</a:t>
            </a:r>
            <a:endParaRPr lang="en-US" sz="15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59B13-B0DA-4A44-AC3B-913394E548DD}"/>
              </a:ext>
            </a:extLst>
          </p:cNvPr>
          <p:cNvSpPr txBox="1"/>
          <p:nvPr/>
        </p:nvSpPr>
        <p:spPr>
          <a:xfrm>
            <a:off x="7240102" y="1295003"/>
            <a:ext cx="11031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rPr>
              <a:t>a</a:t>
            </a:r>
            <a:endParaRPr lang="en-US" sz="14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72A18-2DBE-AF44-BFA7-898085AA5219}"/>
              </a:ext>
            </a:extLst>
          </p:cNvPr>
          <p:cNvSpPr txBox="1"/>
          <p:nvPr/>
        </p:nvSpPr>
        <p:spPr>
          <a:xfrm>
            <a:off x="9591112" y="1218061"/>
            <a:ext cx="105990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0" dirty="0">
                <a:solidFill>
                  <a:srgbClr val="C00000"/>
                </a:solidFill>
              </a:rPr>
              <a:t>κ</a:t>
            </a:r>
            <a:endParaRPr lang="en-US" sz="150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EA054-DA58-254C-9355-E0CAE6A02AAD}"/>
              </a:ext>
            </a:extLst>
          </p:cNvPr>
          <p:cNvSpPr txBox="1"/>
          <p:nvPr/>
        </p:nvSpPr>
        <p:spPr>
          <a:xfrm>
            <a:off x="9562536" y="1425491"/>
            <a:ext cx="108555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rPr>
              <a:t>k</a:t>
            </a:r>
            <a:endParaRPr lang="en-US" sz="13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9EDFF0-746E-864E-A663-7C3DB1252D62}"/>
              </a:ext>
            </a:extLst>
          </p:cNvPr>
          <p:cNvSpPr txBox="1"/>
          <p:nvPr/>
        </p:nvSpPr>
        <p:spPr>
          <a:xfrm>
            <a:off x="9525188" y="4077548"/>
            <a:ext cx="251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think of it as a capital R that’s lost a leg!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C3F73-2F28-E649-A80A-8E423BFF1953}"/>
              </a:ext>
            </a:extLst>
          </p:cNvPr>
          <p:cNvSpPr txBox="1"/>
          <p:nvPr/>
        </p:nvSpPr>
        <p:spPr>
          <a:xfrm>
            <a:off x="8298233" y="3243396"/>
            <a:ext cx="13131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rPr>
              <a:t>R</a:t>
            </a:r>
            <a:endParaRPr lang="en-US" sz="14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B60F1-8702-9540-8123-50685E43B469}"/>
              </a:ext>
            </a:extLst>
          </p:cNvPr>
          <p:cNvSpPr txBox="1"/>
          <p:nvPr/>
        </p:nvSpPr>
        <p:spPr>
          <a:xfrm>
            <a:off x="7084790" y="4400713"/>
            <a:ext cx="101822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0" dirty="0">
                <a:solidFill>
                  <a:srgbClr val="C00000"/>
                </a:solidFill>
              </a:rPr>
              <a:t>χ</a:t>
            </a:r>
            <a:endParaRPr lang="en-US" sz="15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999A6C-2AD7-5D45-AFEA-EFB03D67FAB8}"/>
              </a:ext>
            </a:extLst>
          </p:cNvPr>
          <p:cNvSpPr txBox="1"/>
          <p:nvPr/>
        </p:nvSpPr>
        <p:spPr>
          <a:xfrm>
            <a:off x="9241933" y="4564843"/>
            <a:ext cx="154561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0" dirty="0">
                <a:solidFill>
                  <a:srgbClr val="C00000"/>
                </a:solidFill>
              </a:rPr>
              <a:t>ψ</a:t>
            </a:r>
            <a:endParaRPr lang="en-US" sz="15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3D8C4B-6307-0743-82DE-71BF0A2FFBD1}"/>
              </a:ext>
            </a:extLst>
          </p:cNvPr>
          <p:cNvSpPr txBox="1"/>
          <p:nvPr/>
        </p:nvSpPr>
        <p:spPr>
          <a:xfrm>
            <a:off x="7933352" y="5274790"/>
            <a:ext cx="15840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rPr>
              <a:t>ch</a:t>
            </a:r>
            <a:endParaRPr lang="en-US" sz="10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BCE42C-C0C1-0A47-ABB1-ADAF0FCFDE2B}"/>
              </a:ext>
            </a:extLst>
          </p:cNvPr>
          <p:cNvSpPr txBox="1"/>
          <p:nvPr/>
        </p:nvSpPr>
        <p:spPr>
          <a:xfrm>
            <a:off x="10465694" y="5232324"/>
            <a:ext cx="14943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rPr>
              <a:t>ps</a:t>
            </a:r>
            <a:endParaRPr lang="en-US" sz="10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127A3-30E1-2646-B816-E1026A77DA7C}"/>
              </a:ext>
            </a:extLst>
          </p:cNvPr>
          <p:cNvSpPr txBox="1"/>
          <p:nvPr/>
        </p:nvSpPr>
        <p:spPr>
          <a:xfrm>
            <a:off x="7176562" y="2793692"/>
            <a:ext cx="116410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0" dirty="0">
                <a:solidFill>
                  <a:srgbClr val="C00000"/>
                </a:solidFill>
              </a:rPr>
              <a:t>ρ</a:t>
            </a:r>
            <a:endParaRPr lang="en-US" sz="15000" dirty="0">
              <a:solidFill>
                <a:srgbClr val="C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77B062-7192-8747-8F4A-80A97DE0F4D6}"/>
              </a:ext>
            </a:extLst>
          </p:cNvPr>
          <p:cNvGrpSpPr/>
          <p:nvPr/>
        </p:nvGrpSpPr>
        <p:grpSpPr>
          <a:xfrm>
            <a:off x="8051174" y="3221898"/>
            <a:ext cx="1393330" cy="2246769"/>
            <a:chOff x="8131858" y="3228206"/>
            <a:chExt cx="1393330" cy="22467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3AA077-1642-574F-96C0-7DCAB51380F9}"/>
                </a:ext>
              </a:extLst>
            </p:cNvPr>
            <p:cNvSpPr txBox="1"/>
            <p:nvPr/>
          </p:nvSpPr>
          <p:spPr>
            <a:xfrm>
              <a:off x="8378917" y="3228206"/>
              <a:ext cx="1047082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anose="030F0902030302020204" pitchFamily="66" charset="0"/>
                </a:rPr>
                <a:t>r</a:t>
              </a:r>
              <a:endParaRPr lang="en-US" sz="14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603699-D116-144F-814E-1FC02F373E62}"/>
                </a:ext>
              </a:extLst>
            </p:cNvPr>
            <p:cNvSpPr txBox="1"/>
            <p:nvPr/>
          </p:nvSpPr>
          <p:spPr>
            <a:xfrm>
              <a:off x="8131858" y="3629794"/>
              <a:ext cx="139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 actually 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05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8763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9.28077E-17 L -0.09231 -0.0101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1" grpId="0"/>
      <p:bldP spid="10" grpId="0"/>
      <p:bldP spid="10" grpId="1"/>
      <p:bldP spid="15" grpId="0"/>
      <p:bldP spid="16" grpId="0"/>
      <p:bldP spid="16" grpId="1"/>
      <p:bldP spid="18" grpId="1"/>
      <p:bldP spid="19" grpId="0"/>
      <p:bldP spid="19" grpId="2"/>
      <p:bldP spid="20" grpId="0"/>
      <p:bldP spid="2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673F2D-DAD4-B540-9927-DF96BCDF7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45378"/>
              </p:ext>
            </p:extLst>
          </p:nvPr>
        </p:nvGraphicFramePr>
        <p:xfrm>
          <a:off x="3809241" y="860199"/>
          <a:ext cx="7123707" cy="5742720"/>
        </p:xfrm>
        <a:graphic>
          <a:graphicData uri="http://schemas.openxmlformats.org/drawingml/2006/table">
            <a:tbl>
              <a:tblPr/>
              <a:tblGrid>
                <a:gridCol w="766711">
                  <a:extLst>
                    <a:ext uri="{9D8B030D-6E8A-4147-A177-3AD203B41FA5}">
                      <a16:colId xmlns:a16="http://schemas.microsoft.com/office/drawing/2014/main" val="1389869520"/>
                    </a:ext>
                  </a:extLst>
                </a:gridCol>
                <a:gridCol w="1165964">
                  <a:extLst>
                    <a:ext uri="{9D8B030D-6E8A-4147-A177-3AD203B41FA5}">
                      <a16:colId xmlns:a16="http://schemas.microsoft.com/office/drawing/2014/main" val="2070213614"/>
                    </a:ext>
                  </a:extLst>
                </a:gridCol>
                <a:gridCol w="898727">
                  <a:extLst>
                    <a:ext uri="{9D8B030D-6E8A-4147-A177-3AD203B41FA5}">
                      <a16:colId xmlns:a16="http://schemas.microsoft.com/office/drawing/2014/main" val="4160137929"/>
                    </a:ext>
                  </a:extLst>
                </a:gridCol>
                <a:gridCol w="149901">
                  <a:extLst>
                    <a:ext uri="{9D8B030D-6E8A-4147-A177-3AD203B41FA5}">
                      <a16:colId xmlns:a16="http://schemas.microsoft.com/office/drawing/2014/main" val="592117475"/>
                    </a:ext>
                  </a:extLst>
                </a:gridCol>
                <a:gridCol w="1304145">
                  <a:extLst>
                    <a:ext uri="{9D8B030D-6E8A-4147-A177-3AD203B41FA5}">
                      <a16:colId xmlns:a16="http://schemas.microsoft.com/office/drawing/2014/main" val="4273791760"/>
                    </a:ext>
                  </a:extLst>
                </a:gridCol>
                <a:gridCol w="904527">
                  <a:extLst>
                    <a:ext uri="{9D8B030D-6E8A-4147-A177-3AD203B41FA5}">
                      <a16:colId xmlns:a16="http://schemas.microsoft.com/office/drawing/2014/main" val="1039545337"/>
                    </a:ext>
                  </a:extLst>
                </a:gridCol>
                <a:gridCol w="1933732">
                  <a:extLst>
                    <a:ext uri="{9D8B030D-6E8A-4147-A177-3AD203B41FA5}">
                      <a16:colId xmlns:a16="http://schemas.microsoft.com/office/drawing/2014/main" val="3282865854"/>
                    </a:ext>
                  </a:extLst>
                </a:gridCol>
              </a:tblGrid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Ν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ν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79961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beta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Ξ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ξ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xi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38422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Γ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γ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gamma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Ο</a:t>
                      </a: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ο</a:t>
                      </a:r>
                      <a:endParaRPr lang="el-GR" sz="200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omicron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short o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825657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delta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98155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Ε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ε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epsilon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short e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Ρ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ρ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rho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113704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Ζ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ζ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zeta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Σ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σ ς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end of word)</a:t>
                      </a:r>
                      <a:endParaRPr lang="en-GB" sz="14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sigma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88967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Η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η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 e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τ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tau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722816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Θ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θ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theta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υ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upsilon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394112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ι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iota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phi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/f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50206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Κ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κ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kappa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Χ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χ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886744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λ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lambda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Ψ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ψ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psi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</a:t>
                      </a:r>
                      <a:endParaRPr lang="en-GB" sz="2000" b="1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449785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μ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400">
                          <a:effectLst/>
                          <a:latin typeface="Helvetica" pitchFamily="2" charset="0"/>
                        </a:rPr>
                      </a:br>
                      <a:endParaRPr lang="en-GB" sz="1400">
                        <a:effectLst/>
                        <a:latin typeface="Helvetica" pitchFamily="2" charset="0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BA120A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B4EB3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endParaRPr lang="el-GR" sz="2000" dirty="0">
                        <a:effectLst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omega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 o</a:t>
                      </a:r>
                      <a:endParaRPr lang="en-GB" sz="2000" b="1" dirty="0">
                        <a:effectLst/>
                        <a:latin typeface="+mn-lt"/>
                      </a:endParaRPr>
                    </a:p>
                  </a:txBody>
                  <a:tcPr marL="22110" marR="22110" marT="22110" marB="221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57949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59FABD4-22E5-3B49-874F-85AE6A1A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865" y="116783"/>
            <a:ext cx="4346269" cy="890647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Greek alphabet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2AAB36-A448-004C-A5C4-AA18F6380BE5}"/>
              </a:ext>
            </a:extLst>
          </p:cNvPr>
          <p:cNvSpPr txBox="1">
            <a:spLocks/>
          </p:cNvSpPr>
          <p:nvPr/>
        </p:nvSpPr>
        <p:spPr>
          <a:xfrm>
            <a:off x="58273" y="6603237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878911-87FA-6546-A131-06801B440CD9}"/>
              </a:ext>
            </a:extLst>
          </p:cNvPr>
          <p:cNvSpPr txBox="1">
            <a:spLocks/>
          </p:cNvSpPr>
          <p:nvPr/>
        </p:nvSpPr>
        <p:spPr>
          <a:xfrm>
            <a:off x="135226" y="933974"/>
            <a:ext cx="3261322" cy="247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Here are all the Greek letters. Capitals are in </a:t>
            </a:r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and lower case in </a:t>
            </a:r>
            <a:r>
              <a:rPr lang="en-US" dirty="0">
                <a:solidFill>
                  <a:schemeClr val="accent1"/>
                </a:solidFill>
              </a:rPr>
              <a:t>blue</a:t>
            </a:r>
            <a:r>
              <a:rPr lang="en-US" dirty="0"/>
              <a:t>, along with their letter name and the sound they make.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5CCBBDE-B697-C949-948E-C9EA68C5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52" y="3625360"/>
            <a:ext cx="1549400" cy="1079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F20046-AF0F-DE40-917D-3610BD327813}"/>
              </a:ext>
            </a:extLst>
          </p:cNvPr>
          <p:cNvSpPr txBox="1">
            <a:spLocks/>
          </p:cNvSpPr>
          <p:nvPr/>
        </p:nvSpPr>
        <p:spPr>
          <a:xfrm>
            <a:off x="135226" y="4544079"/>
            <a:ext cx="3472024" cy="331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Can you spot the ones that are similar and not-so-similar to the English letters you’re used to?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27F83-B0A1-8146-A8A5-D090FA109F95}"/>
              </a:ext>
            </a:extLst>
          </p:cNvPr>
          <p:cNvSpPr txBox="1"/>
          <p:nvPr/>
        </p:nvSpPr>
        <p:spPr>
          <a:xfrm>
            <a:off x="10499967" y="1609423"/>
            <a:ext cx="143377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 = </a:t>
            </a:r>
            <a:r>
              <a:rPr lang="en-US" sz="2800" b="1" dirty="0"/>
              <a:t>‘</a:t>
            </a:r>
            <a:r>
              <a:rPr lang="en-US" b="1" dirty="0"/>
              <a:t> </a:t>
            </a:r>
          </a:p>
          <a:p>
            <a:pPr algn="ctr"/>
            <a:r>
              <a:rPr lang="en-US" sz="1400" dirty="0"/>
              <a:t>(six-shaped inverted comma) </a:t>
            </a:r>
            <a:r>
              <a:rPr lang="en-US" dirty="0"/>
              <a:t>before vowel at start of word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Show there’s no h before a vowel at start of word by using</a:t>
            </a:r>
            <a:r>
              <a:rPr lang="en-US" sz="2800" dirty="0"/>
              <a:t> ’ </a:t>
            </a:r>
            <a:r>
              <a:rPr lang="en-US" sz="1400" dirty="0"/>
              <a:t>(nine-shaped inverted comma)</a:t>
            </a:r>
          </a:p>
        </p:txBody>
      </p:sp>
    </p:spTree>
    <p:extLst>
      <p:ext uri="{BB962C8B-B14F-4D97-AF65-F5344CB8AC3E}">
        <p14:creationId xmlns:p14="http://schemas.microsoft.com/office/powerpoint/2010/main" val="40659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9FABD4-22E5-3B49-874F-85AE6A1A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865" y="357757"/>
            <a:ext cx="4346269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Guess who?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7F02CF3-AE95-AB42-89CC-0448C4F85F0B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58C1E-7CD2-334D-9C01-AEECBEB49D94}"/>
              </a:ext>
            </a:extLst>
          </p:cNvPr>
          <p:cNvSpPr/>
          <p:nvPr/>
        </p:nvSpPr>
        <p:spPr>
          <a:xfrm>
            <a:off x="346622" y="5614206"/>
            <a:ext cx="2563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’</a:t>
            </a:r>
            <a:r>
              <a:rPr lang="en-US" sz="4800" dirty="0" err="1"/>
              <a:t>Ελιζ</a:t>
            </a:r>
            <a:r>
              <a:rPr lang="en-US" sz="4800" dirty="0"/>
              <a:t>αβ</a:t>
            </a:r>
            <a:r>
              <a:rPr lang="en-US" sz="4800" dirty="0" err="1"/>
              <a:t>εθ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7FC28-5EEF-9E4D-B85D-6E388E106D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02" y="1765718"/>
            <a:ext cx="2675343" cy="3712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4A582-03E7-CD49-BF8D-D881FEF70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865" y="2463284"/>
            <a:ext cx="2128345" cy="3015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0E90A-6711-AA4B-A09D-3CC18A7D5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330" y="1730232"/>
            <a:ext cx="5016500" cy="3771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59DF33-B4C7-6042-9CB1-C8069403E276}"/>
              </a:ext>
            </a:extLst>
          </p:cNvPr>
          <p:cNvSpPr/>
          <p:nvPr/>
        </p:nvSpPr>
        <p:spPr>
          <a:xfrm>
            <a:off x="3442124" y="5609595"/>
            <a:ext cx="353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‘</a:t>
            </a:r>
            <a:r>
              <a:rPr lang="en-US" sz="4800" dirty="0" err="1"/>
              <a:t>Αρρυ</a:t>
            </a:r>
            <a:r>
              <a:rPr lang="en-US" sz="4800" dirty="0"/>
              <a:t> </a:t>
            </a:r>
            <a:r>
              <a:rPr lang="en-US" sz="4800" dirty="0" err="1"/>
              <a:t>Ποττερ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B220E-87CB-E747-BA91-A0D689CAAF75}"/>
              </a:ext>
            </a:extLst>
          </p:cNvPr>
          <p:cNvSpPr/>
          <p:nvPr/>
        </p:nvSpPr>
        <p:spPr>
          <a:xfrm>
            <a:off x="7098123" y="5609594"/>
            <a:ext cx="489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Μ</a:t>
            </a:r>
            <a:r>
              <a:rPr lang="en-US" sz="4800" dirty="0"/>
              <a:t>α</a:t>
            </a:r>
            <a:r>
              <a:rPr lang="en-US" sz="4800" dirty="0" err="1"/>
              <a:t>νχεστερ</a:t>
            </a:r>
            <a:r>
              <a:rPr lang="en-US" sz="4800" dirty="0"/>
              <a:t> ’</a:t>
            </a:r>
            <a:r>
              <a:rPr lang="en-US" sz="4800" dirty="0" err="1"/>
              <a:t>Υνιτεδ</a:t>
            </a:r>
            <a:endParaRPr lang="en-US" sz="4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6E9FC5-0A83-6F4B-98E6-76D42072FC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237" y="122003"/>
            <a:ext cx="2310887" cy="1507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1AA909-C283-1D40-A784-D2039A971B9E}"/>
              </a:ext>
            </a:extLst>
          </p:cNvPr>
          <p:cNvSpPr txBox="1"/>
          <p:nvPr/>
        </p:nvSpPr>
        <p:spPr>
          <a:xfrm>
            <a:off x="3530287" y="232742"/>
            <a:ext cx="356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your Greek alphabet sheets to…</a:t>
            </a:r>
          </a:p>
        </p:txBody>
      </p:sp>
    </p:spTree>
    <p:extLst>
      <p:ext uri="{BB962C8B-B14F-4D97-AF65-F5344CB8AC3E}">
        <p14:creationId xmlns:p14="http://schemas.microsoft.com/office/powerpoint/2010/main" val="22404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9FABD4-22E5-3B49-874F-85AE6A1A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51" y="385053"/>
            <a:ext cx="9457898" cy="890647"/>
          </a:xfrm>
        </p:spPr>
        <p:txBody>
          <a:bodyPr>
            <a:normAutofit/>
          </a:bodyPr>
          <a:lstStyle/>
          <a:p>
            <a:r>
              <a:rPr lang="en-US" dirty="0"/>
              <a:t>Write your name &amp; make a name badge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82A612-35C2-914E-A88B-7AEE478479E2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pic>
        <p:nvPicPr>
          <p:cNvPr id="3074" name="Picture 2" descr="Whiteboard, Dry Erase, Marker, Blank, White Board">
            <a:extLst>
              <a:ext uri="{FF2B5EF4-FFF2-40B4-BE49-F238E27FC236}">
                <a16:creationId xmlns:a16="http://schemas.microsoft.com/office/drawing/2014/main" id="{780A86E6-CD04-A44F-B718-679FAD4D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66" y="1277830"/>
            <a:ext cx="7600347" cy="505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297CF0-CDEE-9541-BEBC-E0FA9C172A09}"/>
              </a:ext>
            </a:extLst>
          </p:cNvPr>
          <p:cNvSpPr/>
          <p:nvPr/>
        </p:nvSpPr>
        <p:spPr>
          <a:xfrm>
            <a:off x="7204841" y="2758971"/>
            <a:ext cx="4666593" cy="2900855"/>
          </a:xfrm>
          <a:prstGeom prst="roundRect">
            <a:avLst/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ECDB7-C659-0E43-BAC9-446703880FE2}"/>
              </a:ext>
            </a:extLst>
          </p:cNvPr>
          <p:cNvSpPr/>
          <p:nvPr/>
        </p:nvSpPr>
        <p:spPr>
          <a:xfrm>
            <a:off x="7267902" y="3657195"/>
            <a:ext cx="4540469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55605-879F-6E47-9A29-55A41E0F019E}"/>
              </a:ext>
            </a:extLst>
          </p:cNvPr>
          <p:cNvSpPr txBox="1"/>
          <p:nvPr/>
        </p:nvSpPr>
        <p:spPr>
          <a:xfrm>
            <a:off x="7664692" y="3037606"/>
            <a:ext cx="3845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HELLO, MY NAME 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DC2A62-A409-E444-9707-8A21C746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921472">
            <a:off x="387358" y="2277108"/>
            <a:ext cx="3561900" cy="2324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43FD2-5BD8-3B4A-B65A-2DAF379199FE}"/>
              </a:ext>
            </a:extLst>
          </p:cNvPr>
          <p:cNvSpPr txBox="1"/>
          <p:nvPr/>
        </p:nvSpPr>
        <p:spPr>
          <a:xfrm>
            <a:off x="3133920" y="4097231"/>
            <a:ext cx="2058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omic Sans MS" panose="030F0902030302020204" pitchFamily="66" charset="0"/>
              </a:rPr>
              <a:t>Abdul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0F89-6DEB-BB48-8C91-2D1340EF4ED8}"/>
              </a:ext>
            </a:extLst>
          </p:cNvPr>
          <p:cNvSpPr txBox="1"/>
          <p:nvPr/>
        </p:nvSpPr>
        <p:spPr>
          <a:xfrm>
            <a:off x="2654536" y="4839362"/>
            <a:ext cx="2985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>
                <a:latin typeface="Comic Sans MS" panose="030F0902030302020204" pitchFamily="66" charset="0"/>
              </a:rPr>
              <a:t>Α β δ υ λ</a:t>
            </a:r>
            <a:endParaRPr lang="en-US" sz="5400" dirty="0">
              <a:latin typeface="Comic Sans MS" panose="030F09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95A49-7773-ED44-BF65-57ED929AB6BB}"/>
              </a:ext>
            </a:extLst>
          </p:cNvPr>
          <p:cNvSpPr txBox="1"/>
          <p:nvPr/>
        </p:nvSpPr>
        <p:spPr>
          <a:xfrm>
            <a:off x="8091763" y="3831581"/>
            <a:ext cx="2816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 err="1">
                <a:latin typeface="Comic Sans MS" panose="030F0902030302020204" pitchFamily="66" charset="0"/>
              </a:rPr>
              <a:t>Αβδυλ</a:t>
            </a:r>
            <a:endParaRPr lang="en-US" sz="7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57" y="344203"/>
            <a:ext cx="2980223" cy="890620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271" y="4730940"/>
            <a:ext cx="759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3 </a:t>
            </a:r>
            <a:r>
              <a:rPr lang="en-US" sz="2400" dirty="0">
                <a:cs typeface="Papyrus"/>
              </a:rPr>
              <a:t>There are two versions of the letter ‘o’ in the Greek alphabet. Can you write both of them? What’s the difference between how they sound?</a:t>
            </a:r>
            <a:endParaRPr lang="en-US" sz="2400" dirty="0">
              <a:latin typeface="+mj-lt"/>
              <a:cs typeface="Papyru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271" y="1873694"/>
            <a:ext cx="805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1 </a:t>
            </a:r>
            <a:r>
              <a:rPr lang="en-US" sz="2400" dirty="0">
                <a:cs typeface="Papyrus"/>
              </a:rPr>
              <a:t>We use the same letters today as which ancient culture? Where did they get their alphabet from?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4D39A-5568-424F-A298-609800F2291E}"/>
              </a:ext>
            </a:extLst>
          </p:cNvPr>
          <p:cNvSpPr txBox="1">
            <a:spLocks/>
          </p:cNvSpPr>
          <p:nvPr/>
        </p:nvSpPr>
        <p:spPr>
          <a:xfrm>
            <a:off x="200346" y="6492782"/>
            <a:ext cx="5745533" cy="365114"/>
          </a:xfrm>
          <a:prstGeom prst="rect">
            <a:avLst/>
          </a:prstGeom>
        </p:spPr>
        <p:txBody>
          <a:bodyPr vert="horz" lIns="91437" tIns="45719" rIns="91437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alphabet</a:t>
            </a:r>
          </a:p>
        </p:txBody>
      </p:sp>
      <p:pic>
        <p:nvPicPr>
          <p:cNvPr id="8" name="Picture 7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DC53A0B3-12E7-4E40-88B8-2EB002D0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51509" y="1009613"/>
            <a:ext cx="3040146" cy="56657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70B220-6BCF-A947-88CC-85331B0B68EC}"/>
              </a:ext>
            </a:extLst>
          </p:cNvPr>
          <p:cNvGrpSpPr/>
          <p:nvPr/>
        </p:nvGrpSpPr>
        <p:grpSpPr>
          <a:xfrm>
            <a:off x="900271" y="3258696"/>
            <a:ext cx="7254173" cy="607672"/>
            <a:chOff x="900271" y="3258696"/>
            <a:chExt cx="7254173" cy="6076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AA5898-2C5D-A44B-9C1F-A48A10CFF476}"/>
                </a:ext>
              </a:extLst>
            </p:cNvPr>
            <p:cNvSpPr/>
            <p:nvPr/>
          </p:nvSpPr>
          <p:spPr>
            <a:xfrm>
              <a:off x="900271" y="3404703"/>
              <a:ext cx="7254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cs typeface="Papyrus"/>
                </a:rPr>
                <a:t>Question 2 </a:t>
              </a:r>
              <a:r>
                <a:rPr lang="en-US" sz="2400" dirty="0">
                  <a:cs typeface="Papyrus"/>
                </a:rPr>
                <a:t>What sound does the Greek letter </a:t>
              </a:r>
              <a:r>
                <a:rPr lang="en-GB" sz="2400" dirty="0">
                  <a:cs typeface="Papyrus"/>
                </a:rPr>
                <a:t>    </a:t>
              </a:r>
              <a:r>
                <a:rPr lang="en-US" sz="2400" dirty="0">
                  <a:cs typeface="Papyrus"/>
                </a:rPr>
                <a:t> make?</a:t>
              </a:r>
            </a:p>
          </p:txBody>
        </p:sp>
        <p:pic>
          <p:nvPicPr>
            <p:cNvPr id="5" name="Picture 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5EDD261-8BD1-D34E-9288-4B869749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1836" y="3258696"/>
              <a:ext cx="406400" cy="55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9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11292</TotalTime>
  <Words>540</Words>
  <Application>Microsoft Macintosh PowerPoint</Application>
  <PresentationFormat>Widescreen</PresentationFormat>
  <Paragraphs>155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American Typewriter</vt:lpstr>
      <vt:lpstr>Arial</vt:lpstr>
      <vt:lpstr>Calibri</vt:lpstr>
      <vt:lpstr>Calibri Light</vt:lpstr>
      <vt:lpstr>Comic Sans MS</vt:lpstr>
      <vt:lpstr>Corbel</vt:lpstr>
      <vt:lpstr>Helvetica</vt:lpstr>
      <vt:lpstr>Times New Roman</vt:lpstr>
      <vt:lpstr>Office Theme</vt:lpstr>
      <vt:lpstr>PowerPoint Presentation</vt:lpstr>
      <vt:lpstr>Where do our letters come from?</vt:lpstr>
      <vt:lpstr>Where do our letters come from?</vt:lpstr>
      <vt:lpstr>Similar and different letters</vt:lpstr>
      <vt:lpstr>The Greek alphabet</vt:lpstr>
      <vt:lpstr>Guess who?</vt:lpstr>
      <vt:lpstr>Write your name &amp; make a name badge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Charlie Andrew</cp:lastModifiedBy>
  <cp:revision>534</cp:revision>
  <dcterms:created xsi:type="dcterms:W3CDTF">2020-08-26T13:00:26Z</dcterms:created>
  <dcterms:modified xsi:type="dcterms:W3CDTF">2022-09-22T15:17:32Z</dcterms:modified>
</cp:coreProperties>
</file>