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3"/>
  </p:notesMasterIdLst>
  <p:sldIdLst>
    <p:sldId id="307" r:id="rId2"/>
    <p:sldId id="291" r:id="rId3"/>
    <p:sldId id="339" r:id="rId4"/>
    <p:sldId id="340" r:id="rId5"/>
    <p:sldId id="344" r:id="rId6"/>
    <p:sldId id="345" r:id="rId7"/>
    <p:sldId id="346" r:id="rId8"/>
    <p:sldId id="347" r:id="rId9"/>
    <p:sldId id="342" r:id="rId10"/>
    <p:sldId id="348" r:id="rId11"/>
    <p:sldId id="34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462B"/>
    <a:srgbClr val="945200"/>
    <a:srgbClr val="424242"/>
    <a:srgbClr val="98FBE9"/>
    <a:srgbClr val="FFD579"/>
    <a:srgbClr val="FF40FF"/>
    <a:srgbClr val="FF7E79"/>
    <a:srgbClr val="FF0000"/>
    <a:srgbClr val="8EAA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871"/>
    <p:restoredTop sz="95775"/>
  </p:normalViewPr>
  <p:slideViewPr>
    <p:cSldViewPr snapToGrid="0" snapToObjects="1">
      <p:cViewPr varScale="1">
        <p:scale>
          <a:sx n="99" d="100"/>
          <a:sy n="99" d="100"/>
        </p:scale>
        <p:origin x="184"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D4568-411D-114A-824D-5D0A02C4BE41}" type="datetimeFigureOut">
              <a:rPr lang="en-US" smtClean="0"/>
              <a:t>12/8/22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AFBC0-18EA-B445-8165-007CF41F7140}" type="slidenum">
              <a:rPr lang="en-US" smtClean="0"/>
              <a:t>‹#›</a:t>
            </a:fld>
            <a:endParaRPr lang="en-US"/>
          </a:p>
        </p:txBody>
      </p:sp>
    </p:spTree>
    <p:extLst>
      <p:ext uri="{BB962C8B-B14F-4D97-AF65-F5344CB8AC3E}">
        <p14:creationId xmlns:p14="http://schemas.microsoft.com/office/powerpoint/2010/main" val="504045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9429131-0636-4047-8DF3-24E530D7B4AA}" type="datetimeFigureOut">
              <a:rPr lang="en-US" smtClean="0"/>
              <a:t>12/8/22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9125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9429131-0636-4047-8DF3-24E530D7B4AA}" type="datetimeFigureOut">
              <a:rPr lang="en-US" smtClean="0"/>
              <a:t>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F7AD46-2789-2846-AAA1-2E55793515D0}" type="slidenum">
              <a:rPr lang="en-US" smtClean="0"/>
              <a:t>‹#›</a:t>
            </a:fld>
            <a:endParaRPr lang="en-US"/>
          </a:p>
        </p:txBody>
      </p:sp>
    </p:spTree>
    <p:extLst>
      <p:ext uri="{BB962C8B-B14F-4D97-AF65-F5344CB8AC3E}">
        <p14:creationId xmlns:p14="http://schemas.microsoft.com/office/powerpoint/2010/main" val="305768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9429131-0636-4047-8DF3-24E530D7B4AA}" type="datetimeFigureOut">
              <a:rPr lang="en-US" smtClean="0"/>
              <a:t>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F7AD46-2789-2846-AAA1-2E55793515D0}" type="slidenum">
              <a:rPr lang="en-US" smtClean="0"/>
              <a:t>‹#›</a:t>
            </a:fld>
            <a:endParaRPr lang="en-US"/>
          </a:p>
        </p:txBody>
      </p:sp>
    </p:spTree>
    <p:extLst>
      <p:ext uri="{BB962C8B-B14F-4D97-AF65-F5344CB8AC3E}">
        <p14:creationId xmlns:p14="http://schemas.microsoft.com/office/powerpoint/2010/main" val="67946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9429131-0636-4047-8DF3-24E530D7B4AA}" type="datetimeFigureOut">
              <a:rPr lang="en-US" smtClean="0"/>
              <a:t>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F7AD46-2789-2846-AAA1-2E55793515D0}" type="slidenum">
              <a:rPr lang="en-US" smtClean="0"/>
              <a:t>‹#›</a:t>
            </a:fld>
            <a:endParaRPr lang="en-US"/>
          </a:p>
        </p:txBody>
      </p:sp>
    </p:spTree>
    <p:extLst>
      <p:ext uri="{BB962C8B-B14F-4D97-AF65-F5344CB8AC3E}">
        <p14:creationId xmlns:p14="http://schemas.microsoft.com/office/powerpoint/2010/main" val="1096225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9429131-0636-4047-8DF3-24E530D7B4AA}" type="datetimeFigureOut">
              <a:rPr lang="en-US" smtClean="0"/>
              <a:t>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F7AD46-2789-2846-AAA1-2E55793515D0}" type="slidenum">
              <a:rPr lang="en-US" smtClean="0"/>
              <a:t>‹#›</a:t>
            </a:fld>
            <a:endParaRPr lang="en-US"/>
          </a:p>
        </p:txBody>
      </p:sp>
    </p:spTree>
    <p:extLst>
      <p:ext uri="{BB962C8B-B14F-4D97-AF65-F5344CB8AC3E}">
        <p14:creationId xmlns:p14="http://schemas.microsoft.com/office/powerpoint/2010/main" val="2253963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9429131-0636-4047-8DF3-24E530D7B4AA}" type="datetimeFigureOut">
              <a:rPr lang="en-US" smtClean="0"/>
              <a:t>12/8/22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F7AD46-2789-2846-AAA1-2E55793515D0}" type="slidenum">
              <a:rPr lang="en-US" smtClean="0"/>
              <a:t>‹#›</a:t>
            </a:fld>
            <a:endParaRPr lang="en-US"/>
          </a:p>
        </p:txBody>
      </p:sp>
    </p:spTree>
    <p:extLst>
      <p:ext uri="{BB962C8B-B14F-4D97-AF65-F5344CB8AC3E}">
        <p14:creationId xmlns:p14="http://schemas.microsoft.com/office/powerpoint/2010/main" val="113605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9429131-0636-4047-8DF3-24E530D7B4AA}" type="datetimeFigureOut">
              <a:rPr lang="en-US" smtClean="0"/>
              <a:t>12/8/22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3F7AD46-2789-2846-AAA1-2E55793515D0}" type="slidenum">
              <a:rPr lang="en-US" smtClean="0"/>
              <a:t>‹#›</a:t>
            </a:fld>
            <a:endParaRPr lang="en-US"/>
          </a:p>
        </p:txBody>
      </p:sp>
    </p:spTree>
    <p:extLst>
      <p:ext uri="{BB962C8B-B14F-4D97-AF65-F5344CB8AC3E}">
        <p14:creationId xmlns:p14="http://schemas.microsoft.com/office/powerpoint/2010/main" val="1605002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9429131-0636-4047-8DF3-24E530D7B4AA}" type="datetimeFigureOut">
              <a:rPr lang="en-US" smtClean="0"/>
              <a:t>12/8/22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3F7AD46-2789-2846-AAA1-2E55793515D0}" type="slidenum">
              <a:rPr lang="en-US" smtClean="0"/>
              <a:t>‹#›</a:t>
            </a:fld>
            <a:endParaRPr lang="en-US"/>
          </a:p>
        </p:txBody>
      </p:sp>
    </p:spTree>
    <p:extLst>
      <p:ext uri="{BB962C8B-B14F-4D97-AF65-F5344CB8AC3E}">
        <p14:creationId xmlns:p14="http://schemas.microsoft.com/office/powerpoint/2010/main" val="3398164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29131-0636-4047-8DF3-24E530D7B4AA}" type="datetimeFigureOut">
              <a:rPr lang="en-US" smtClean="0"/>
              <a:t>12/8/22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3F7AD46-2789-2846-AAA1-2E55793515D0}" type="slidenum">
              <a:rPr lang="en-US" smtClean="0"/>
              <a:t>‹#›</a:t>
            </a:fld>
            <a:endParaRPr lang="en-US"/>
          </a:p>
        </p:txBody>
      </p:sp>
    </p:spTree>
    <p:extLst>
      <p:ext uri="{BB962C8B-B14F-4D97-AF65-F5344CB8AC3E}">
        <p14:creationId xmlns:p14="http://schemas.microsoft.com/office/powerpoint/2010/main" val="2662038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9429131-0636-4047-8DF3-24E530D7B4AA}" type="datetimeFigureOut">
              <a:rPr lang="en-US" smtClean="0"/>
              <a:t>12/8/22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F7AD46-2789-2846-AAA1-2E55793515D0}" type="slidenum">
              <a:rPr lang="en-US" smtClean="0"/>
              <a:t>‹#›</a:t>
            </a:fld>
            <a:endParaRPr lang="en-US"/>
          </a:p>
        </p:txBody>
      </p:sp>
    </p:spTree>
    <p:extLst>
      <p:ext uri="{BB962C8B-B14F-4D97-AF65-F5344CB8AC3E}">
        <p14:creationId xmlns:p14="http://schemas.microsoft.com/office/powerpoint/2010/main" val="3779622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9429131-0636-4047-8DF3-24E530D7B4AA}" type="datetimeFigureOut">
              <a:rPr lang="en-US" smtClean="0"/>
              <a:t>12/8/22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F7AD46-2789-2846-AAA1-2E55793515D0}" type="slidenum">
              <a:rPr lang="en-US" smtClean="0"/>
              <a:t>‹#›</a:t>
            </a:fld>
            <a:endParaRPr lang="en-US"/>
          </a:p>
        </p:txBody>
      </p:sp>
    </p:spTree>
    <p:extLst>
      <p:ext uri="{BB962C8B-B14F-4D97-AF65-F5344CB8AC3E}">
        <p14:creationId xmlns:p14="http://schemas.microsoft.com/office/powerpoint/2010/main" val="553636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29131-0636-4047-8DF3-24E530D7B4AA}" type="datetimeFigureOut">
              <a:rPr lang="en-US" smtClean="0"/>
              <a:t>12/8/22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TextBox 6">
            <a:extLst>
              <a:ext uri="{FF2B5EF4-FFF2-40B4-BE49-F238E27FC236}">
                <a16:creationId xmlns:a16="http://schemas.microsoft.com/office/drawing/2014/main" id="{1E2B453C-DE0B-7749-80E2-555B75D22710}"/>
              </a:ext>
            </a:extLst>
          </p:cNvPr>
          <p:cNvSpPr txBox="1"/>
          <p:nvPr userDrawn="1"/>
        </p:nvSpPr>
        <p:spPr>
          <a:xfrm>
            <a:off x="11123902" y="6635750"/>
            <a:ext cx="1119217" cy="246221"/>
          </a:xfrm>
          <a:prstGeom prst="rect">
            <a:avLst/>
          </a:prstGeom>
          <a:noFill/>
        </p:spPr>
        <p:txBody>
          <a:bodyPr wrap="none" rtlCol="0">
            <a:spAutoFit/>
          </a:bodyPr>
          <a:lstStyle/>
          <a:p>
            <a:r>
              <a:rPr lang="en-US" sz="1000" dirty="0">
                <a:solidFill>
                  <a:schemeClr val="bg1">
                    <a:lumMod val="65000"/>
                  </a:schemeClr>
                </a:solidFill>
              </a:rPr>
              <a:t>© C Andrew 2022</a:t>
            </a:r>
          </a:p>
        </p:txBody>
      </p:sp>
    </p:spTree>
    <p:extLst>
      <p:ext uri="{BB962C8B-B14F-4D97-AF65-F5344CB8AC3E}">
        <p14:creationId xmlns:p14="http://schemas.microsoft.com/office/powerpoint/2010/main" val="39982302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2.jpeg"/><Relationship Id="rId5" Type="http://schemas.openxmlformats.org/officeDocument/2006/relationships/image" Target="../media/image19.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9.jpeg"/><Relationship Id="rId5" Type="http://schemas.openxmlformats.org/officeDocument/2006/relationships/image" Target="../media/image1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wearing a garment&#10;&#10;Description automatically generated with low confidence">
            <a:extLst>
              <a:ext uri="{FF2B5EF4-FFF2-40B4-BE49-F238E27FC236}">
                <a16:creationId xmlns:a16="http://schemas.microsoft.com/office/drawing/2014/main" id="{FF4F456A-FCD1-1EF8-5ABE-0EA10CEA85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9604616" y="1284012"/>
            <a:ext cx="2234840" cy="4164930"/>
          </a:xfrm>
          <a:prstGeom prst="rect">
            <a:avLst/>
          </a:prstGeom>
        </p:spPr>
      </p:pic>
      <p:pic>
        <p:nvPicPr>
          <p:cNvPr id="12" name="Picture 11">
            <a:extLst>
              <a:ext uri="{FF2B5EF4-FFF2-40B4-BE49-F238E27FC236}">
                <a16:creationId xmlns:a16="http://schemas.microsoft.com/office/drawing/2014/main" id="{B1B9A101-EA60-2A46-A1EF-26039509818D}"/>
              </a:ext>
            </a:extLst>
          </p:cNvPr>
          <p:cNvPicPr>
            <a:picLocks noChangeAspect="1"/>
          </p:cNvPicPr>
          <p:nvPr/>
        </p:nvPicPr>
        <p:blipFill rotWithShape="1">
          <a:blip r:embed="rId3"/>
          <a:srcRect l="15436" t="13200" r="17472" b="16817"/>
          <a:stretch/>
        </p:blipFill>
        <p:spPr>
          <a:xfrm flipH="1">
            <a:off x="493486" y="1504540"/>
            <a:ext cx="3174476" cy="4724794"/>
          </a:xfrm>
          <a:prstGeom prst="rect">
            <a:avLst/>
          </a:prstGeom>
        </p:spPr>
      </p:pic>
      <p:sp>
        <p:nvSpPr>
          <p:cNvPr id="3" name="Subtitle 2">
            <a:extLst>
              <a:ext uri="{FF2B5EF4-FFF2-40B4-BE49-F238E27FC236}">
                <a16:creationId xmlns:a16="http://schemas.microsoft.com/office/drawing/2014/main" id="{5388BAB9-B8A2-D04A-B70B-7EF12C5DC02D}"/>
              </a:ext>
            </a:extLst>
          </p:cNvPr>
          <p:cNvSpPr>
            <a:spLocks noGrp="1"/>
          </p:cNvSpPr>
          <p:nvPr>
            <p:ph type="subTitle" idx="1"/>
          </p:nvPr>
        </p:nvSpPr>
        <p:spPr>
          <a:xfrm>
            <a:off x="3259931" y="3398916"/>
            <a:ext cx="7030290" cy="571232"/>
          </a:xfrm>
        </p:spPr>
        <p:txBody>
          <a:bodyPr>
            <a:noAutofit/>
          </a:bodyPr>
          <a:lstStyle/>
          <a:p>
            <a:pPr algn="l"/>
            <a:r>
              <a:rPr lang="en-US" sz="4800" dirty="0">
                <a:latin typeface="Corbel" panose="020B0503020204020204" pitchFamily="34" charset="0"/>
              </a:rPr>
              <a:t>Music in the Ancient World</a:t>
            </a:r>
          </a:p>
        </p:txBody>
      </p:sp>
      <p:sp>
        <p:nvSpPr>
          <p:cNvPr id="4" name="TextBox 3">
            <a:extLst>
              <a:ext uri="{FF2B5EF4-FFF2-40B4-BE49-F238E27FC236}">
                <a16:creationId xmlns:a16="http://schemas.microsoft.com/office/drawing/2014/main" id="{C2F0F2F3-37A5-2449-AF73-A08FD2615D55}"/>
              </a:ext>
            </a:extLst>
          </p:cNvPr>
          <p:cNvSpPr txBox="1"/>
          <p:nvPr/>
        </p:nvSpPr>
        <p:spPr>
          <a:xfrm>
            <a:off x="2441333" y="5371654"/>
            <a:ext cx="8187095" cy="830997"/>
          </a:xfrm>
          <a:prstGeom prst="rect">
            <a:avLst/>
          </a:prstGeom>
          <a:noFill/>
        </p:spPr>
        <p:txBody>
          <a:bodyPr wrap="square" rtlCol="0">
            <a:spAutoFit/>
          </a:bodyPr>
          <a:lstStyle/>
          <a:p>
            <a:pPr algn="ctr"/>
            <a:r>
              <a:rPr lang="en-US" sz="2400" dirty="0">
                <a:solidFill>
                  <a:srgbClr val="C00000"/>
                </a:solidFill>
              </a:rPr>
              <a:t>LO: To discover how music was made in the Ancient World </a:t>
            </a:r>
          </a:p>
          <a:p>
            <a:pPr algn="ctr"/>
            <a:r>
              <a:rPr lang="en-US" sz="2400" dirty="0">
                <a:solidFill>
                  <a:srgbClr val="C00000"/>
                </a:solidFill>
              </a:rPr>
              <a:t>and to make a replica syrinx</a:t>
            </a:r>
          </a:p>
        </p:txBody>
      </p:sp>
      <p:sp>
        <p:nvSpPr>
          <p:cNvPr id="7" name="Rounded Rectangle 6">
            <a:extLst>
              <a:ext uri="{FF2B5EF4-FFF2-40B4-BE49-F238E27FC236}">
                <a16:creationId xmlns:a16="http://schemas.microsoft.com/office/drawing/2014/main" id="{F0B86514-9380-3048-9107-A1AE5527F17F}"/>
              </a:ext>
            </a:extLst>
          </p:cNvPr>
          <p:cNvSpPr/>
          <p:nvPr/>
        </p:nvSpPr>
        <p:spPr>
          <a:xfrm>
            <a:off x="204716" y="163776"/>
            <a:ext cx="11791667" cy="6405403"/>
          </a:xfrm>
          <a:prstGeom prst="roundRect">
            <a:avLst>
              <a:gd name="adj" fmla="val 2540"/>
            </a:avLst>
          </a:prstGeom>
          <a:noFill/>
          <a:ln w="38100">
            <a:solidFill>
              <a:schemeClr val="bg1">
                <a:lumMod val="50000"/>
              </a:schemeClr>
            </a:solidFill>
            <a:extLst>
              <a:ext uri="{C807C97D-BFC1-408E-A445-0C87EB9F89A2}">
                <ask:lineSketchStyleProps xmlns:ask="http://schemas.microsoft.com/office/drawing/2018/sketchyshapes" sd="1219033472">
                  <a:custGeom>
                    <a:avLst/>
                    <a:gdLst>
                      <a:gd name="connsiteX0" fmla="*/ 0 w 12192000"/>
                      <a:gd name="connsiteY0" fmla="*/ 1143023 h 6858000"/>
                      <a:gd name="connsiteX1" fmla="*/ 1143023 w 12192000"/>
                      <a:gd name="connsiteY1" fmla="*/ 0 h 6858000"/>
                      <a:gd name="connsiteX2" fmla="*/ 1923845 w 12192000"/>
                      <a:gd name="connsiteY2" fmla="*/ 0 h 6858000"/>
                      <a:gd name="connsiteX3" fmla="*/ 2407489 w 12192000"/>
                      <a:gd name="connsiteY3" fmla="*/ 0 h 6858000"/>
                      <a:gd name="connsiteX4" fmla="*/ 2792073 w 12192000"/>
                      <a:gd name="connsiteY4" fmla="*/ 0 h 6858000"/>
                      <a:gd name="connsiteX5" fmla="*/ 3473836 w 12192000"/>
                      <a:gd name="connsiteY5" fmla="*/ 0 h 6858000"/>
                      <a:gd name="connsiteX6" fmla="*/ 3957479 w 12192000"/>
                      <a:gd name="connsiteY6" fmla="*/ 0 h 6858000"/>
                      <a:gd name="connsiteX7" fmla="*/ 4738302 w 12192000"/>
                      <a:gd name="connsiteY7" fmla="*/ 0 h 6858000"/>
                      <a:gd name="connsiteX8" fmla="*/ 5122886 w 12192000"/>
                      <a:gd name="connsiteY8" fmla="*/ 0 h 6858000"/>
                      <a:gd name="connsiteX9" fmla="*/ 5903708 w 12192000"/>
                      <a:gd name="connsiteY9" fmla="*/ 0 h 6858000"/>
                      <a:gd name="connsiteX10" fmla="*/ 6189233 w 12192000"/>
                      <a:gd name="connsiteY10" fmla="*/ 0 h 6858000"/>
                      <a:gd name="connsiteX11" fmla="*/ 6771936 w 12192000"/>
                      <a:gd name="connsiteY11" fmla="*/ 0 h 6858000"/>
                      <a:gd name="connsiteX12" fmla="*/ 7354639 w 12192000"/>
                      <a:gd name="connsiteY12" fmla="*/ 0 h 6858000"/>
                      <a:gd name="connsiteX13" fmla="*/ 7838282 w 12192000"/>
                      <a:gd name="connsiteY13" fmla="*/ 0 h 6858000"/>
                      <a:gd name="connsiteX14" fmla="*/ 8619105 w 12192000"/>
                      <a:gd name="connsiteY14" fmla="*/ 0 h 6858000"/>
                      <a:gd name="connsiteX15" fmla="*/ 9399927 w 12192000"/>
                      <a:gd name="connsiteY15" fmla="*/ 0 h 6858000"/>
                      <a:gd name="connsiteX16" fmla="*/ 9784511 w 12192000"/>
                      <a:gd name="connsiteY16" fmla="*/ 0 h 6858000"/>
                      <a:gd name="connsiteX17" fmla="*/ 10367214 w 12192000"/>
                      <a:gd name="connsiteY17" fmla="*/ 0 h 6858000"/>
                      <a:gd name="connsiteX18" fmla="*/ 11048977 w 12192000"/>
                      <a:gd name="connsiteY18" fmla="*/ 0 h 6858000"/>
                      <a:gd name="connsiteX19" fmla="*/ 12192000 w 12192000"/>
                      <a:gd name="connsiteY19" fmla="*/ 1143023 h 6858000"/>
                      <a:gd name="connsiteX20" fmla="*/ 12192000 w 12192000"/>
                      <a:gd name="connsiteY20" fmla="*/ 1577359 h 6858000"/>
                      <a:gd name="connsiteX21" fmla="*/ 12192000 w 12192000"/>
                      <a:gd name="connsiteY21" fmla="*/ 2240292 h 6858000"/>
                      <a:gd name="connsiteX22" fmla="*/ 12192000 w 12192000"/>
                      <a:gd name="connsiteY22" fmla="*/ 2811786 h 6858000"/>
                      <a:gd name="connsiteX23" fmla="*/ 12192000 w 12192000"/>
                      <a:gd name="connsiteY23" fmla="*/ 3291841 h 6858000"/>
                      <a:gd name="connsiteX24" fmla="*/ 12192000 w 12192000"/>
                      <a:gd name="connsiteY24" fmla="*/ 3863336 h 6858000"/>
                      <a:gd name="connsiteX25" fmla="*/ 12192000 w 12192000"/>
                      <a:gd name="connsiteY25" fmla="*/ 4297671 h 6858000"/>
                      <a:gd name="connsiteX26" fmla="*/ 12192000 w 12192000"/>
                      <a:gd name="connsiteY26" fmla="*/ 4732007 h 6858000"/>
                      <a:gd name="connsiteX27" fmla="*/ 12192000 w 12192000"/>
                      <a:gd name="connsiteY27" fmla="*/ 5714977 h 6858000"/>
                      <a:gd name="connsiteX28" fmla="*/ 11048977 w 12192000"/>
                      <a:gd name="connsiteY28" fmla="*/ 6858000 h 6858000"/>
                      <a:gd name="connsiteX29" fmla="*/ 10763452 w 12192000"/>
                      <a:gd name="connsiteY29" fmla="*/ 6858000 h 6858000"/>
                      <a:gd name="connsiteX30" fmla="*/ 10081690 w 12192000"/>
                      <a:gd name="connsiteY30" fmla="*/ 6858000 h 6858000"/>
                      <a:gd name="connsiteX31" fmla="*/ 9796165 w 12192000"/>
                      <a:gd name="connsiteY31" fmla="*/ 6858000 h 6858000"/>
                      <a:gd name="connsiteX32" fmla="*/ 9114402 w 12192000"/>
                      <a:gd name="connsiteY32" fmla="*/ 6858000 h 6858000"/>
                      <a:gd name="connsiteX33" fmla="*/ 8729818 w 12192000"/>
                      <a:gd name="connsiteY33" fmla="*/ 6858000 h 6858000"/>
                      <a:gd name="connsiteX34" fmla="*/ 8444294 w 12192000"/>
                      <a:gd name="connsiteY34" fmla="*/ 6858000 h 6858000"/>
                      <a:gd name="connsiteX35" fmla="*/ 8059710 w 12192000"/>
                      <a:gd name="connsiteY35" fmla="*/ 6858000 h 6858000"/>
                      <a:gd name="connsiteX36" fmla="*/ 7377947 w 12192000"/>
                      <a:gd name="connsiteY36" fmla="*/ 6858000 h 6858000"/>
                      <a:gd name="connsiteX37" fmla="*/ 6993363 w 12192000"/>
                      <a:gd name="connsiteY37" fmla="*/ 6858000 h 6858000"/>
                      <a:gd name="connsiteX38" fmla="*/ 6707838 w 12192000"/>
                      <a:gd name="connsiteY38" fmla="*/ 6858000 h 6858000"/>
                      <a:gd name="connsiteX39" fmla="*/ 6323254 w 12192000"/>
                      <a:gd name="connsiteY39" fmla="*/ 6858000 h 6858000"/>
                      <a:gd name="connsiteX40" fmla="*/ 5839611 w 12192000"/>
                      <a:gd name="connsiteY40" fmla="*/ 6858000 h 6858000"/>
                      <a:gd name="connsiteX41" fmla="*/ 5256907 w 12192000"/>
                      <a:gd name="connsiteY41" fmla="*/ 6858000 h 6858000"/>
                      <a:gd name="connsiteX42" fmla="*/ 4872323 w 12192000"/>
                      <a:gd name="connsiteY42" fmla="*/ 6858000 h 6858000"/>
                      <a:gd name="connsiteX43" fmla="*/ 4091501 w 12192000"/>
                      <a:gd name="connsiteY43" fmla="*/ 6858000 h 6858000"/>
                      <a:gd name="connsiteX44" fmla="*/ 3508798 w 12192000"/>
                      <a:gd name="connsiteY44" fmla="*/ 6858000 h 6858000"/>
                      <a:gd name="connsiteX45" fmla="*/ 2727976 w 12192000"/>
                      <a:gd name="connsiteY45" fmla="*/ 6858000 h 6858000"/>
                      <a:gd name="connsiteX46" fmla="*/ 2046213 w 12192000"/>
                      <a:gd name="connsiteY46" fmla="*/ 6858000 h 6858000"/>
                      <a:gd name="connsiteX47" fmla="*/ 1143023 w 12192000"/>
                      <a:gd name="connsiteY47" fmla="*/ 6858000 h 6858000"/>
                      <a:gd name="connsiteX48" fmla="*/ 0 w 12192000"/>
                      <a:gd name="connsiteY48" fmla="*/ 5714977 h 6858000"/>
                      <a:gd name="connsiteX49" fmla="*/ 0 w 12192000"/>
                      <a:gd name="connsiteY49" fmla="*/ 5189202 h 6858000"/>
                      <a:gd name="connsiteX50" fmla="*/ 0 w 12192000"/>
                      <a:gd name="connsiteY50" fmla="*/ 4754867 h 6858000"/>
                      <a:gd name="connsiteX51" fmla="*/ 0 w 12192000"/>
                      <a:gd name="connsiteY51" fmla="*/ 4091933 h 6858000"/>
                      <a:gd name="connsiteX52" fmla="*/ 0 w 12192000"/>
                      <a:gd name="connsiteY52" fmla="*/ 3520439 h 6858000"/>
                      <a:gd name="connsiteX53" fmla="*/ 0 w 12192000"/>
                      <a:gd name="connsiteY53" fmla="*/ 2857506 h 6858000"/>
                      <a:gd name="connsiteX54" fmla="*/ 0 w 12192000"/>
                      <a:gd name="connsiteY54" fmla="*/ 2331731 h 6858000"/>
                      <a:gd name="connsiteX55" fmla="*/ 0 w 12192000"/>
                      <a:gd name="connsiteY55" fmla="*/ 1851676 h 6858000"/>
                      <a:gd name="connsiteX56" fmla="*/ 0 w 12192000"/>
                      <a:gd name="connsiteY56" fmla="*/ 11430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192000" h="6858000" extrusionOk="0">
                        <a:moveTo>
                          <a:pt x="0" y="1143023"/>
                        </a:moveTo>
                        <a:cubicBezTo>
                          <a:pt x="-28290" y="494299"/>
                          <a:pt x="394354" y="44060"/>
                          <a:pt x="1143023" y="0"/>
                        </a:cubicBezTo>
                        <a:cubicBezTo>
                          <a:pt x="1450775" y="-69397"/>
                          <a:pt x="1757005" y="74170"/>
                          <a:pt x="1923845" y="0"/>
                        </a:cubicBezTo>
                        <a:cubicBezTo>
                          <a:pt x="2090685" y="-74170"/>
                          <a:pt x="2211996" y="42603"/>
                          <a:pt x="2407489" y="0"/>
                        </a:cubicBezTo>
                        <a:cubicBezTo>
                          <a:pt x="2602982" y="-42603"/>
                          <a:pt x="2674984" y="35029"/>
                          <a:pt x="2792073" y="0"/>
                        </a:cubicBezTo>
                        <a:cubicBezTo>
                          <a:pt x="2909162" y="-35029"/>
                          <a:pt x="3256033" y="18317"/>
                          <a:pt x="3473836" y="0"/>
                        </a:cubicBezTo>
                        <a:cubicBezTo>
                          <a:pt x="3691639" y="-18317"/>
                          <a:pt x="3856322" y="12725"/>
                          <a:pt x="3957479" y="0"/>
                        </a:cubicBezTo>
                        <a:cubicBezTo>
                          <a:pt x="4058636" y="-12725"/>
                          <a:pt x="4359881" y="62969"/>
                          <a:pt x="4738302" y="0"/>
                        </a:cubicBezTo>
                        <a:cubicBezTo>
                          <a:pt x="5116723" y="-62969"/>
                          <a:pt x="4942312" y="6342"/>
                          <a:pt x="5122886" y="0"/>
                        </a:cubicBezTo>
                        <a:cubicBezTo>
                          <a:pt x="5303460" y="-6342"/>
                          <a:pt x="5685444" y="58423"/>
                          <a:pt x="5903708" y="0"/>
                        </a:cubicBezTo>
                        <a:cubicBezTo>
                          <a:pt x="6121972" y="-58423"/>
                          <a:pt x="6099896" y="27968"/>
                          <a:pt x="6189233" y="0"/>
                        </a:cubicBezTo>
                        <a:cubicBezTo>
                          <a:pt x="6278570" y="-27968"/>
                          <a:pt x="6564243" y="58772"/>
                          <a:pt x="6771936" y="0"/>
                        </a:cubicBezTo>
                        <a:cubicBezTo>
                          <a:pt x="6979629" y="-58772"/>
                          <a:pt x="7150676" y="9338"/>
                          <a:pt x="7354639" y="0"/>
                        </a:cubicBezTo>
                        <a:cubicBezTo>
                          <a:pt x="7558602" y="-9338"/>
                          <a:pt x="7678022" y="4832"/>
                          <a:pt x="7838282" y="0"/>
                        </a:cubicBezTo>
                        <a:cubicBezTo>
                          <a:pt x="7998542" y="-4832"/>
                          <a:pt x="8395328" y="82788"/>
                          <a:pt x="8619105" y="0"/>
                        </a:cubicBezTo>
                        <a:cubicBezTo>
                          <a:pt x="8842882" y="-82788"/>
                          <a:pt x="9194565" y="70635"/>
                          <a:pt x="9399927" y="0"/>
                        </a:cubicBezTo>
                        <a:cubicBezTo>
                          <a:pt x="9605289" y="-70635"/>
                          <a:pt x="9688499" y="25428"/>
                          <a:pt x="9784511" y="0"/>
                        </a:cubicBezTo>
                        <a:cubicBezTo>
                          <a:pt x="9880523" y="-25428"/>
                          <a:pt x="10112614" y="58178"/>
                          <a:pt x="10367214" y="0"/>
                        </a:cubicBezTo>
                        <a:cubicBezTo>
                          <a:pt x="10621814" y="-58178"/>
                          <a:pt x="10791911" y="7403"/>
                          <a:pt x="11048977" y="0"/>
                        </a:cubicBezTo>
                        <a:cubicBezTo>
                          <a:pt x="11623948" y="-169372"/>
                          <a:pt x="12287596" y="492328"/>
                          <a:pt x="12192000" y="1143023"/>
                        </a:cubicBezTo>
                        <a:cubicBezTo>
                          <a:pt x="12222846" y="1305508"/>
                          <a:pt x="12182117" y="1389599"/>
                          <a:pt x="12192000" y="1577359"/>
                        </a:cubicBezTo>
                        <a:cubicBezTo>
                          <a:pt x="12201883" y="1765119"/>
                          <a:pt x="12146812" y="1975571"/>
                          <a:pt x="12192000" y="2240292"/>
                        </a:cubicBezTo>
                        <a:cubicBezTo>
                          <a:pt x="12237188" y="2505013"/>
                          <a:pt x="12175481" y="2533710"/>
                          <a:pt x="12192000" y="2811786"/>
                        </a:cubicBezTo>
                        <a:cubicBezTo>
                          <a:pt x="12208519" y="3089862"/>
                          <a:pt x="12163763" y="3169705"/>
                          <a:pt x="12192000" y="3291841"/>
                        </a:cubicBezTo>
                        <a:cubicBezTo>
                          <a:pt x="12220237" y="3413977"/>
                          <a:pt x="12167838" y="3719854"/>
                          <a:pt x="12192000" y="3863336"/>
                        </a:cubicBezTo>
                        <a:cubicBezTo>
                          <a:pt x="12216162" y="4006819"/>
                          <a:pt x="12164354" y="4195130"/>
                          <a:pt x="12192000" y="4297671"/>
                        </a:cubicBezTo>
                        <a:cubicBezTo>
                          <a:pt x="12219646" y="4400212"/>
                          <a:pt x="12150947" y="4618553"/>
                          <a:pt x="12192000" y="4732007"/>
                        </a:cubicBezTo>
                        <a:cubicBezTo>
                          <a:pt x="12233053" y="4845461"/>
                          <a:pt x="12109569" y="5480211"/>
                          <a:pt x="12192000" y="5714977"/>
                        </a:cubicBezTo>
                        <a:cubicBezTo>
                          <a:pt x="12368691" y="6408090"/>
                          <a:pt x="11720805" y="6994600"/>
                          <a:pt x="11048977" y="6858000"/>
                        </a:cubicBezTo>
                        <a:cubicBezTo>
                          <a:pt x="10987144" y="6886139"/>
                          <a:pt x="10847403" y="6838849"/>
                          <a:pt x="10763452" y="6858000"/>
                        </a:cubicBezTo>
                        <a:cubicBezTo>
                          <a:pt x="10679502" y="6877151"/>
                          <a:pt x="10343895" y="6854638"/>
                          <a:pt x="10081690" y="6858000"/>
                        </a:cubicBezTo>
                        <a:cubicBezTo>
                          <a:pt x="9819485" y="6861362"/>
                          <a:pt x="9899699" y="6846950"/>
                          <a:pt x="9796165" y="6858000"/>
                        </a:cubicBezTo>
                        <a:cubicBezTo>
                          <a:pt x="9692632" y="6869050"/>
                          <a:pt x="9319991" y="6786315"/>
                          <a:pt x="9114402" y="6858000"/>
                        </a:cubicBezTo>
                        <a:cubicBezTo>
                          <a:pt x="8908813" y="6929685"/>
                          <a:pt x="8858176" y="6848896"/>
                          <a:pt x="8729818" y="6858000"/>
                        </a:cubicBezTo>
                        <a:cubicBezTo>
                          <a:pt x="8601460" y="6867104"/>
                          <a:pt x="8548436" y="6845701"/>
                          <a:pt x="8444294" y="6858000"/>
                        </a:cubicBezTo>
                        <a:cubicBezTo>
                          <a:pt x="8340152" y="6870299"/>
                          <a:pt x="8155317" y="6850854"/>
                          <a:pt x="8059710" y="6858000"/>
                        </a:cubicBezTo>
                        <a:cubicBezTo>
                          <a:pt x="7964103" y="6865146"/>
                          <a:pt x="7521875" y="6839013"/>
                          <a:pt x="7377947" y="6858000"/>
                        </a:cubicBezTo>
                        <a:cubicBezTo>
                          <a:pt x="7234019" y="6876987"/>
                          <a:pt x="7139488" y="6831521"/>
                          <a:pt x="6993363" y="6858000"/>
                        </a:cubicBezTo>
                        <a:cubicBezTo>
                          <a:pt x="6847238" y="6884479"/>
                          <a:pt x="6789347" y="6827892"/>
                          <a:pt x="6707838" y="6858000"/>
                        </a:cubicBezTo>
                        <a:cubicBezTo>
                          <a:pt x="6626329" y="6888108"/>
                          <a:pt x="6422969" y="6850890"/>
                          <a:pt x="6323254" y="6858000"/>
                        </a:cubicBezTo>
                        <a:cubicBezTo>
                          <a:pt x="6223539" y="6865110"/>
                          <a:pt x="6034058" y="6855262"/>
                          <a:pt x="5839611" y="6858000"/>
                        </a:cubicBezTo>
                        <a:cubicBezTo>
                          <a:pt x="5645164" y="6860738"/>
                          <a:pt x="5519718" y="6810024"/>
                          <a:pt x="5256907" y="6858000"/>
                        </a:cubicBezTo>
                        <a:cubicBezTo>
                          <a:pt x="4994096" y="6905976"/>
                          <a:pt x="4977783" y="6822987"/>
                          <a:pt x="4872323" y="6858000"/>
                        </a:cubicBezTo>
                        <a:cubicBezTo>
                          <a:pt x="4766863" y="6893013"/>
                          <a:pt x="4368016" y="6785862"/>
                          <a:pt x="4091501" y="6858000"/>
                        </a:cubicBezTo>
                        <a:cubicBezTo>
                          <a:pt x="3814986" y="6930138"/>
                          <a:pt x="3655208" y="6810227"/>
                          <a:pt x="3508798" y="6858000"/>
                        </a:cubicBezTo>
                        <a:cubicBezTo>
                          <a:pt x="3362388" y="6905773"/>
                          <a:pt x="3019665" y="6847863"/>
                          <a:pt x="2727976" y="6858000"/>
                        </a:cubicBezTo>
                        <a:cubicBezTo>
                          <a:pt x="2436287" y="6868137"/>
                          <a:pt x="2268477" y="6827091"/>
                          <a:pt x="2046213" y="6858000"/>
                        </a:cubicBezTo>
                        <a:cubicBezTo>
                          <a:pt x="1823949" y="6888909"/>
                          <a:pt x="1545751" y="6767822"/>
                          <a:pt x="1143023" y="6858000"/>
                        </a:cubicBezTo>
                        <a:cubicBezTo>
                          <a:pt x="578120" y="6869378"/>
                          <a:pt x="-50709" y="6364804"/>
                          <a:pt x="0" y="5714977"/>
                        </a:cubicBezTo>
                        <a:cubicBezTo>
                          <a:pt x="-16098" y="5514499"/>
                          <a:pt x="44475" y="5402250"/>
                          <a:pt x="0" y="5189202"/>
                        </a:cubicBezTo>
                        <a:cubicBezTo>
                          <a:pt x="-44475" y="4976155"/>
                          <a:pt x="23780" y="4942722"/>
                          <a:pt x="0" y="4754867"/>
                        </a:cubicBezTo>
                        <a:cubicBezTo>
                          <a:pt x="-23780" y="4567013"/>
                          <a:pt x="9335" y="4247380"/>
                          <a:pt x="0" y="4091933"/>
                        </a:cubicBezTo>
                        <a:cubicBezTo>
                          <a:pt x="-9335" y="3936486"/>
                          <a:pt x="41597" y="3738698"/>
                          <a:pt x="0" y="3520439"/>
                        </a:cubicBezTo>
                        <a:cubicBezTo>
                          <a:pt x="-41597" y="3302180"/>
                          <a:pt x="7603" y="3080610"/>
                          <a:pt x="0" y="2857506"/>
                        </a:cubicBezTo>
                        <a:cubicBezTo>
                          <a:pt x="-7603" y="2634402"/>
                          <a:pt x="9871" y="2562736"/>
                          <a:pt x="0" y="2331731"/>
                        </a:cubicBezTo>
                        <a:cubicBezTo>
                          <a:pt x="-9871" y="2100726"/>
                          <a:pt x="38109" y="2076847"/>
                          <a:pt x="0" y="1851676"/>
                        </a:cubicBezTo>
                        <a:cubicBezTo>
                          <a:pt x="-38109" y="1626506"/>
                          <a:pt x="24038" y="1375073"/>
                          <a:pt x="0" y="114302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FFAE360-8FB7-C24C-A423-AD94CB8AC9AD}"/>
              </a:ext>
            </a:extLst>
          </p:cNvPr>
          <p:cNvSpPr txBox="1"/>
          <p:nvPr/>
        </p:nvSpPr>
        <p:spPr>
          <a:xfrm>
            <a:off x="3959229" y="868228"/>
            <a:ext cx="4273542" cy="646331"/>
          </a:xfrm>
          <a:prstGeom prst="rect">
            <a:avLst/>
          </a:prstGeom>
          <a:noFill/>
        </p:spPr>
        <p:txBody>
          <a:bodyPr wrap="none" rtlCol="0">
            <a:spAutoFit/>
          </a:bodyPr>
          <a:lstStyle/>
          <a:p>
            <a:r>
              <a:rPr lang="en-US" sz="3600" dirty="0">
                <a:solidFill>
                  <a:schemeClr val="tx1">
                    <a:lumMod val="50000"/>
                    <a:lumOff val="50000"/>
                  </a:schemeClr>
                </a:solidFill>
                <a:latin typeface="Corbel" panose="020B0503020204020204" pitchFamily="34" charset="0"/>
                <a:ea typeface="Cambria Math" panose="02040503050406030204" pitchFamily="18" charset="0"/>
                <a:cs typeface="Beirut" pitchFamily="2" charset="-78"/>
              </a:rPr>
              <a:t>Maximum </a:t>
            </a:r>
            <a:r>
              <a:rPr lang="en-US" sz="3600" dirty="0" err="1">
                <a:solidFill>
                  <a:schemeClr val="tx1">
                    <a:lumMod val="50000"/>
                    <a:lumOff val="50000"/>
                  </a:schemeClr>
                </a:solidFill>
                <a:latin typeface="Corbel" panose="020B0503020204020204" pitchFamily="34" charset="0"/>
                <a:ea typeface="Cambria Math" panose="02040503050406030204" pitchFamily="18" charset="0"/>
                <a:cs typeface="Beirut" pitchFamily="2" charset="-78"/>
              </a:rPr>
              <a:t>Civilisation</a:t>
            </a:r>
            <a:endParaRPr lang="en-US" sz="3600" dirty="0">
              <a:solidFill>
                <a:schemeClr val="tx1">
                  <a:lumMod val="50000"/>
                  <a:lumOff val="50000"/>
                </a:schemeClr>
              </a:solidFill>
              <a:latin typeface="Corbel" panose="020B0503020204020204" pitchFamily="34" charset="0"/>
              <a:ea typeface="Cambria Math" panose="02040503050406030204" pitchFamily="18" charset="0"/>
              <a:cs typeface="Beirut" pitchFamily="2" charset="-78"/>
            </a:endParaRPr>
          </a:p>
        </p:txBody>
      </p:sp>
      <p:sp>
        <p:nvSpPr>
          <p:cNvPr id="18" name="TextBox 17">
            <a:extLst>
              <a:ext uri="{FF2B5EF4-FFF2-40B4-BE49-F238E27FC236}">
                <a16:creationId xmlns:a16="http://schemas.microsoft.com/office/drawing/2014/main" id="{9931DC31-925D-954B-BFC2-8188660049C6}"/>
              </a:ext>
            </a:extLst>
          </p:cNvPr>
          <p:cNvSpPr txBox="1"/>
          <p:nvPr/>
        </p:nvSpPr>
        <p:spPr>
          <a:xfrm>
            <a:off x="3652361" y="1444017"/>
            <a:ext cx="2882520" cy="1107996"/>
          </a:xfrm>
          <a:prstGeom prst="rect">
            <a:avLst/>
          </a:prstGeom>
          <a:noFill/>
        </p:spPr>
        <p:txBody>
          <a:bodyPr wrap="none" rtlCol="0">
            <a:spAutoFit/>
          </a:bodyPr>
          <a:lstStyle/>
          <a:p>
            <a:r>
              <a:rPr lang="en-US" sz="6600" dirty="0">
                <a:latin typeface="ACADEMY ENGRAVED LET PLAIN:1.0" panose="02000000000000000000" pitchFamily="2" charset="0"/>
              </a:rPr>
              <a:t>ROME</a:t>
            </a:r>
          </a:p>
        </p:txBody>
      </p:sp>
      <p:sp>
        <p:nvSpPr>
          <p:cNvPr id="13" name="TextBox 12">
            <a:extLst>
              <a:ext uri="{FF2B5EF4-FFF2-40B4-BE49-F238E27FC236}">
                <a16:creationId xmlns:a16="http://schemas.microsoft.com/office/drawing/2014/main" id="{7F8F5C67-C429-0D47-AA91-D834F20D5C8C}"/>
              </a:ext>
            </a:extLst>
          </p:cNvPr>
          <p:cNvSpPr txBox="1"/>
          <p:nvPr/>
        </p:nvSpPr>
        <p:spPr>
          <a:xfrm>
            <a:off x="11654725" y="6757261"/>
            <a:ext cx="184731" cy="369332"/>
          </a:xfrm>
          <a:prstGeom prst="rect">
            <a:avLst/>
          </a:prstGeom>
          <a:noFill/>
        </p:spPr>
        <p:txBody>
          <a:bodyPr wrap="none" rtlCol="0">
            <a:spAutoFit/>
          </a:bodyPr>
          <a:lstStyle/>
          <a:p>
            <a:endParaRPr lang="en-US" dirty="0"/>
          </a:p>
        </p:txBody>
      </p:sp>
      <p:pic>
        <p:nvPicPr>
          <p:cNvPr id="5" name="Picture 4" descr="A picture containing text&#10;&#10;Description automatically generated">
            <a:extLst>
              <a:ext uri="{FF2B5EF4-FFF2-40B4-BE49-F238E27FC236}">
                <a16:creationId xmlns:a16="http://schemas.microsoft.com/office/drawing/2014/main" id="{B68CFBAB-4C3D-67DF-6C9D-E179BD85F2F8}"/>
              </a:ext>
            </a:extLst>
          </p:cNvPr>
          <p:cNvPicPr>
            <a:picLocks noChangeAspect="1"/>
          </p:cNvPicPr>
          <p:nvPr/>
        </p:nvPicPr>
        <p:blipFill rotWithShape="1">
          <a:blip r:embed="rId4">
            <a:extLst>
              <a:ext uri="{28A0092B-C50C-407E-A947-70E740481C1C}">
                <a14:useLocalDpi xmlns:a14="http://schemas.microsoft.com/office/drawing/2010/main"/>
              </a:ext>
            </a:extLst>
          </a:blip>
          <a:srcRect l="54494"/>
          <a:stretch/>
        </p:blipFill>
        <p:spPr>
          <a:xfrm>
            <a:off x="6003060" y="2297454"/>
            <a:ext cx="3095442" cy="948385"/>
          </a:xfrm>
          <a:prstGeom prst="rect">
            <a:avLst/>
          </a:prstGeom>
        </p:spPr>
      </p:pic>
      <p:sp>
        <p:nvSpPr>
          <p:cNvPr id="6" name="TextBox 5">
            <a:extLst>
              <a:ext uri="{FF2B5EF4-FFF2-40B4-BE49-F238E27FC236}">
                <a16:creationId xmlns:a16="http://schemas.microsoft.com/office/drawing/2014/main" id="{85CF4710-39B3-4AEC-A482-3C8A699ADDB1}"/>
              </a:ext>
            </a:extLst>
          </p:cNvPr>
          <p:cNvSpPr txBox="1"/>
          <p:nvPr/>
        </p:nvSpPr>
        <p:spPr>
          <a:xfrm>
            <a:off x="5442430" y="2163509"/>
            <a:ext cx="657552" cy="923330"/>
          </a:xfrm>
          <a:prstGeom prst="rect">
            <a:avLst/>
          </a:prstGeom>
          <a:noFill/>
        </p:spPr>
        <p:txBody>
          <a:bodyPr wrap="none" rtlCol="0">
            <a:spAutoFit/>
          </a:bodyPr>
          <a:lstStyle/>
          <a:p>
            <a:r>
              <a:rPr lang="en-US" sz="5400" dirty="0"/>
              <a:t>&amp;</a:t>
            </a:r>
          </a:p>
        </p:txBody>
      </p:sp>
    </p:spTree>
    <p:extLst>
      <p:ext uri="{BB962C8B-B14F-4D97-AF65-F5344CB8AC3E}">
        <p14:creationId xmlns:p14="http://schemas.microsoft.com/office/powerpoint/2010/main" val="2387826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5496E8-B04A-6A4A-B1C1-54A4781210F3}"/>
              </a:ext>
            </a:extLst>
          </p:cNvPr>
          <p:cNvSpPr txBox="1">
            <a:spLocks/>
          </p:cNvSpPr>
          <p:nvPr/>
        </p:nvSpPr>
        <p:spPr>
          <a:xfrm>
            <a:off x="1868284" y="276536"/>
            <a:ext cx="7541525" cy="890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How to make a syrinx</a:t>
            </a:r>
          </a:p>
        </p:txBody>
      </p:sp>
      <p:grpSp>
        <p:nvGrpSpPr>
          <p:cNvPr id="21" name="Group 20">
            <a:extLst>
              <a:ext uri="{FF2B5EF4-FFF2-40B4-BE49-F238E27FC236}">
                <a16:creationId xmlns:a16="http://schemas.microsoft.com/office/drawing/2014/main" id="{227F1548-4A82-EFA6-925F-31ECA18B4CD8}"/>
              </a:ext>
            </a:extLst>
          </p:cNvPr>
          <p:cNvGrpSpPr/>
          <p:nvPr/>
        </p:nvGrpSpPr>
        <p:grpSpPr>
          <a:xfrm>
            <a:off x="305706" y="476188"/>
            <a:ext cx="1914218" cy="3151135"/>
            <a:chOff x="305706" y="476188"/>
            <a:chExt cx="1914218" cy="3151135"/>
          </a:xfrm>
        </p:grpSpPr>
        <p:sp>
          <p:nvSpPr>
            <p:cNvPr id="6" name="TextBox 5">
              <a:extLst>
                <a:ext uri="{FF2B5EF4-FFF2-40B4-BE49-F238E27FC236}">
                  <a16:creationId xmlns:a16="http://schemas.microsoft.com/office/drawing/2014/main" id="{39ED80CD-B16F-0645-B93B-4F0CDFFBC2F7}"/>
                </a:ext>
              </a:extLst>
            </p:cNvPr>
            <p:cNvSpPr txBox="1"/>
            <p:nvPr/>
          </p:nvSpPr>
          <p:spPr>
            <a:xfrm>
              <a:off x="305706" y="2888659"/>
              <a:ext cx="1730829" cy="738664"/>
            </a:xfrm>
            <a:prstGeom prst="rect">
              <a:avLst/>
            </a:prstGeom>
            <a:noFill/>
          </p:spPr>
          <p:txBody>
            <a:bodyPr wrap="square" rtlCol="0">
              <a:spAutoFit/>
            </a:bodyPr>
            <a:lstStyle/>
            <a:p>
              <a:pPr algn="ctr"/>
              <a:r>
                <a:rPr lang="en-US" sz="1400" dirty="0"/>
                <a:t>1. Take four paper straws and cut them to different lengths.</a:t>
              </a:r>
            </a:p>
          </p:txBody>
        </p:sp>
        <p:pic>
          <p:nvPicPr>
            <p:cNvPr id="3" name="Picture 2" descr="A picture containing scissors, indoor, pair&#10;&#10;Description automatically generated">
              <a:extLst>
                <a:ext uri="{FF2B5EF4-FFF2-40B4-BE49-F238E27FC236}">
                  <a16:creationId xmlns:a16="http://schemas.microsoft.com/office/drawing/2014/main" id="{277DDAE1-2433-450B-5EA9-6B9298EC6F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5359" y="476188"/>
              <a:ext cx="1854565" cy="2373983"/>
            </a:xfrm>
            <a:prstGeom prst="rect">
              <a:avLst/>
            </a:prstGeom>
          </p:spPr>
        </p:pic>
      </p:grpSp>
      <p:grpSp>
        <p:nvGrpSpPr>
          <p:cNvPr id="22" name="Group 21">
            <a:extLst>
              <a:ext uri="{FF2B5EF4-FFF2-40B4-BE49-F238E27FC236}">
                <a16:creationId xmlns:a16="http://schemas.microsoft.com/office/drawing/2014/main" id="{79CDE3ED-B885-8026-78AD-F4CC233D4561}"/>
              </a:ext>
            </a:extLst>
          </p:cNvPr>
          <p:cNvGrpSpPr/>
          <p:nvPr/>
        </p:nvGrpSpPr>
        <p:grpSpPr>
          <a:xfrm>
            <a:off x="2498894" y="1197343"/>
            <a:ext cx="2087302" cy="2571023"/>
            <a:chOff x="2498894" y="1197343"/>
            <a:chExt cx="2087302" cy="2571023"/>
          </a:xfrm>
        </p:grpSpPr>
        <p:pic>
          <p:nvPicPr>
            <p:cNvPr id="7" name="Picture 6" descr="A picture containing person&#10;&#10;Description automatically generated">
              <a:extLst>
                <a:ext uri="{FF2B5EF4-FFF2-40B4-BE49-F238E27FC236}">
                  <a16:creationId xmlns:a16="http://schemas.microsoft.com/office/drawing/2014/main" id="{75701EAC-0B5A-3AC1-95B9-C80947DDC5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61252" y="1197343"/>
              <a:ext cx="1162585" cy="2049202"/>
            </a:xfrm>
            <a:prstGeom prst="rect">
              <a:avLst/>
            </a:prstGeom>
          </p:spPr>
        </p:pic>
        <p:sp>
          <p:nvSpPr>
            <p:cNvPr id="16" name="TextBox 15">
              <a:extLst>
                <a:ext uri="{FF2B5EF4-FFF2-40B4-BE49-F238E27FC236}">
                  <a16:creationId xmlns:a16="http://schemas.microsoft.com/office/drawing/2014/main" id="{280A78E5-5D6B-67E3-A09D-B2E5B49E00FE}"/>
                </a:ext>
              </a:extLst>
            </p:cNvPr>
            <p:cNvSpPr txBox="1"/>
            <p:nvPr/>
          </p:nvSpPr>
          <p:spPr>
            <a:xfrm>
              <a:off x="2498894" y="3245146"/>
              <a:ext cx="2087302" cy="523220"/>
            </a:xfrm>
            <a:prstGeom prst="rect">
              <a:avLst/>
            </a:prstGeom>
            <a:noFill/>
          </p:spPr>
          <p:txBody>
            <a:bodyPr wrap="square" rtlCol="0">
              <a:spAutoFit/>
            </a:bodyPr>
            <a:lstStyle/>
            <a:p>
              <a:pPr algn="ctr"/>
              <a:r>
                <a:rPr lang="en-US" sz="1400" dirty="0"/>
                <a:t>2. Spread glue along a 2cm x 10cm strip of card.</a:t>
              </a:r>
            </a:p>
          </p:txBody>
        </p:sp>
      </p:grpSp>
      <p:grpSp>
        <p:nvGrpSpPr>
          <p:cNvPr id="23" name="Group 22">
            <a:extLst>
              <a:ext uri="{FF2B5EF4-FFF2-40B4-BE49-F238E27FC236}">
                <a16:creationId xmlns:a16="http://schemas.microsoft.com/office/drawing/2014/main" id="{DB2CFDC3-45BD-B7DE-56B7-E8E67A4EA8DD}"/>
              </a:ext>
            </a:extLst>
          </p:cNvPr>
          <p:cNvGrpSpPr/>
          <p:nvPr/>
        </p:nvGrpSpPr>
        <p:grpSpPr>
          <a:xfrm>
            <a:off x="4664534" y="1251775"/>
            <a:ext cx="3331654" cy="2254981"/>
            <a:chOff x="4664534" y="1251775"/>
            <a:chExt cx="3331654" cy="2254981"/>
          </a:xfrm>
        </p:grpSpPr>
        <p:pic>
          <p:nvPicPr>
            <p:cNvPr id="9" name="Picture 8" descr="A picture containing sweet&#10;&#10;Description automatically generated">
              <a:extLst>
                <a:ext uri="{FF2B5EF4-FFF2-40B4-BE49-F238E27FC236}">
                  <a16:creationId xmlns:a16="http://schemas.microsoft.com/office/drawing/2014/main" id="{7A47D212-A31E-9894-EBF2-C597C5092E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69057" y="1251775"/>
              <a:ext cx="1827131" cy="2254981"/>
            </a:xfrm>
            <a:prstGeom prst="rect">
              <a:avLst/>
            </a:prstGeom>
          </p:spPr>
        </p:pic>
        <p:sp>
          <p:nvSpPr>
            <p:cNvPr id="17" name="TextBox 16">
              <a:extLst>
                <a:ext uri="{FF2B5EF4-FFF2-40B4-BE49-F238E27FC236}">
                  <a16:creationId xmlns:a16="http://schemas.microsoft.com/office/drawing/2014/main" id="{DB575EBA-9544-053C-928E-982DD96A465A}"/>
                </a:ext>
              </a:extLst>
            </p:cNvPr>
            <p:cNvSpPr txBox="1"/>
            <p:nvPr/>
          </p:nvSpPr>
          <p:spPr>
            <a:xfrm>
              <a:off x="4664534" y="1332068"/>
              <a:ext cx="1458793" cy="2031325"/>
            </a:xfrm>
            <a:prstGeom prst="rect">
              <a:avLst/>
            </a:prstGeom>
            <a:noFill/>
          </p:spPr>
          <p:txBody>
            <a:bodyPr wrap="square" rtlCol="0">
              <a:spAutoFit/>
            </a:bodyPr>
            <a:lstStyle/>
            <a:p>
              <a:pPr algn="r"/>
              <a:r>
                <a:rPr lang="en-US" sz="1400" dirty="0"/>
                <a:t>3. Place the straws in order of their length on the gluey card strip, leaving a little space at the edges. Make sure the tops of the straws line up.</a:t>
              </a:r>
            </a:p>
          </p:txBody>
        </p:sp>
      </p:grpSp>
      <p:grpSp>
        <p:nvGrpSpPr>
          <p:cNvPr id="24" name="Group 23">
            <a:extLst>
              <a:ext uri="{FF2B5EF4-FFF2-40B4-BE49-F238E27FC236}">
                <a16:creationId xmlns:a16="http://schemas.microsoft.com/office/drawing/2014/main" id="{BFA48366-7862-6E6F-FD29-C2AE6BD56813}"/>
              </a:ext>
            </a:extLst>
          </p:cNvPr>
          <p:cNvGrpSpPr/>
          <p:nvPr/>
        </p:nvGrpSpPr>
        <p:grpSpPr>
          <a:xfrm>
            <a:off x="0" y="3767291"/>
            <a:ext cx="3908558" cy="2664403"/>
            <a:chOff x="29465" y="3769205"/>
            <a:chExt cx="3378684" cy="2924410"/>
          </a:xfrm>
        </p:grpSpPr>
        <p:pic>
          <p:nvPicPr>
            <p:cNvPr id="11" name="Picture 10" descr="A picture containing text, stationary, pencil, sweet&#10;&#10;Description automatically generated">
              <a:extLst>
                <a:ext uri="{FF2B5EF4-FFF2-40B4-BE49-F238E27FC236}">
                  <a16:creationId xmlns:a16="http://schemas.microsoft.com/office/drawing/2014/main" id="{5E04D5A6-8519-725B-80E6-2FDEA5A53B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4517" y="3769205"/>
              <a:ext cx="2457238" cy="2406526"/>
            </a:xfrm>
            <a:prstGeom prst="rect">
              <a:avLst/>
            </a:prstGeom>
          </p:spPr>
        </p:pic>
        <p:sp>
          <p:nvSpPr>
            <p:cNvPr id="18" name="TextBox 17">
              <a:extLst>
                <a:ext uri="{FF2B5EF4-FFF2-40B4-BE49-F238E27FC236}">
                  <a16:creationId xmlns:a16="http://schemas.microsoft.com/office/drawing/2014/main" id="{412D3C8E-F7DE-6841-1EEE-BD99011E007F}"/>
                </a:ext>
              </a:extLst>
            </p:cNvPr>
            <p:cNvSpPr txBox="1"/>
            <p:nvPr/>
          </p:nvSpPr>
          <p:spPr>
            <a:xfrm>
              <a:off x="29465" y="6119336"/>
              <a:ext cx="3378684" cy="574279"/>
            </a:xfrm>
            <a:prstGeom prst="rect">
              <a:avLst/>
            </a:prstGeom>
            <a:noFill/>
          </p:spPr>
          <p:txBody>
            <a:bodyPr wrap="square" rtlCol="0">
              <a:spAutoFit/>
            </a:bodyPr>
            <a:lstStyle/>
            <a:p>
              <a:pPr algn="ctr"/>
              <a:r>
                <a:rPr lang="en-US" sz="1400" dirty="0"/>
                <a:t>4. When you have stuck down all the straws, spread glue on another 2cm x 10cm strip of card. </a:t>
              </a:r>
            </a:p>
          </p:txBody>
        </p:sp>
      </p:grpSp>
      <p:grpSp>
        <p:nvGrpSpPr>
          <p:cNvPr id="25" name="Group 24">
            <a:extLst>
              <a:ext uri="{FF2B5EF4-FFF2-40B4-BE49-F238E27FC236}">
                <a16:creationId xmlns:a16="http://schemas.microsoft.com/office/drawing/2014/main" id="{9497BAAD-C2EC-DB29-8EB0-858D4278DCB6}"/>
              </a:ext>
            </a:extLst>
          </p:cNvPr>
          <p:cNvGrpSpPr/>
          <p:nvPr/>
        </p:nvGrpSpPr>
        <p:grpSpPr>
          <a:xfrm>
            <a:off x="4102220" y="3747675"/>
            <a:ext cx="4085328" cy="2965867"/>
            <a:chOff x="3596383" y="3747675"/>
            <a:chExt cx="4085328" cy="2965867"/>
          </a:xfrm>
        </p:grpSpPr>
        <p:pic>
          <p:nvPicPr>
            <p:cNvPr id="13" name="Picture 12" descr="A picture containing person&#10;&#10;Description automatically generated">
              <a:extLst>
                <a:ext uri="{FF2B5EF4-FFF2-40B4-BE49-F238E27FC236}">
                  <a16:creationId xmlns:a16="http://schemas.microsoft.com/office/drawing/2014/main" id="{24398B48-490A-EF7C-5622-DB91C3854E1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31925" y="3747675"/>
              <a:ext cx="1885900" cy="2406526"/>
            </a:xfrm>
            <a:prstGeom prst="rect">
              <a:avLst/>
            </a:prstGeom>
          </p:spPr>
        </p:pic>
        <p:sp>
          <p:nvSpPr>
            <p:cNvPr id="19" name="TextBox 18">
              <a:extLst>
                <a:ext uri="{FF2B5EF4-FFF2-40B4-BE49-F238E27FC236}">
                  <a16:creationId xmlns:a16="http://schemas.microsoft.com/office/drawing/2014/main" id="{CCF52284-0E4D-8F35-DE12-FA8D3A4F5F4C}"/>
                </a:ext>
              </a:extLst>
            </p:cNvPr>
            <p:cNvSpPr txBox="1"/>
            <p:nvPr/>
          </p:nvSpPr>
          <p:spPr>
            <a:xfrm>
              <a:off x="3596383" y="6190322"/>
              <a:ext cx="4085328" cy="523220"/>
            </a:xfrm>
            <a:prstGeom prst="rect">
              <a:avLst/>
            </a:prstGeom>
            <a:noFill/>
          </p:spPr>
          <p:txBody>
            <a:bodyPr wrap="square" rtlCol="0">
              <a:spAutoFit/>
            </a:bodyPr>
            <a:lstStyle/>
            <a:p>
              <a:pPr algn="ctr"/>
              <a:r>
                <a:rPr lang="en-US" sz="1400" dirty="0"/>
                <a:t>5. Press this strip gluey side down over the row of straws. Press the ends of the strip together.</a:t>
              </a:r>
            </a:p>
          </p:txBody>
        </p:sp>
      </p:grpSp>
      <p:grpSp>
        <p:nvGrpSpPr>
          <p:cNvPr id="26" name="Group 25">
            <a:extLst>
              <a:ext uri="{FF2B5EF4-FFF2-40B4-BE49-F238E27FC236}">
                <a16:creationId xmlns:a16="http://schemas.microsoft.com/office/drawing/2014/main" id="{6A8C8A78-E58A-2B8D-102A-BEB63676863A}"/>
              </a:ext>
            </a:extLst>
          </p:cNvPr>
          <p:cNvGrpSpPr/>
          <p:nvPr/>
        </p:nvGrpSpPr>
        <p:grpSpPr>
          <a:xfrm>
            <a:off x="8781402" y="865415"/>
            <a:ext cx="3270335" cy="5486848"/>
            <a:chOff x="8781402" y="865415"/>
            <a:chExt cx="3270335" cy="5486848"/>
          </a:xfrm>
        </p:grpSpPr>
        <p:pic>
          <p:nvPicPr>
            <p:cNvPr id="15" name="Picture 14" descr="A picture containing colorful&#10;&#10;Description automatically generated">
              <a:extLst>
                <a:ext uri="{FF2B5EF4-FFF2-40B4-BE49-F238E27FC236}">
                  <a16:creationId xmlns:a16="http://schemas.microsoft.com/office/drawing/2014/main" id="{4E911D5B-EFC0-DCE3-CF41-A7C06358901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24513" y="865415"/>
              <a:ext cx="3227224" cy="4049486"/>
            </a:xfrm>
            <a:prstGeom prst="rect">
              <a:avLst/>
            </a:prstGeom>
          </p:spPr>
        </p:pic>
        <p:sp>
          <p:nvSpPr>
            <p:cNvPr id="20" name="TextBox 19">
              <a:extLst>
                <a:ext uri="{FF2B5EF4-FFF2-40B4-BE49-F238E27FC236}">
                  <a16:creationId xmlns:a16="http://schemas.microsoft.com/office/drawing/2014/main" id="{052F4327-F1D3-1175-056B-DE47D46710E1}"/>
                </a:ext>
              </a:extLst>
            </p:cNvPr>
            <p:cNvSpPr txBox="1"/>
            <p:nvPr/>
          </p:nvSpPr>
          <p:spPr>
            <a:xfrm>
              <a:off x="8781402" y="4967268"/>
              <a:ext cx="3227224" cy="1384995"/>
            </a:xfrm>
            <a:prstGeom prst="rect">
              <a:avLst/>
            </a:prstGeom>
            <a:noFill/>
          </p:spPr>
          <p:txBody>
            <a:bodyPr wrap="square" rtlCol="0">
              <a:spAutoFit/>
            </a:bodyPr>
            <a:lstStyle/>
            <a:p>
              <a:pPr algn="ctr"/>
              <a:r>
                <a:rPr lang="en-US" sz="1400" dirty="0"/>
                <a:t>6. Once the glue is dry, pick up your syrinx by the ends of the cardboard strip and blow gently across the ends of each straw. Listen carefully to how the pitch of the note produced changes depending on the length of the straw.</a:t>
              </a:r>
            </a:p>
          </p:txBody>
        </p:sp>
      </p:grpSp>
      <p:sp>
        <p:nvSpPr>
          <p:cNvPr id="27" name="TextBox 26">
            <a:extLst>
              <a:ext uri="{FF2B5EF4-FFF2-40B4-BE49-F238E27FC236}">
                <a16:creationId xmlns:a16="http://schemas.microsoft.com/office/drawing/2014/main" id="{9820C62E-1BC9-856A-34D6-1D70E6D2F56F}"/>
              </a:ext>
            </a:extLst>
          </p:cNvPr>
          <p:cNvSpPr txBox="1"/>
          <p:nvPr/>
        </p:nvSpPr>
        <p:spPr>
          <a:xfrm>
            <a:off x="-15992" y="6550472"/>
            <a:ext cx="3691218" cy="369332"/>
          </a:xfrm>
          <a:prstGeom prst="rect">
            <a:avLst/>
          </a:prstGeom>
          <a:noFill/>
        </p:spPr>
        <p:txBody>
          <a:bodyPr wrap="square">
            <a:spAutoFit/>
          </a:bodyPr>
          <a:lstStyle/>
          <a:p>
            <a:pPr marL="0" indent="0">
              <a:buNone/>
            </a:pPr>
            <a:r>
              <a:rPr lang="en-US" sz="1800" dirty="0">
                <a:solidFill>
                  <a:schemeClr val="bg1">
                    <a:lumMod val="50000"/>
                  </a:schemeClr>
                </a:solidFill>
              </a:rPr>
              <a:t>MC: Music in the Ancient World</a:t>
            </a:r>
          </a:p>
        </p:txBody>
      </p:sp>
    </p:spTree>
    <p:extLst>
      <p:ext uri="{BB962C8B-B14F-4D97-AF65-F5344CB8AC3E}">
        <p14:creationId xmlns:p14="http://schemas.microsoft.com/office/powerpoint/2010/main" val="110596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BFCCE9-2C1C-702F-C326-502CFE26E716}"/>
              </a:ext>
            </a:extLst>
          </p:cNvPr>
          <p:cNvPicPr>
            <a:picLocks noChangeAspect="1"/>
          </p:cNvPicPr>
          <p:nvPr/>
        </p:nvPicPr>
        <p:blipFill rotWithShape="1">
          <a:blip r:embed="rId2"/>
          <a:srcRect l="15436" t="13200" r="17472" b="16817"/>
          <a:stretch/>
        </p:blipFill>
        <p:spPr>
          <a:xfrm flipH="1">
            <a:off x="493486" y="1504540"/>
            <a:ext cx="2882989" cy="4290953"/>
          </a:xfrm>
          <a:prstGeom prst="rect">
            <a:avLst/>
          </a:prstGeom>
        </p:spPr>
      </p:pic>
      <p:pic>
        <p:nvPicPr>
          <p:cNvPr id="11" name="Picture 10" descr="A child wearing a garment&#10;&#10;Description automatically generated with low confidence">
            <a:extLst>
              <a:ext uri="{FF2B5EF4-FFF2-40B4-BE49-F238E27FC236}">
                <a16:creationId xmlns:a16="http://schemas.microsoft.com/office/drawing/2014/main" id="{FD9A25B4-C9DD-0C2B-0956-2E94C8D9EB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9608186" y="1784472"/>
            <a:ext cx="2234840" cy="4164930"/>
          </a:xfrm>
          <a:prstGeom prst="rect">
            <a:avLst/>
          </a:prstGeom>
        </p:spPr>
      </p:pic>
      <p:sp>
        <p:nvSpPr>
          <p:cNvPr id="4" name="Title 1">
            <a:extLst>
              <a:ext uri="{FF2B5EF4-FFF2-40B4-BE49-F238E27FC236}">
                <a16:creationId xmlns:a16="http://schemas.microsoft.com/office/drawing/2014/main" id="{354356F1-C212-3385-B306-73EB8B9D51BD}"/>
              </a:ext>
            </a:extLst>
          </p:cNvPr>
          <p:cNvSpPr>
            <a:spLocks noGrp="1"/>
          </p:cNvSpPr>
          <p:nvPr>
            <p:ph type="title"/>
          </p:nvPr>
        </p:nvSpPr>
        <p:spPr>
          <a:xfrm>
            <a:off x="4668713" y="344109"/>
            <a:ext cx="2980314" cy="890647"/>
          </a:xfrm>
        </p:spPr>
        <p:txBody>
          <a:bodyPr>
            <a:normAutofit/>
          </a:bodyPr>
          <a:lstStyle/>
          <a:p>
            <a:r>
              <a:rPr lang="en-US" b="1" dirty="0"/>
              <a:t>Plenary quiz</a:t>
            </a:r>
          </a:p>
        </p:txBody>
      </p:sp>
      <p:sp>
        <p:nvSpPr>
          <p:cNvPr id="5" name="Rectangle 4">
            <a:extLst>
              <a:ext uri="{FF2B5EF4-FFF2-40B4-BE49-F238E27FC236}">
                <a16:creationId xmlns:a16="http://schemas.microsoft.com/office/drawing/2014/main" id="{7CA05AA6-72FA-5D6A-3277-DFF10A45A906}"/>
              </a:ext>
            </a:extLst>
          </p:cNvPr>
          <p:cNvSpPr/>
          <p:nvPr/>
        </p:nvSpPr>
        <p:spPr>
          <a:xfrm>
            <a:off x="3183144" y="3335427"/>
            <a:ext cx="5951451" cy="1200329"/>
          </a:xfrm>
          <a:prstGeom prst="rect">
            <a:avLst/>
          </a:prstGeom>
        </p:spPr>
        <p:txBody>
          <a:bodyPr wrap="square">
            <a:spAutoFit/>
          </a:bodyPr>
          <a:lstStyle/>
          <a:p>
            <a:r>
              <a:rPr lang="en-US" sz="2400" b="1" dirty="0">
                <a:solidFill>
                  <a:srgbClr val="FF7E79"/>
                </a:solidFill>
                <a:cs typeface="Papyrus"/>
              </a:rPr>
              <a:t>Question 2 </a:t>
            </a:r>
          </a:p>
          <a:p>
            <a:r>
              <a:rPr lang="en-US" sz="2400" dirty="0">
                <a:cs typeface="Papyrus"/>
              </a:rPr>
              <a:t>What creates a high note, a long sound wave or a short sound wave?</a:t>
            </a:r>
          </a:p>
        </p:txBody>
      </p:sp>
      <p:sp>
        <p:nvSpPr>
          <p:cNvPr id="6" name="Rectangle 5">
            <a:extLst>
              <a:ext uri="{FF2B5EF4-FFF2-40B4-BE49-F238E27FC236}">
                <a16:creationId xmlns:a16="http://schemas.microsoft.com/office/drawing/2014/main" id="{FB5CBCEF-E355-3749-D1AB-A4E26348F2B7}"/>
              </a:ext>
            </a:extLst>
          </p:cNvPr>
          <p:cNvSpPr/>
          <p:nvPr/>
        </p:nvSpPr>
        <p:spPr>
          <a:xfrm>
            <a:off x="3218307" y="1797301"/>
            <a:ext cx="6389879" cy="1200329"/>
          </a:xfrm>
          <a:prstGeom prst="rect">
            <a:avLst/>
          </a:prstGeom>
        </p:spPr>
        <p:txBody>
          <a:bodyPr wrap="square">
            <a:spAutoFit/>
          </a:bodyPr>
          <a:lstStyle/>
          <a:p>
            <a:r>
              <a:rPr lang="en-US" sz="2400" b="1" dirty="0">
                <a:solidFill>
                  <a:srgbClr val="FF7E79"/>
                </a:solidFill>
                <a:cs typeface="Papyrus"/>
              </a:rPr>
              <a:t>Question 1</a:t>
            </a:r>
            <a:r>
              <a:rPr lang="en-US" sz="2400" b="1" dirty="0">
                <a:cs typeface="Papyrus"/>
              </a:rPr>
              <a:t> </a:t>
            </a:r>
          </a:p>
          <a:p>
            <a:r>
              <a:rPr lang="en-US" sz="2400" dirty="0">
                <a:cs typeface="Papyrus"/>
              </a:rPr>
              <a:t>Can you name an occasion on which you might hear music in the ancient world?</a:t>
            </a:r>
          </a:p>
        </p:txBody>
      </p:sp>
      <p:sp>
        <p:nvSpPr>
          <p:cNvPr id="7" name="Subtitle 2">
            <a:extLst>
              <a:ext uri="{FF2B5EF4-FFF2-40B4-BE49-F238E27FC236}">
                <a16:creationId xmlns:a16="http://schemas.microsoft.com/office/drawing/2014/main" id="{583CAA40-1757-2B71-8E13-6B92B8FC7FAE}"/>
              </a:ext>
            </a:extLst>
          </p:cNvPr>
          <p:cNvSpPr txBox="1">
            <a:spLocks/>
          </p:cNvSpPr>
          <p:nvPr/>
        </p:nvSpPr>
        <p:spPr>
          <a:xfrm>
            <a:off x="200166" y="6492875"/>
            <a:ext cx="5745708"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lumMod val="50000"/>
                  </a:schemeClr>
                </a:solidFill>
              </a:rPr>
              <a:t>MC: Music in the Ancient World</a:t>
            </a:r>
          </a:p>
        </p:txBody>
      </p:sp>
      <p:grpSp>
        <p:nvGrpSpPr>
          <p:cNvPr id="8" name="Group 7">
            <a:extLst>
              <a:ext uri="{FF2B5EF4-FFF2-40B4-BE49-F238E27FC236}">
                <a16:creationId xmlns:a16="http://schemas.microsoft.com/office/drawing/2014/main" id="{9F78D46C-59AE-6FB2-EC09-17F928AED15E}"/>
              </a:ext>
            </a:extLst>
          </p:cNvPr>
          <p:cNvGrpSpPr/>
          <p:nvPr/>
        </p:nvGrpSpPr>
        <p:grpSpPr>
          <a:xfrm>
            <a:off x="3183144" y="4762906"/>
            <a:ext cx="7291400" cy="1295400"/>
            <a:chOff x="1766469" y="4762906"/>
            <a:chExt cx="7291400" cy="1295400"/>
          </a:xfrm>
        </p:grpSpPr>
        <p:sp>
          <p:nvSpPr>
            <p:cNvPr id="9" name="Rectangle 8">
              <a:extLst>
                <a:ext uri="{FF2B5EF4-FFF2-40B4-BE49-F238E27FC236}">
                  <a16:creationId xmlns:a16="http://schemas.microsoft.com/office/drawing/2014/main" id="{14F88E3A-261F-53C2-895D-6CC27D62D72B}"/>
                </a:ext>
              </a:extLst>
            </p:cNvPr>
            <p:cNvSpPr/>
            <p:nvPr/>
          </p:nvSpPr>
          <p:spPr>
            <a:xfrm>
              <a:off x="1766469" y="4873553"/>
              <a:ext cx="7291400" cy="830997"/>
            </a:xfrm>
            <a:prstGeom prst="rect">
              <a:avLst/>
            </a:prstGeom>
          </p:spPr>
          <p:txBody>
            <a:bodyPr wrap="square">
              <a:spAutoFit/>
            </a:bodyPr>
            <a:lstStyle/>
            <a:p>
              <a:r>
                <a:rPr lang="en-US" sz="2400" b="1" dirty="0">
                  <a:solidFill>
                    <a:srgbClr val="FF7E79"/>
                  </a:solidFill>
                  <a:cs typeface="Papyrus"/>
                </a:rPr>
                <a:t>Question 3 </a:t>
              </a:r>
            </a:p>
            <a:p>
              <a:r>
                <a:rPr lang="en-US" sz="2400" dirty="0">
                  <a:cs typeface="Papyrus"/>
                </a:rPr>
                <a:t>What is this instrument called?                    </a:t>
              </a:r>
            </a:p>
          </p:txBody>
        </p:sp>
        <p:pic>
          <p:nvPicPr>
            <p:cNvPr id="10" name="Picture 9">
              <a:extLst>
                <a:ext uri="{FF2B5EF4-FFF2-40B4-BE49-F238E27FC236}">
                  <a16:creationId xmlns:a16="http://schemas.microsoft.com/office/drawing/2014/main" id="{F087BF9F-4F89-6D9B-AC56-819E079DE00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8043" y="4762906"/>
              <a:ext cx="1117534" cy="1295400"/>
            </a:xfrm>
            <a:prstGeom prst="rect">
              <a:avLst/>
            </a:prstGeom>
          </p:spPr>
        </p:pic>
      </p:grpSp>
    </p:spTree>
    <p:extLst>
      <p:ext uri="{BB962C8B-B14F-4D97-AF65-F5344CB8AC3E}">
        <p14:creationId xmlns:p14="http://schemas.microsoft.com/office/powerpoint/2010/main" val="384744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music, bowed instrument, viol&#10;&#10;Description automatically generated">
            <a:extLst>
              <a:ext uri="{FF2B5EF4-FFF2-40B4-BE49-F238E27FC236}">
                <a16:creationId xmlns:a16="http://schemas.microsoft.com/office/drawing/2014/main" id="{D8632C83-7F9A-B346-8763-131BAA7B9651}"/>
              </a:ext>
            </a:extLst>
          </p:cNvPr>
          <p:cNvPicPr>
            <a:picLocks noChangeAspect="1"/>
          </p:cNvPicPr>
          <p:nvPr/>
        </p:nvPicPr>
        <p:blipFill>
          <a:blip r:embed="rId2"/>
          <a:stretch>
            <a:fillRect/>
          </a:stretch>
        </p:blipFill>
        <p:spPr>
          <a:xfrm>
            <a:off x="10200125" y="1557677"/>
            <a:ext cx="1340366" cy="1340366"/>
          </a:xfrm>
          <a:prstGeom prst="rect">
            <a:avLst/>
          </a:prstGeom>
        </p:spPr>
      </p:pic>
      <p:pic>
        <p:nvPicPr>
          <p:cNvPr id="17" name="Picture 16">
            <a:extLst>
              <a:ext uri="{FF2B5EF4-FFF2-40B4-BE49-F238E27FC236}">
                <a16:creationId xmlns:a16="http://schemas.microsoft.com/office/drawing/2014/main" id="{9AB52E1E-1C96-234E-B276-C8CC394FF6DA}"/>
              </a:ext>
            </a:extLst>
          </p:cNvPr>
          <p:cNvPicPr>
            <a:picLocks noChangeAspect="1"/>
          </p:cNvPicPr>
          <p:nvPr/>
        </p:nvPicPr>
        <p:blipFill>
          <a:blip r:embed="rId3"/>
          <a:stretch>
            <a:fillRect/>
          </a:stretch>
        </p:blipFill>
        <p:spPr>
          <a:xfrm>
            <a:off x="1249793" y="5090037"/>
            <a:ext cx="1092200" cy="1092200"/>
          </a:xfrm>
          <a:prstGeom prst="rect">
            <a:avLst/>
          </a:prstGeom>
        </p:spPr>
      </p:pic>
      <p:sp>
        <p:nvSpPr>
          <p:cNvPr id="2" name="Title 1">
            <a:extLst>
              <a:ext uri="{FF2B5EF4-FFF2-40B4-BE49-F238E27FC236}">
                <a16:creationId xmlns:a16="http://schemas.microsoft.com/office/drawing/2014/main" id="{8F78CBE9-34E2-6F46-938C-5D35A4EF77CE}"/>
              </a:ext>
            </a:extLst>
          </p:cNvPr>
          <p:cNvSpPr>
            <a:spLocks noGrp="1"/>
          </p:cNvSpPr>
          <p:nvPr>
            <p:ph type="title"/>
          </p:nvPr>
        </p:nvSpPr>
        <p:spPr>
          <a:xfrm>
            <a:off x="2325237" y="406068"/>
            <a:ext cx="7541525" cy="890647"/>
          </a:xfrm>
        </p:spPr>
        <p:txBody>
          <a:bodyPr/>
          <a:lstStyle/>
          <a:p>
            <a:pPr algn="ctr"/>
            <a:r>
              <a:rPr lang="en-US" dirty="0"/>
              <a:t>Word Roots Challenge</a:t>
            </a:r>
          </a:p>
        </p:txBody>
      </p:sp>
      <p:sp>
        <p:nvSpPr>
          <p:cNvPr id="38" name="Subtitle 2">
            <a:extLst>
              <a:ext uri="{FF2B5EF4-FFF2-40B4-BE49-F238E27FC236}">
                <a16:creationId xmlns:a16="http://schemas.microsoft.com/office/drawing/2014/main" id="{1EB3C4FF-7E63-6D4F-A7D1-DBDEB7ED4F8D}"/>
              </a:ext>
            </a:extLst>
          </p:cNvPr>
          <p:cNvSpPr txBox="1">
            <a:spLocks/>
          </p:cNvSpPr>
          <p:nvPr/>
        </p:nvSpPr>
        <p:spPr>
          <a:xfrm>
            <a:off x="200166" y="6492875"/>
            <a:ext cx="5745708"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lumMod val="50000"/>
                  </a:schemeClr>
                </a:solidFill>
              </a:rPr>
              <a:t>MC: Music in the Ancient World</a:t>
            </a:r>
          </a:p>
        </p:txBody>
      </p:sp>
      <p:pic>
        <p:nvPicPr>
          <p:cNvPr id="4" name="Graphic 3" descr="Tree With Roots">
            <a:extLst>
              <a:ext uri="{FF2B5EF4-FFF2-40B4-BE49-F238E27FC236}">
                <a16:creationId xmlns:a16="http://schemas.microsoft.com/office/drawing/2014/main" id="{4A1A751F-FC6A-BE4F-B5EB-471B96C2F5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8214" y="185552"/>
            <a:ext cx="914400" cy="914400"/>
          </a:xfrm>
          <a:prstGeom prst="rect">
            <a:avLst/>
          </a:prstGeom>
        </p:spPr>
      </p:pic>
      <p:sp>
        <p:nvSpPr>
          <p:cNvPr id="49" name="TextBox 48">
            <a:extLst>
              <a:ext uri="{FF2B5EF4-FFF2-40B4-BE49-F238E27FC236}">
                <a16:creationId xmlns:a16="http://schemas.microsoft.com/office/drawing/2014/main" id="{0B9CFF35-5FB8-D14E-A11F-534AA07FA27F}"/>
              </a:ext>
            </a:extLst>
          </p:cNvPr>
          <p:cNvSpPr txBox="1"/>
          <p:nvPr/>
        </p:nvSpPr>
        <p:spPr>
          <a:xfrm>
            <a:off x="6049818" y="6102882"/>
            <a:ext cx="1905971" cy="646331"/>
          </a:xfrm>
          <a:prstGeom prst="rect">
            <a:avLst/>
          </a:prstGeom>
          <a:noFill/>
        </p:spPr>
        <p:txBody>
          <a:bodyPr wrap="none" rtlCol="0">
            <a:spAutoFit/>
          </a:bodyPr>
          <a:lstStyle/>
          <a:p>
            <a:pPr algn="ctr"/>
            <a:r>
              <a:rPr lang="en-US" sz="3600" b="1" dirty="0"/>
              <a:t>harmony</a:t>
            </a:r>
          </a:p>
        </p:txBody>
      </p:sp>
      <p:pic>
        <p:nvPicPr>
          <p:cNvPr id="8" name="Picture 7" descr="A picture containing drawing&#10;&#10;Description automatically generated">
            <a:extLst>
              <a:ext uri="{FF2B5EF4-FFF2-40B4-BE49-F238E27FC236}">
                <a16:creationId xmlns:a16="http://schemas.microsoft.com/office/drawing/2014/main" id="{4BFBDDE6-3FDB-9E46-ABAD-0416D287EA85}"/>
              </a:ext>
            </a:extLst>
          </p:cNvPr>
          <p:cNvPicPr>
            <a:picLocks noChangeAspect="1"/>
          </p:cNvPicPr>
          <p:nvPr/>
        </p:nvPicPr>
        <p:blipFill>
          <a:blip r:embed="rId6"/>
          <a:stretch>
            <a:fillRect/>
          </a:stretch>
        </p:blipFill>
        <p:spPr>
          <a:xfrm>
            <a:off x="2519438" y="179718"/>
            <a:ext cx="914400" cy="637082"/>
          </a:xfrm>
          <a:prstGeom prst="rect">
            <a:avLst/>
          </a:prstGeom>
        </p:spPr>
      </p:pic>
      <p:sp>
        <p:nvSpPr>
          <p:cNvPr id="45" name="TextBox 44">
            <a:extLst>
              <a:ext uri="{FF2B5EF4-FFF2-40B4-BE49-F238E27FC236}">
                <a16:creationId xmlns:a16="http://schemas.microsoft.com/office/drawing/2014/main" id="{10E7A833-72AB-C143-BBB9-BF812C308876}"/>
              </a:ext>
            </a:extLst>
          </p:cNvPr>
          <p:cNvSpPr txBox="1"/>
          <p:nvPr/>
        </p:nvSpPr>
        <p:spPr>
          <a:xfrm>
            <a:off x="619813" y="3919840"/>
            <a:ext cx="1271502" cy="646331"/>
          </a:xfrm>
          <a:prstGeom prst="rect">
            <a:avLst/>
          </a:prstGeom>
          <a:noFill/>
        </p:spPr>
        <p:txBody>
          <a:bodyPr wrap="none" rtlCol="0">
            <a:spAutoFit/>
          </a:bodyPr>
          <a:lstStyle/>
          <a:p>
            <a:pPr algn="ctr"/>
            <a:r>
              <a:rPr lang="en-US" sz="3600" b="1" dirty="0"/>
              <a:t>audio</a:t>
            </a:r>
          </a:p>
        </p:txBody>
      </p:sp>
      <p:sp>
        <p:nvSpPr>
          <p:cNvPr id="27" name="TextBox 26">
            <a:extLst>
              <a:ext uri="{FF2B5EF4-FFF2-40B4-BE49-F238E27FC236}">
                <a16:creationId xmlns:a16="http://schemas.microsoft.com/office/drawing/2014/main" id="{B6D8B820-681A-1D49-BB1A-F3D6031D5115}"/>
              </a:ext>
            </a:extLst>
          </p:cNvPr>
          <p:cNvSpPr txBox="1"/>
          <p:nvPr/>
        </p:nvSpPr>
        <p:spPr>
          <a:xfrm>
            <a:off x="4922337" y="3073616"/>
            <a:ext cx="2316739" cy="1077218"/>
          </a:xfrm>
          <a:prstGeom prst="rect">
            <a:avLst/>
          </a:prstGeom>
          <a:noFill/>
        </p:spPr>
        <p:txBody>
          <a:bodyPr wrap="square" rtlCol="0">
            <a:spAutoFit/>
          </a:bodyPr>
          <a:lstStyle/>
          <a:p>
            <a:pPr algn="ctr"/>
            <a:r>
              <a:rPr lang="en-US" sz="2800" b="1" dirty="0" err="1">
                <a:solidFill>
                  <a:srgbClr val="C00000"/>
                </a:solidFill>
              </a:rPr>
              <a:t>audire</a:t>
            </a:r>
            <a:endParaRPr lang="en-US" sz="2800" b="1" dirty="0">
              <a:solidFill>
                <a:srgbClr val="C00000"/>
              </a:solidFill>
            </a:endParaRPr>
          </a:p>
          <a:p>
            <a:pPr algn="ctr"/>
            <a:r>
              <a:rPr lang="en-US" dirty="0">
                <a:solidFill>
                  <a:srgbClr val="C00000"/>
                </a:solidFill>
              </a:rPr>
              <a:t>(Latin)</a:t>
            </a:r>
          </a:p>
          <a:p>
            <a:pPr algn="ctr"/>
            <a:r>
              <a:rPr lang="en-US" dirty="0">
                <a:solidFill>
                  <a:srgbClr val="C00000"/>
                </a:solidFill>
              </a:rPr>
              <a:t>to hear</a:t>
            </a:r>
          </a:p>
        </p:txBody>
      </p:sp>
      <p:sp>
        <p:nvSpPr>
          <p:cNvPr id="6" name="TextBox 5">
            <a:extLst>
              <a:ext uri="{FF2B5EF4-FFF2-40B4-BE49-F238E27FC236}">
                <a16:creationId xmlns:a16="http://schemas.microsoft.com/office/drawing/2014/main" id="{C5292A07-5E1A-0345-8242-26D75C96136A}"/>
              </a:ext>
            </a:extLst>
          </p:cNvPr>
          <p:cNvSpPr txBox="1"/>
          <p:nvPr/>
        </p:nvSpPr>
        <p:spPr>
          <a:xfrm>
            <a:off x="3525289" y="3046136"/>
            <a:ext cx="5101552" cy="1077218"/>
          </a:xfrm>
          <a:prstGeom prst="rect">
            <a:avLst/>
          </a:prstGeom>
          <a:noFill/>
        </p:spPr>
        <p:txBody>
          <a:bodyPr wrap="square" rtlCol="0">
            <a:spAutoFit/>
          </a:bodyPr>
          <a:lstStyle/>
          <a:p>
            <a:pPr algn="ctr"/>
            <a:r>
              <a:rPr lang="el-GR" sz="2800" b="1" dirty="0" err="1">
                <a:solidFill>
                  <a:schemeClr val="accent2"/>
                </a:solidFill>
              </a:rPr>
              <a:t>χορος</a:t>
            </a:r>
            <a:r>
              <a:rPr lang="en-GB" sz="2800" b="1" dirty="0">
                <a:solidFill>
                  <a:schemeClr val="accent2"/>
                </a:solidFill>
              </a:rPr>
              <a:t> (</a:t>
            </a:r>
            <a:r>
              <a:rPr lang="en-GB" sz="2800" b="1" dirty="0" err="1">
                <a:solidFill>
                  <a:schemeClr val="accent2"/>
                </a:solidFill>
              </a:rPr>
              <a:t>khoros</a:t>
            </a:r>
            <a:r>
              <a:rPr lang="en-GB" sz="2800" b="1" dirty="0">
                <a:solidFill>
                  <a:schemeClr val="accent2"/>
                </a:solidFill>
              </a:rPr>
              <a:t>)</a:t>
            </a:r>
            <a:r>
              <a:rPr lang="en-US" sz="2800" b="1" dirty="0">
                <a:solidFill>
                  <a:schemeClr val="accent2"/>
                </a:solidFill>
              </a:rPr>
              <a:t> </a:t>
            </a:r>
            <a:r>
              <a:rPr lang="en-US" dirty="0">
                <a:solidFill>
                  <a:schemeClr val="accent2"/>
                </a:solidFill>
              </a:rPr>
              <a:t>(Ancient Greek)</a:t>
            </a:r>
          </a:p>
          <a:p>
            <a:pPr algn="ctr"/>
            <a:r>
              <a:rPr lang="en-US" dirty="0">
                <a:solidFill>
                  <a:schemeClr val="accent2"/>
                </a:solidFill>
              </a:rPr>
              <a:t>A group of people in a play who comment on the action in between scenes </a:t>
            </a:r>
          </a:p>
        </p:txBody>
      </p:sp>
      <p:sp>
        <p:nvSpPr>
          <p:cNvPr id="29" name="TextBox 28">
            <a:extLst>
              <a:ext uri="{FF2B5EF4-FFF2-40B4-BE49-F238E27FC236}">
                <a16:creationId xmlns:a16="http://schemas.microsoft.com/office/drawing/2014/main" id="{CB899B7B-65D3-1D47-A0FB-1256F4AFD558}"/>
              </a:ext>
            </a:extLst>
          </p:cNvPr>
          <p:cNvSpPr txBox="1"/>
          <p:nvPr/>
        </p:nvSpPr>
        <p:spPr>
          <a:xfrm>
            <a:off x="4769320" y="3049602"/>
            <a:ext cx="2570795" cy="1077218"/>
          </a:xfrm>
          <a:prstGeom prst="rect">
            <a:avLst/>
          </a:prstGeom>
          <a:noFill/>
        </p:spPr>
        <p:txBody>
          <a:bodyPr wrap="square" rtlCol="0">
            <a:spAutoFit/>
          </a:bodyPr>
          <a:lstStyle/>
          <a:p>
            <a:pPr algn="ctr"/>
            <a:r>
              <a:rPr lang="en-US" sz="2800" b="1" dirty="0" err="1">
                <a:solidFill>
                  <a:schemeClr val="accent6"/>
                </a:solidFill>
              </a:rPr>
              <a:t>instruere</a:t>
            </a:r>
            <a:endParaRPr lang="en-US" sz="2800" b="1" dirty="0">
              <a:solidFill>
                <a:schemeClr val="accent6"/>
              </a:solidFill>
            </a:endParaRPr>
          </a:p>
          <a:p>
            <a:pPr algn="ctr"/>
            <a:r>
              <a:rPr lang="en-US" dirty="0">
                <a:solidFill>
                  <a:schemeClr val="accent6"/>
                </a:solidFill>
              </a:rPr>
              <a:t>(Latin)</a:t>
            </a:r>
          </a:p>
          <a:p>
            <a:pPr algn="ctr"/>
            <a:r>
              <a:rPr lang="en-US" dirty="0">
                <a:solidFill>
                  <a:schemeClr val="accent6"/>
                </a:solidFill>
              </a:rPr>
              <a:t>To build or put together</a:t>
            </a:r>
          </a:p>
        </p:txBody>
      </p:sp>
      <p:sp>
        <p:nvSpPr>
          <p:cNvPr id="32" name="TextBox 31">
            <a:extLst>
              <a:ext uri="{FF2B5EF4-FFF2-40B4-BE49-F238E27FC236}">
                <a16:creationId xmlns:a16="http://schemas.microsoft.com/office/drawing/2014/main" id="{44785901-DFB9-CC4B-A29A-C2BF74431AF4}"/>
              </a:ext>
            </a:extLst>
          </p:cNvPr>
          <p:cNvSpPr txBox="1"/>
          <p:nvPr/>
        </p:nvSpPr>
        <p:spPr>
          <a:xfrm>
            <a:off x="4575474" y="3028344"/>
            <a:ext cx="3296083" cy="1077218"/>
          </a:xfrm>
          <a:prstGeom prst="rect">
            <a:avLst/>
          </a:prstGeom>
          <a:noFill/>
        </p:spPr>
        <p:txBody>
          <a:bodyPr wrap="square" rtlCol="0">
            <a:spAutoFit/>
          </a:bodyPr>
          <a:lstStyle/>
          <a:p>
            <a:pPr algn="ctr"/>
            <a:r>
              <a:rPr lang="el-GR" sz="2800" b="1" dirty="0" err="1">
                <a:solidFill>
                  <a:schemeClr val="accent4">
                    <a:lumMod val="75000"/>
                  </a:schemeClr>
                </a:solidFill>
              </a:rPr>
              <a:t>ῥυθμ</a:t>
            </a:r>
            <a:r>
              <a:rPr lang="en-GB" sz="2800" b="1" dirty="0">
                <a:solidFill>
                  <a:schemeClr val="accent4">
                    <a:lumMod val="75000"/>
                  </a:schemeClr>
                </a:solidFill>
              </a:rPr>
              <a:t>o</a:t>
            </a:r>
            <a:r>
              <a:rPr lang="el-GR" sz="2800" b="1" dirty="0">
                <a:solidFill>
                  <a:schemeClr val="accent4">
                    <a:lumMod val="75000"/>
                  </a:schemeClr>
                </a:solidFill>
              </a:rPr>
              <a:t>ς</a:t>
            </a:r>
            <a:r>
              <a:rPr lang="en-GB" sz="2800" b="1" dirty="0">
                <a:solidFill>
                  <a:schemeClr val="accent4">
                    <a:lumMod val="75000"/>
                  </a:schemeClr>
                </a:solidFill>
              </a:rPr>
              <a:t> (</a:t>
            </a:r>
            <a:r>
              <a:rPr lang="en-GB" sz="2800" b="1" dirty="0" err="1">
                <a:solidFill>
                  <a:schemeClr val="accent4">
                    <a:lumMod val="75000"/>
                  </a:schemeClr>
                </a:solidFill>
              </a:rPr>
              <a:t>rhuthmos</a:t>
            </a:r>
            <a:r>
              <a:rPr lang="en-GB" sz="2800" b="1" dirty="0">
                <a:solidFill>
                  <a:schemeClr val="accent4">
                    <a:lumMod val="75000"/>
                  </a:schemeClr>
                </a:solidFill>
              </a:rPr>
              <a:t>)</a:t>
            </a:r>
            <a:endParaRPr lang="en-US" sz="2800" b="1" dirty="0">
              <a:solidFill>
                <a:schemeClr val="accent4">
                  <a:lumMod val="75000"/>
                </a:schemeClr>
              </a:solidFill>
            </a:endParaRPr>
          </a:p>
          <a:p>
            <a:pPr algn="ctr"/>
            <a:r>
              <a:rPr lang="en-US" dirty="0">
                <a:solidFill>
                  <a:schemeClr val="accent4">
                    <a:lumMod val="75000"/>
                  </a:schemeClr>
                </a:solidFill>
              </a:rPr>
              <a:t>(Ancient Greek)</a:t>
            </a:r>
          </a:p>
          <a:p>
            <a:pPr algn="ctr"/>
            <a:r>
              <a:rPr lang="en-US" dirty="0">
                <a:solidFill>
                  <a:schemeClr val="accent4">
                    <a:lumMod val="75000"/>
                  </a:schemeClr>
                </a:solidFill>
              </a:rPr>
              <a:t>a measured flow or beat</a:t>
            </a:r>
          </a:p>
        </p:txBody>
      </p:sp>
      <p:sp>
        <p:nvSpPr>
          <p:cNvPr id="30" name="TextBox 29">
            <a:extLst>
              <a:ext uri="{FF2B5EF4-FFF2-40B4-BE49-F238E27FC236}">
                <a16:creationId xmlns:a16="http://schemas.microsoft.com/office/drawing/2014/main" id="{46A13427-2047-0748-B2AF-265B214DDDCC}"/>
              </a:ext>
            </a:extLst>
          </p:cNvPr>
          <p:cNvSpPr txBox="1"/>
          <p:nvPr/>
        </p:nvSpPr>
        <p:spPr>
          <a:xfrm>
            <a:off x="4717884" y="3049602"/>
            <a:ext cx="2638311" cy="1077218"/>
          </a:xfrm>
          <a:prstGeom prst="rect">
            <a:avLst/>
          </a:prstGeom>
          <a:noFill/>
        </p:spPr>
        <p:txBody>
          <a:bodyPr wrap="square" rtlCol="0">
            <a:spAutoFit/>
          </a:bodyPr>
          <a:lstStyle/>
          <a:p>
            <a:pPr algn="ctr"/>
            <a:r>
              <a:rPr lang="el-GR" sz="2800" b="1" dirty="0" err="1">
                <a:solidFill>
                  <a:srgbClr val="0070C0"/>
                </a:solidFill>
              </a:rPr>
              <a:t>φονος</a:t>
            </a:r>
            <a:r>
              <a:rPr lang="el-GR" sz="2800" b="1" dirty="0">
                <a:solidFill>
                  <a:srgbClr val="0070C0"/>
                </a:solidFill>
              </a:rPr>
              <a:t> </a:t>
            </a:r>
            <a:r>
              <a:rPr lang="en-GB" sz="2800" b="1" dirty="0">
                <a:solidFill>
                  <a:srgbClr val="0070C0"/>
                </a:solidFill>
              </a:rPr>
              <a:t>(</a:t>
            </a:r>
            <a:r>
              <a:rPr lang="en-GB" sz="2800" b="1" dirty="0" err="1">
                <a:solidFill>
                  <a:srgbClr val="0070C0"/>
                </a:solidFill>
              </a:rPr>
              <a:t>phonos</a:t>
            </a:r>
            <a:r>
              <a:rPr lang="en-GB" sz="2800" b="1" dirty="0">
                <a:solidFill>
                  <a:srgbClr val="0070C0"/>
                </a:solidFill>
              </a:rPr>
              <a:t>)</a:t>
            </a:r>
            <a:endParaRPr lang="en-US" sz="2800" b="1" dirty="0">
              <a:solidFill>
                <a:srgbClr val="0070C0"/>
              </a:solidFill>
            </a:endParaRPr>
          </a:p>
          <a:p>
            <a:pPr algn="ctr"/>
            <a:r>
              <a:rPr lang="en-US" dirty="0">
                <a:solidFill>
                  <a:srgbClr val="0070C0"/>
                </a:solidFill>
              </a:rPr>
              <a:t>(Ancient Greek)</a:t>
            </a:r>
          </a:p>
          <a:p>
            <a:pPr algn="ctr"/>
            <a:r>
              <a:rPr lang="en-US" dirty="0">
                <a:solidFill>
                  <a:srgbClr val="0070C0"/>
                </a:solidFill>
              </a:rPr>
              <a:t>a sound</a:t>
            </a:r>
          </a:p>
        </p:txBody>
      </p:sp>
      <p:sp>
        <p:nvSpPr>
          <p:cNvPr id="26" name="TextBox 25">
            <a:extLst>
              <a:ext uri="{FF2B5EF4-FFF2-40B4-BE49-F238E27FC236}">
                <a16:creationId xmlns:a16="http://schemas.microsoft.com/office/drawing/2014/main" id="{E3421A74-5BB0-F341-A8B1-19BCD8D6C0F5}"/>
              </a:ext>
            </a:extLst>
          </p:cNvPr>
          <p:cNvSpPr txBox="1"/>
          <p:nvPr/>
        </p:nvSpPr>
        <p:spPr>
          <a:xfrm>
            <a:off x="4276770" y="3070150"/>
            <a:ext cx="3893490" cy="1077218"/>
          </a:xfrm>
          <a:prstGeom prst="rect">
            <a:avLst/>
          </a:prstGeom>
          <a:noFill/>
        </p:spPr>
        <p:txBody>
          <a:bodyPr wrap="square" rtlCol="0">
            <a:spAutoFit/>
          </a:bodyPr>
          <a:lstStyle/>
          <a:p>
            <a:pPr algn="ctr"/>
            <a:r>
              <a:rPr lang="el-GR" sz="2800" b="1" dirty="0" err="1">
                <a:solidFill>
                  <a:srgbClr val="002060"/>
                </a:solidFill>
              </a:rPr>
              <a:t>ἁρμόζειν</a:t>
            </a:r>
            <a:r>
              <a:rPr lang="en-GB" sz="2800" b="1" dirty="0">
                <a:solidFill>
                  <a:srgbClr val="002060"/>
                </a:solidFill>
              </a:rPr>
              <a:t> (</a:t>
            </a:r>
            <a:r>
              <a:rPr lang="en-GB" sz="2800" b="1" dirty="0" err="1">
                <a:solidFill>
                  <a:srgbClr val="002060"/>
                </a:solidFill>
              </a:rPr>
              <a:t>harmozein</a:t>
            </a:r>
            <a:r>
              <a:rPr lang="en-GB" sz="2800" b="1" dirty="0">
                <a:solidFill>
                  <a:srgbClr val="002060"/>
                </a:solidFill>
              </a:rPr>
              <a:t>)</a:t>
            </a:r>
            <a:r>
              <a:rPr lang="en-US" sz="2800" b="1" dirty="0">
                <a:solidFill>
                  <a:srgbClr val="002060"/>
                </a:solidFill>
              </a:rPr>
              <a:t> </a:t>
            </a:r>
          </a:p>
          <a:p>
            <a:pPr algn="ctr"/>
            <a:r>
              <a:rPr lang="el-GR" dirty="0">
                <a:solidFill>
                  <a:srgbClr val="002060"/>
                </a:solidFill>
              </a:rPr>
              <a:t>(</a:t>
            </a:r>
            <a:r>
              <a:rPr lang="en-GB" dirty="0">
                <a:solidFill>
                  <a:srgbClr val="002060"/>
                </a:solidFill>
              </a:rPr>
              <a:t>Ancient Greek)</a:t>
            </a:r>
          </a:p>
          <a:p>
            <a:pPr algn="ctr"/>
            <a:r>
              <a:rPr lang="en-GB" dirty="0">
                <a:solidFill>
                  <a:srgbClr val="002060"/>
                </a:solidFill>
              </a:rPr>
              <a:t>to join</a:t>
            </a:r>
            <a:endParaRPr lang="en-US" dirty="0">
              <a:solidFill>
                <a:srgbClr val="002060"/>
              </a:solidFill>
            </a:endParaRPr>
          </a:p>
        </p:txBody>
      </p:sp>
      <p:sp>
        <p:nvSpPr>
          <p:cNvPr id="48" name="TextBox 47">
            <a:extLst>
              <a:ext uri="{FF2B5EF4-FFF2-40B4-BE49-F238E27FC236}">
                <a16:creationId xmlns:a16="http://schemas.microsoft.com/office/drawing/2014/main" id="{2ECAA3D4-17FF-5A47-A266-4FB4F3503447}"/>
              </a:ext>
            </a:extLst>
          </p:cNvPr>
          <p:cNvSpPr txBox="1"/>
          <p:nvPr/>
        </p:nvSpPr>
        <p:spPr>
          <a:xfrm>
            <a:off x="9432614" y="2719800"/>
            <a:ext cx="2888000" cy="646331"/>
          </a:xfrm>
          <a:prstGeom prst="rect">
            <a:avLst/>
          </a:prstGeom>
          <a:noFill/>
        </p:spPr>
        <p:txBody>
          <a:bodyPr wrap="square" rtlCol="0">
            <a:spAutoFit/>
          </a:bodyPr>
          <a:lstStyle/>
          <a:p>
            <a:pPr algn="ctr"/>
            <a:r>
              <a:rPr lang="en-US" sz="3600" b="1" dirty="0"/>
              <a:t>instrument </a:t>
            </a:r>
          </a:p>
        </p:txBody>
      </p:sp>
      <p:sp>
        <p:nvSpPr>
          <p:cNvPr id="52" name="TextBox 51">
            <a:extLst>
              <a:ext uri="{FF2B5EF4-FFF2-40B4-BE49-F238E27FC236}">
                <a16:creationId xmlns:a16="http://schemas.microsoft.com/office/drawing/2014/main" id="{D8D81FF1-D36F-5D42-AF27-9DBB85496E9E}"/>
              </a:ext>
            </a:extLst>
          </p:cNvPr>
          <p:cNvSpPr txBox="1"/>
          <p:nvPr/>
        </p:nvSpPr>
        <p:spPr>
          <a:xfrm>
            <a:off x="2207195" y="5535906"/>
            <a:ext cx="1592424" cy="646331"/>
          </a:xfrm>
          <a:prstGeom prst="rect">
            <a:avLst/>
          </a:prstGeom>
          <a:noFill/>
        </p:spPr>
        <p:txBody>
          <a:bodyPr wrap="none" rtlCol="0">
            <a:spAutoFit/>
          </a:bodyPr>
          <a:lstStyle/>
          <a:p>
            <a:pPr algn="ctr"/>
            <a:r>
              <a:rPr lang="en-US" sz="3600" b="1" dirty="0"/>
              <a:t>rhythm</a:t>
            </a:r>
          </a:p>
        </p:txBody>
      </p:sp>
      <p:pic>
        <p:nvPicPr>
          <p:cNvPr id="11" name="Picture 10" descr="A picture containing toy, doll&#10;&#10;Description automatically generated">
            <a:extLst>
              <a:ext uri="{FF2B5EF4-FFF2-40B4-BE49-F238E27FC236}">
                <a16:creationId xmlns:a16="http://schemas.microsoft.com/office/drawing/2014/main" id="{32E62C58-00EF-D940-B32B-2226E46EDE6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308327" y="4460094"/>
            <a:ext cx="1415773" cy="1354026"/>
          </a:xfrm>
          <a:prstGeom prst="rect">
            <a:avLst/>
          </a:prstGeom>
        </p:spPr>
      </p:pic>
      <p:pic>
        <p:nvPicPr>
          <p:cNvPr id="13" name="Picture 12" descr="A cartoon character with a microphone&#10;&#10;Description automatically generated with low confidence">
            <a:extLst>
              <a:ext uri="{FF2B5EF4-FFF2-40B4-BE49-F238E27FC236}">
                <a16:creationId xmlns:a16="http://schemas.microsoft.com/office/drawing/2014/main" id="{713BE7FB-F71C-3449-AF83-11CD3BD54385}"/>
              </a:ext>
            </a:extLst>
          </p:cNvPr>
          <p:cNvPicPr>
            <a:picLocks noChangeAspect="1"/>
          </p:cNvPicPr>
          <p:nvPr/>
        </p:nvPicPr>
        <p:blipFill>
          <a:blip r:embed="rId8"/>
          <a:stretch>
            <a:fillRect/>
          </a:stretch>
        </p:blipFill>
        <p:spPr>
          <a:xfrm>
            <a:off x="214335" y="1183543"/>
            <a:ext cx="1155700" cy="1193800"/>
          </a:xfrm>
          <a:prstGeom prst="rect">
            <a:avLst/>
          </a:prstGeom>
        </p:spPr>
      </p:pic>
      <p:sp>
        <p:nvSpPr>
          <p:cNvPr id="41" name="TextBox 40">
            <a:extLst>
              <a:ext uri="{FF2B5EF4-FFF2-40B4-BE49-F238E27FC236}">
                <a16:creationId xmlns:a16="http://schemas.microsoft.com/office/drawing/2014/main" id="{CD832C03-0DEC-1D47-94DF-F926EA35A3F4}"/>
              </a:ext>
            </a:extLst>
          </p:cNvPr>
          <p:cNvSpPr txBox="1"/>
          <p:nvPr/>
        </p:nvSpPr>
        <p:spPr>
          <a:xfrm>
            <a:off x="1155376" y="1411111"/>
            <a:ext cx="1471878" cy="646331"/>
          </a:xfrm>
          <a:prstGeom prst="rect">
            <a:avLst/>
          </a:prstGeom>
          <a:noFill/>
        </p:spPr>
        <p:txBody>
          <a:bodyPr wrap="none" rtlCol="0">
            <a:spAutoFit/>
          </a:bodyPr>
          <a:lstStyle/>
          <a:p>
            <a:pPr algn="ctr"/>
            <a:r>
              <a:rPr lang="en-US" sz="3600" b="1" dirty="0"/>
              <a:t>chorus</a:t>
            </a:r>
          </a:p>
        </p:txBody>
      </p:sp>
      <p:pic>
        <p:nvPicPr>
          <p:cNvPr id="15" name="Picture 14">
            <a:extLst>
              <a:ext uri="{FF2B5EF4-FFF2-40B4-BE49-F238E27FC236}">
                <a16:creationId xmlns:a16="http://schemas.microsoft.com/office/drawing/2014/main" id="{EDA2827F-C9F6-B541-B5A9-615D19856301}"/>
              </a:ext>
            </a:extLst>
          </p:cNvPr>
          <p:cNvPicPr>
            <a:picLocks noChangeAspect="1"/>
          </p:cNvPicPr>
          <p:nvPr/>
        </p:nvPicPr>
        <p:blipFill>
          <a:blip r:embed="rId9"/>
          <a:stretch>
            <a:fillRect/>
          </a:stretch>
        </p:blipFill>
        <p:spPr>
          <a:xfrm>
            <a:off x="822485" y="2938160"/>
            <a:ext cx="1092200" cy="1092200"/>
          </a:xfrm>
          <a:prstGeom prst="rect">
            <a:avLst/>
          </a:prstGeom>
        </p:spPr>
      </p:pic>
      <p:pic>
        <p:nvPicPr>
          <p:cNvPr id="19" name="Picture 18" descr="A set of kitchen utensils&#10;&#10;Description automatically generated with low confidence">
            <a:extLst>
              <a:ext uri="{FF2B5EF4-FFF2-40B4-BE49-F238E27FC236}">
                <a16:creationId xmlns:a16="http://schemas.microsoft.com/office/drawing/2014/main" id="{0D86BD20-C35B-1B4E-96DE-E19877BC7119}"/>
              </a:ext>
            </a:extLst>
          </p:cNvPr>
          <p:cNvPicPr>
            <a:picLocks noChangeAspect="1"/>
          </p:cNvPicPr>
          <p:nvPr/>
        </p:nvPicPr>
        <p:blipFill>
          <a:blip r:embed="rId10"/>
          <a:stretch>
            <a:fillRect/>
          </a:stretch>
        </p:blipFill>
        <p:spPr>
          <a:xfrm>
            <a:off x="4767040" y="5689600"/>
            <a:ext cx="1270000" cy="1168400"/>
          </a:xfrm>
          <a:prstGeom prst="rect">
            <a:avLst/>
          </a:prstGeom>
        </p:spPr>
      </p:pic>
      <p:sp>
        <p:nvSpPr>
          <p:cNvPr id="25" name="TextBox 24">
            <a:extLst>
              <a:ext uri="{FF2B5EF4-FFF2-40B4-BE49-F238E27FC236}">
                <a16:creationId xmlns:a16="http://schemas.microsoft.com/office/drawing/2014/main" id="{3081EBE1-C703-F747-9E53-CC97A68CE63B}"/>
              </a:ext>
            </a:extLst>
          </p:cNvPr>
          <p:cNvSpPr txBox="1"/>
          <p:nvPr/>
        </p:nvSpPr>
        <p:spPr>
          <a:xfrm>
            <a:off x="8336473" y="4977157"/>
            <a:ext cx="2158669" cy="646331"/>
          </a:xfrm>
          <a:prstGeom prst="rect">
            <a:avLst/>
          </a:prstGeom>
          <a:noFill/>
        </p:spPr>
        <p:txBody>
          <a:bodyPr wrap="none" rtlCol="0">
            <a:spAutoFit/>
          </a:bodyPr>
          <a:lstStyle/>
          <a:p>
            <a:pPr algn="ctr"/>
            <a:r>
              <a:rPr lang="en-US" sz="3600" b="1" dirty="0"/>
              <a:t>symphony</a:t>
            </a:r>
          </a:p>
        </p:txBody>
      </p:sp>
      <p:pic>
        <p:nvPicPr>
          <p:cNvPr id="47" name="Picture 46" descr="Text&#10;&#10;Description automatically generated">
            <a:extLst>
              <a:ext uri="{FF2B5EF4-FFF2-40B4-BE49-F238E27FC236}">
                <a16:creationId xmlns:a16="http://schemas.microsoft.com/office/drawing/2014/main" id="{EFE5C8E9-BA13-A545-880D-1A64A9E61CFE}"/>
              </a:ext>
            </a:extLst>
          </p:cNvPr>
          <p:cNvPicPr>
            <a:picLocks noChangeAspect="1"/>
          </p:cNvPicPr>
          <p:nvPr/>
        </p:nvPicPr>
        <p:blipFill>
          <a:blip r:embed="rId11"/>
          <a:stretch>
            <a:fillRect/>
          </a:stretch>
        </p:blipFill>
        <p:spPr>
          <a:xfrm>
            <a:off x="4362966" y="1080303"/>
            <a:ext cx="3721100" cy="1054100"/>
          </a:xfrm>
          <a:prstGeom prst="rect">
            <a:avLst/>
          </a:prstGeom>
        </p:spPr>
      </p:pic>
    </p:spTree>
    <p:extLst>
      <p:ext uri="{BB962C8B-B14F-4D97-AF65-F5344CB8AC3E}">
        <p14:creationId xmlns:p14="http://schemas.microsoft.com/office/powerpoint/2010/main" val="274606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2.08333E-6 -3.7037E-7 L -0.29336 0.04838 " pathEditMode="relative" rAng="0" ptsTypes="AA">
                                      <p:cBhvr>
                                        <p:cTn id="10" dur="2000" fill="hold"/>
                                        <p:tgtEl>
                                          <p:spTgt spid="27"/>
                                        </p:tgtEl>
                                        <p:attrNameLst>
                                          <p:attrName>ppt_x</p:attrName>
                                          <p:attrName>ppt_y</p:attrName>
                                        </p:attrNameLst>
                                      </p:cBhvr>
                                      <p:rCtr x="-14674" y="2407"/>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912 0.05694 L -0.20729 -0.16621 " pathEditMode="relative" rAng="0" ptsTypes="AA">
                                      <p:cBhvr>
                                        <p:cTn id="18" dur="2000" fill="hold"/>
                                        <p:tgtEl>
                                          <p:spTgt spid="6"/>
                                        </p:tgtEl>
                                        <p:attrNameLst>
                                          <p:attrName>ppt_x</p:attrName>
                                          <p:attrName>ppt_y</p:attrName>
                                        </p:attrNameLst>
                                      </p:cBhvr>
                                      <p:rCtr x="-9909" y="-11157"/>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1718 1.85185E-6 L 0.25313 -0.17639 " pathEditMode="relative" rAng="0" ptsTypes="AA">
                                      <p:cBhvr>
                                        <p:cTn id="26" dur="2000" fill="hold"/>
                                        <p:tgtEl>
                                          <p:spTgt spid="29"/>
                                        </p:tgtEl>
                                        <p:attrNameLst>
                                          <p:attrName>ppt_x</p:attrName>
                                          <p:attrName>ppt_y</p:attrName>
                                        </p:attrNameLst>
                                      </p:cBhvr>
                                      <p:rCtr x="13516" y="-8819"/>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3.33333E-6 1.11111E-6 L -0.20743 0.2419 " pathEditMode="relative" rAng="0" ptsTypes="AA">
                                      <p:cBhvr>
                                        <p:cTn id="34" dur="2000" fill="hold"/>
                                        <p:tgtEl>
                                          <p:spTgt spid="32"/>
                                        </p:tgtEl>
                                        <p:attrNameLst>
                                          <p:attrName>ppt_x</p:attrName>
                                          <p:attrName>ppt_y</p:attrName>
                                        </p:attrNameLst>
                                      </p:cBhvr>
                                      <p:rCtr x="-10378" y="12083"/>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2.29167E-6 1.85185E-6 L 0.26992 0.15092 " pathEditMode="relative" rAng="0" ptsTypes="AA">
                                      <p:cBhvr>
                                        <p:cTn id="42" dur="2000" fill="hold"/>
                                        <p:tgtEl>
                                          <p:spTgt spid="30"/>
                                        </p:tgtEl>
                                        <p:attrNameLst>
                                          <p:attrName>ppt_x</p:attrName>
                                          <p:attrName>ppt_y</p:attrName>
                                        </p:attrNameLst>
                                      </p:cBhvr>
                                      <p:rCtr x="13490" y="7546"/>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0" nodeType="clickEffect">
                                  <p:stCondLst>
                                    <p:cond delay="0"/>
                                  </p:stCondLst>
                                  <p:childTnLst>
                                    <p:animMotion origin="layout" path="M 3.33333E-6 2.59259E-6 L 0.16393 0.35717 " pathEditMode="relative" rAng="0" ptsTypes="AA">
                                      <p:cBhvr>
                                        <p:cTn id="50" dur="2000" fill="hold"/>
                                        <p:tgtEl>
                                          <p:spTgt spid="26"/>
                                        </p:tgtEl>
                                        <p:attrNameLst>
                                          <p:attrName>ppt_x</p:attrName>
                                          <p:attrName>ppt_y</p:attrName>
                                        </p:attrNameLst>
                                      </p:cBhvr>
                                      <p:rCtr x="8190" y="17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6" grpId="0"/>
      <p:bldP spid="6" grpId="1"/>
      <p:bldP spid="29" grpId="0"/>
      <p:bldP spid="29" grpId="1"/>
      <p:bldP spid="32" grpId="0"/>
      <p:bldP spid="32" grpId="1"/>
      <p:bldP spid="30" grpId="0"/>
      <p:bldP spid="30" grpId="1"/>
      <p:bldP spid="26" grpId="0"/>
      <p:bldP spid="2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5496E8-B04A-6A4A-B1C1-54A4781210F3}"/>
              </a:ext>
            </a:extLst>
          </p:cNvPr>
          <p:cNvSpPr txBox="1">
            <a:spLocks/>
          </p:cNvSpPr>
          <p:nvPr/>
        </p:nvSpPr>
        <p:spPr>
          <a:xfrm>
            <a:off x="2325237" y="406068"/>
            <a:ext cx="7541525" cy="890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Music in the Ancient World</a:t>
            </a:r>
          </a:p>
        </p:txBody>
      </p:sp>
      <p:sp>
        <p:nvSpPr>
          <p:cNvPr id="5" name="TextBox 4">
            <a:extLst>
              <a:ext uri="{FF2B5EF4-FFF2-40B4-BE49-F238E27FC236}">
                <a16:creationId xmlns:a16="http://schemas.microsoft.com/office/drawing/2014/main" id="{E965EBAE-7C69-414A-A461-4CA8DDC7E4B8}"/>
              </a:ext>
            </a:extLst>
          </p:cNvPr>
          <p:cNvSpPr txBox="1"/>
          <p:nvPr/>
        </p:nvSpPr>
        <p:spPr>
          <a:xfrm>
            <a:off x="2210222" y="1267336"/>
            <a:ext cx="8362739" cy="369332"/>
          </a:xfrm>
          <a:prstGeom prst="rect">
            <a:avLst/>
          </a:prstGeom>
          <a:noFill/>
        </p:spPr>
        <p:txBody>
          <a:bodyPr wrap="none" rtlCol="0">
            <a:spAutoFit/>
          </a:bodyPr>
          <a:lstStyle/>
          <a:p>
            <a:r>
              <a:rPr lang="en-US" dirty="0"/>
              <a:t>Just like in modern times, the Ancient Greeks and Romans made and listened to music.</a:t>
            </a:r>
          </a:p>
        </p:txBody>
      </p:sp>
      <p:grpSp>
        <p:nvGrpSpPr>
          <p:cNvPr id="15" name="Group 14">
            <a:extLst>
              <a:ext uri="{FF2B5EF4-FFF2-40B4-BE49-F238E27FC236}">
                <a16:creationId xmlns:a16="http://schemas.microsoft.com/office/drawing/2014/main" id="{C65BDCF3-295D-D5A0-F074-ACF0FEF0B1A0}"/>
              </a:ext>
            </a:extLst>
          </p:cNvPr>
          <p:cNvGrpSpPr/>
          <p:nvPr/>
        </p:nvGrpSpPr>
        <p:grpSpPr>
          <a:xfrm>
            <a:off x="6450717" y="2026418"/>
            <a:ext cx="2605402" cy="2839043"/>
            <a:chOff x="6450717" y="2026418"/>
            <a:chExt cx="2605402" cy="2839043"/>
          </a:xfrm>
        </p:grpSpPr>
        <p:sp>
          <p:nvSpPr>
            <p:cNvPr id="9" name="TextBox 8">
              <a:extLst>
                <a:ext uri="{FF2B5EF4-FFF2-40B4-BE49-F238E27FC236}">
                  <a16:creationId xmlns:a16="http://schemas.microsoft.com/office/drawing/2014/main" id="{9CB5C426-7A7A-9A46-B539-ED27F8E3B1E7}"/>
                </a:ext>
              </a:extLst>
            </p:cNvPr>
            <p:cNvSpPr txBox="1"/>
            <p:nvPr/>
          </p:nvSpPr>
          <p:spPr>
            <a:xfrm>
              <a:off x="7412492" y="4403796"/>
              <a:ext cx="1072730" cy="461665"/>
            </a:xfrm>
            <a:prstGeom prst="rect">
              <a:avLst/>
            </a:prstGeom>
            <a:noFill/>
          </p:spPr>
          <p:txBody>
            <a:bodyPr wrap="none" rtlCol="0">
              <a:spAutoFit/>
            </a:bodyPr>
            <a:lstStyle/>
            <a:p>
              <a:r>
                <a:rPr lang="en-US" sz="2400" b="1" dirty="0"/>
                <a:t>parties</a:t>
              </a:r>
            </a:p>
          </p:txBody>
        </p:sp>
        <p:pic>
          <p:nvPicPr>
            <p:cNvPr id="2" name="Picture 1">
              <a:extLst>
                <a:ext uri="{FF2B5EF4-FFF2-40B4-BE49-F238E27FC236}">
                  <a16:creationId xmlns:a16="http://schemas.microsoft.com/office/drawing/2014/main" id="{E53BC91E-F11F-52B4-1640-64247882B20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21361129">
              <a:off x="6450717" y="2026418"/>
              <a:ext cx="2605402" cy="2289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1" name="Group 10">
            <a:extLst>
              <a:ext uri="{FF2B5EF4-FFF2-40B4-BE49-F238E27FC236}">
                <a16:creationId xmlns:a16="http://schemas.microsoft.com/office/drawing/2014/main" id="{059B1D6E-82FD-05C8-24C8-9C0A990F27D2}"/>
              </a:ext>
            </a:extLst>
          </p:cNvPr>
          <p:cNvGrpSpPr/>
          <p:nvPr/>
        </p:nvGrpSpPr>
        <p:grpSpPr>
          <a:xfrm>
            <a:off x="3140500" y="3567661"/>
            <a:ext cx="3139570" cy="2971694"/>
            <a:chOff x="3140500" y="3648343"/>
            <a:chExt cx="3139570" cy="2971694"/>
          </a:xfrm>
        </p:grpSpPr>
        <p:pic>
          <p:nvPicPr>
            <p:cNvPr id="6" name="Picture 5">
              <a:extLst>
                <a:ext uri="{FF2B5EF4-FFF2-40B4-BE49-F238E27FC236}">
                  <a16:creationId xmlns:a16="http://schemas.microsoft.com/office/drawing/2014/main" id="{F5279379-2C33-1EED-18C8-ED6D3B41BA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39391">
              <a:off x="3140500" y="4509014"/>
              <a:ext cx="3097926" cy="2111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79378D90-324B-1440-A705-986766636ACB}"/>
                </a:ext>
              </a:extLst>
            </p:cNvPr>
            <p:cNvSpPr txBox="1"/>
            <p:nvPr/>
          </p:nvSpPr>
          <p:spPr>
            <a:xfrm>
              <a:off x="3757785" y="3648343"/>
              <a:ext cx="2522285" cy="830997"/>
            </a:xfrm>
            <a:prstGeom prst="rect">
              <a:avLst/>
            </a:prstGeom>
            <a:noFill/>
          </p:spPr>
          <p:txBody>
            <a:bodyPr wrap="square" rtlCol="0">
              <a:spAutoFit/>
            </a:bodyPr>
            <a:lstStyle/>
            <a:p>
              <a:pPr algn="ctr"/>
              <a:r>
                <a:rPr lang="en-US" sz="2400" b="1" dirty="0"/>
                <a:t>hymns &amp; religious occasions</a:t>
              </a:r>
            </a:p>
          </p:txBody>
        </p:sp>
      </p:grpSp>
      <p:grpSp>
        <p:nvGrpSpPr>
          <p:cNvPr id="13" name="Group 12">
            <a:extLst>
              <a:ext uri="{FF2B5EF4-FFF2-40B4-BE49-F238E27FC236}">
                <a16:creationId xmlns:a16="http://schemas.microsoft.com/office/drawing/2014/main" id="{048E1DA1-CE6D-10AB-327D-473A43BACCE5}"/>
              </a:ext>
            </a:extLst>
          </p:cNvPr>
          <p:cNvGrpSpPr/>
          <p:nvPr/>
        </p:nvGrpSpPr>
        <p:grpSpPr>
          <a:xfrm>
            <a:off x="260761" y="2005999"/>
            <a:ext cx="4128951" cy="2899182"/>
            <a:chOff x="260761" y="2005999"/>
            <a:chExt cx="4128951" cy="2899182"/>
          </a:xfrm>
        </p:grpSpPr>
        <p:pic>
          <p:nvPicPr>
            <p:cNvPr id="14" name="Picture 13">
              <a:extLst>
                <a:ext uri="{FF2B5EF4-FFF2-40B4-BE49-F238E27FC236}">
                  <a16:creationId xmlns:a16="http://schemas.microsoft.com/office/drawing/2014/main" id="{43135F80-875A-BDA3-E4F8-C46369C949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171474">
              <a:off x="276715" y="2615485"/>
              <a:ext cx="2930811" cy="2289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10F46565-B4A4-8446-8CBD-741F010B1CD0}"/>
                </a:ext>
              </a:extLst>
            </p:cNvPr>
            <p:cNvSpPr txBox="1"/>
            <p:nvPr/>
          </p:nvSpPr>
          <p:spPr>
            <a:xfrm>
              <a:off x="260761" y="2005999"/>
              <a:ext cx="4128951" cy="461665"/>
            </a:xfrm>
            <a:prstGeom prst="rect">
              <a:avLst/>
            </a:prstGeom>
            <a:noFill/>
          </p:spPr>
          <p:txBody>
            <a:bodyPr wrap="none" rtlCol="0">
              <a:spAutoFit/>
            </a:bodyPr>
            <a:lstStyle/>
            <a:p>
              <a:r>
                <a:rPr lang="en-US" sz="2400" b="1" dirty="0"/>
                <a:t>theatre performances &amp; shows</a:t>
              </a:r>
            </a:p>
          </p:txBody>
        </p:sp>
      </p:grpSp>
      <p:grpSp>
        <p:nvGrpSpPr>
          <p:cNvPr id="16" name="Group 15">
            <a:extLst>
              <a:ext uri="{FF2B5EF4-FFF2-40B4-BE49-F238E27FC236}">
                <a16:creationId xmlns:a16="http://schemas.microsoft.com/office/drawing/2014/main" id="{E3A3BA8D-6542-ABE0-ABDB-27AB2C941FCE}"/>
              </a:ext>
            </a:extLst>
          </p:cNvPr>
          <p:cNvGrpSpPr/>
          <p:nvPr/>
        </p:nvGrpSpPr>
        <p:grpSpPr>
          <a:xfrm>
            <a:off x="9213905" y="2082437"/>
            <a:ext cx="2810001" cy="4023388"/>
            <a:chOff x="9213905" y="2082437"/>
            <a:chExt cx="2810001" cy="4023388"/>
          </a:xfrm>
        </p:grpSpPr>
        <p:pic>
          <p:nvPicPr>
            <p:cNvPr id="12" name="Picture 11">
              <a:extLst>
                <a:ext uri="{FF2B5EF4-FFF2-40B4-BE49-F238E27FC236}">
                  <a16:creationId xmlns:a16="http://schemas.microsoft.com/office/drawing/2014/main" id="{D7621B23-D2CC-F807-BD37-489B6E757A3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18858">
              <a:off x="9213905" y="3026391"/>
              <a:ext cx="2380264" cy="3079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35A6FE8E-5E4E-194D-9248-A5112EBFF306}"/>
                </a:ext>
              </a:extLst>
            </p:cNvPr>
            <p:cNvSpPr txBox="1"/>
            <p:nvPr/>
          </p:nvSpPr>
          <p:spPr>
            <a:xfrm>
              <a:off x="9468614" y="2082437"/>
              <a:ext cx="2555292" cy="830997"/>
            </a:xfrm>
            <a:prstGeom prst="rect">
              <a:avLst/>
            </a:prstGeom>
            <a:noFill/>
          </p:spPr>
          <p:txBody>
            <a:bodyPr wrap="square" rtlCol="0">
              <a:spAutoFit/>
            </a:bodyPr>
            <a:lstStyle/>
            <a:p>
              <a:pPr algn="ctr"/>
              <a:r>
                <a:rPr lang="en-US" sz="2400" b="1" dirty="0"/>
                <a:t>army communications</a:t>
              </a:r>
            </a:p>
          </p:txBody>
        </p:sp>
      </p:grpSp>
      <p:sp>
        <p:nvSpPr>
          <p:cNvPr id="3" name="TextBox 2">
            <a:extLst>
              <a:ext uri="{FF2B5EF4-FFF2-40B4-BE49-F238E27FC236}">
                <a16:creationId xmlns:a16="http://schemas.microsoft.com/office/drawing/2014/main" id="{93C3C259-FD8F-F994-3454-8D4B47A98361}"/>
              </a:ext>
            </a:extLst>
          </p:cNvPr>
          <p:cNvSpPr txBox="1"/>
          <p:nvPr/>
        </p:nvSpPr>
        <p:spPr>
          <a:xfrm rot="15760009">
            <a:off x="-603539" y="4370302"/>
            <a:ext cx="1647518" cy="215444"/>
          </a:xfrm>
          <a:prstGeom prst="rect">
            <a:avLst/>
          </a:prstGeom>
          <a:noFill/>
        </p:spPr>
        <p:txBody>
          <a:bodyPr wrap="square">
            <a:spAutoFit/>
          </a:bodyPr>
          <a:lstStyle/>
          <a:p>
            <a:r>
              <a:rPr lang="en-GB" sz="800" dirty="0" err="1">
                <a:solidFill>
                  <a:schemeClr val="tx1">
                    <a:lumMod val="50000"/>
                    <a:lumOff val="50000"/>
                  </a:schemeClr>
                </a:solidFill>
                <a:effectLst/>
                <a:latin typeface="Helvetica" pitchFamily="2" charset="0"/>
              </a:rPr>
              <a:t>Sailko</a:t>
            </a:r>
            <a:r>
              <a:rPr lang="en-GB" sz="800" dirty="0">
                <a:solidFill>
                  <a:schemeClr val="tx1">
                    <a:lumMod val="50000"/>
                    <a:lumOff val="50000"/>
                  </a:schemeClr>
                </a:solidFill>
                <a:latin typeface="Helvetica" pitchFamily="2" charset="0"/>
              </a:rPr>
              <a:t> </a:t>
            </a:r>
            <a:r>
              <a:rPr lang="en-GB" sz="800" dirty="0">
                <a:solidFill>
                  <a:schemeClr val="tx1">
                    <a:lumMod val="50000"/>
                    <a:lumOff val="50000"/>
                  </a:schemeClr>
                </a:solidFill>
                <a:effectLst/>
                <a:latin typeface="+mj-lt"/>
              </a:rPr>
              <a:t>via </a:t>
            </a:r>
            <a:r>
              <a:rPr lang="en-GB" sz="800" dirty="0" err="1">
                <a:solidFill>
                  <a:schemeClr val="tx1">
                    <a:lumMod val="50000"/>
                    <a:lumOff val="50000"/>
                  </a:schemeClr>
                </a:solidFill>
                <a:effectLst/>
                <a:latin typeface="+mj-lt"/>
              </a:rPr>
              <a:t>ikimedia</a:t>
            </a:r>
            <a:r>
              <a:rPr lang="en-GB" sz="800" dirty="0">
                <a:solidFill>
                  <a:schemeClr val="tx1">
                    <a:lumMod val="50000"/>
                    <a:lumOff val="50000"/>
                  </a:schemeClr>
                </a:solidFill>
                <a:effectLst/>
                <a:latin typeface="+mj-lt"/>
              </a:rPr>
              <a:t> Commons</a:t>
            </a:r>
          </a:p>
        </p:txBody>
      </p:sp>
      <p:sp>
        <p:nvSpPr>
          <p:cNvPr id="17" name="TextBox 16">
            <a:extLst>
              <a:ext uri="{FF2B5EF4-FFF2-40B4-BE49-F238E27FC236}">
                <a16:creationId xmlns:a16="http://schemas.microsoft.com/office/drawing/2014/main" id="{96E16815-4923-5EAA-BEAA-B3C0BF6E5977}"/>
              </a:ext>
            </a:extLst>
          </p:cNvPr>
          <p:cNvSpPr txBox="1"/>
          <p:nvPr/>
        </p:nvSpPr>
        <p:spPr>
          <a:xfrm rot="16389100">
            <a:off x="2015281" y="5539982"/>
            <a:ext cx="1902349" cy="215444"/>
          </a:xfrm>
          <a:prstGeom prst="rect">
            <a:avLst/>
          </a:prstGeom>
          <a:noFill/>
        </p:spPr>
        <p:txBody>
          <a:bodyPr wrap="square">
            <a:spAutoFit/>
          </a:bodyPr>
          <a:lstStyle/>
          <a:p>
            <a:r>
              <a:rPr lang="en-GB" sz="800" dirty="0" err="1">
                <a:solidFill>
                  <a:schemeClr val="bg1">
                    <a:lumMod val="65000"/>
                  </a:schemeClr>
                </a:solidFill>
                <a:effectLst/>
                <a:latin typeface="Helvetica" pitchFamily="2" charset="0"/>
              </a:rPr>
              <a:t>MatthiasKabel</a:t>
            </a:r>
            <a:r>
              <a:rPr lang="en-GB" sz="800" dirty="0">
                <a:solidFill>
                  <a:schemeClr val="bg1">
                    <a:lumMod val="50000"/>
                  </a:schemeClr>
                </a:solidFill>
                <a:latin typeface="Helvetica" pitchFamily="2" charset="0"/>
              </a:rPr>
              <a:t> </a:t>
            </a:r>
            <a:r>
              <a:rPr lang="en-GB" sz="800" dirty="0">
                <a:solidFill>
                  <a:schemeClr val="bg1">
                    <a:lumMod val="50000"/>
                  </a:schemeClr>
                </a:solidFill>
                <a:effectLst/>
                <a:latin typeface="+mj-lt"/>
              </a:rPr>
              <a:t>via </a:t>
            </a:r>
            <a:r>
              <a:rPr lang="en-GB" sz="800" dirty="0" err="1">
                <a:solidFill>
                  <a:schemeClr val="bg1">
                    <a:lumMod val="50000"/>
                  </a:schemeClr>
                </a:solidFill>
                <a:effectLst/>
                <a:latin typeface="+mj-lt"/>
              </a:rPr>
              <a:t>ikimedia</a:t>
            </a:r>
            <a:r>
              <a:rPr lang="en-GB" sz="800" dirty="0">
                <a:solidFill>
                  <a:schemeClr val="bg1">
                    <a:lumMod val="50000"/>
                  </a:schemeClr>
                </a:solidFill>
                <a:effectLst/>
                <a:latin typeface="+mj-lt"/>
              </a:rPr>
              <a:t> Commons</a:t>
            </a:r>
          </a:p>
        </p:txBody>
      </p:sp>
      <p:sp>
        <p:nvSpPr>
          <p:cNvPr id="18" name="TextBox 17">
            <a:extLst>
              <a:ext uri="{FF2B5EF4-FFF2-40B4-BE49-F238E27FC236}">
                <a16:creationId xmlns:a16="http://schemas.microsoft.com/office/drawing/2014/main" id="{0FFFFE6E-17C3-4C86-5D6D-B0EB9D077955}"/>
              </a:ext>
            </a:extLst>
          </p:cNvPr>
          <p:cNvSpPr txBox="1"/>
          <p:nvPr/>
        </p:nvSpPr>
        <p:spPr>
          <a:xfrm rot="16721939">
            <a:off x="10610631" y="5414910"/>
            <a:ext cx="1902349" cy="215444"/>
          </a:xfrm>
          <a:prstGeom prst="rect">
            <a:avLst/>
          </a:prstGeom>
          <a:noFill/>
        </p:spPr>
        <p:txBody>
          <a:bodyPr wrap="square">
            <a:spAutoFit/>
          </a:bodyPr>
          <a:lstStyle/>
          <a:p>
            <a:r>
              <a:rPr lang="en-GB" sz="800" dirty="0">
                <a:solidFill>
                  <a:schemeClr val="bg1">
                    <a:lumMod val="50000"/>
                  </a:schemeClr>
                </a:solidFill>
                <a:effectLst/>
                <a:latin typeface="+mj-lt"/>
              </a:rPr>
              <a:t>Wikimedia Commons</a:t>
            </a:r>
          </a:p>
        </p:txBody>
      </p:sp>
      <p:sp>
        <p:nvSpPr>
          <p:cNvPr id="19" name="TextBox 18">
            <a:extLst>
              <a:ext uri="{FF2B5EF4-FFF2-40B4-BE49-F238E27FC236}">
                <a16:creationId xmlns:a16="http://schemas.microsoft.com/office/drawing/2014/main" id="{2284916F-2CDA-EAE5-E7AA-A932CC711F22}"/>
              </a:ext>
            </a:extLst>
          </p:cNvPr>
          <p:cNvSpPr txBox="1"/>
          <p:nvPr/>
        </p:nvSpPr>
        <p:spPr>
          <a:xfrm rot="15891149">
            <a:off x="8521417" y="2176471"/>
            <a:ext cx="1217512" cy="215444"/>
          </a:xfrm>
          <a:prstGeom prst="rect">
            <a:avLst/>
          </a:prstGeom>
          <a:noFill/>
        </p:spPr>
        <p:txBody>
          <a:bodyPr wrap="square">
            <a:spAutoFit/>
          </a:bodyPr>
          <a:lstStyle/>
          <a:p>
            <a:r>
              <a:rPr lang="en-GB" sz="800" dirty="0">
                <a:solidFill>
                  <a:schemeClr val="bg1">
                    <a:lumMod val="50000"/>
                  </a:schemeClr>
                </a:solidFill>
                <a:effectLst/>
                <a:latin typeface="+mj-lt"/>
              </a:rPr>
              <a:t>Wikimedia Commons</a:t>
            </a:r>
          </a:p>
        </p:txBody>
      </p:sp>
      <p:sp>
        <p:nvSpPr>
          <p:cNvPr id="21" name="TextBox 20">
            <a:extLst>
              <a:ext uri="{FF2B5EF4-FFF2-40B4-BE49-F238E27FC236}">
                <a16:creationId xmlns:a16="http://schemas.microsoft.com/office/drawing/2014/main" id="{2E8FFCC3-E52C-FB6F-7614-20E74440D519}"/>
              </a:ext>
            </a:extLst>
          </p:cNvPr>
          <p:cNvSpPr txBox="1"/>
          <p:nvPr/>
        </p:nvSpPr>
        <p:spPr>
          <a:xfrm>
            <a:off x="-15992" y="6550472"/>
            <a:ext cx="3691218" cy="369332"/>
          </a:xfrm>
          <a:prstGeom prst="rect">
            <a:avLst/>
          </a:prstGeom>
          <a:noFill/>
        </p:spPr>
        <p:txBody>
          <a:bodyPr wrap="square">
            <a:spAutoFit/>
          </a:bodyPr>
          <a:lstStyle/>
          <a:p>
            <a:pPr marL="0" indent="0">
              <a:buNone/>
            </a:pPr>
            <a:r>
              <a:rPr lang="en-US" sz="1800" dirty="0">
                <a:solidFill>
                  <a:schemeClr val="bg1">
                    <a:lumMod val="50000"/>
                  </a:schemeClr>
                </a:solidFill>
              </a:rPr>
              <a:t>MC: Music in the Ancient World</a:t>
            </a:r>
          </a:p>
        </p:txBody>
      </p:sp>
    </p:spTree>
    <p:extLst>
      <p:ext uri="{BB962C8B-B14F-4D97-AF65-F5344CB8AC3E}">
        <p14:creationId xmlns:p14="http://schemas.microsoft.com/office/powerpoint/2010/main" val="692564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9378D90-324B-1440-A705-986766636ACB}"/>
              </a:ext>
            </a:extLst>
          </p:cNvPr>
          <p:cNvSpPr txBox="1"/>
          <p:nvPr/>
        </p:nvSpPr>
        <p:spPr>
          <a:xfrm>
            <a:off x="4532468" y="2042679"/>
            <a:ext cx="2166555" cy="400110"/>
          </a:xfrm>
          <a:prstGeom prst="rect">
            <a:avLst/>
          </a:prstGeom>
          <a:noFill/>
        </p:spPr>
        <p:txBody>
          <a:bodyPr wrap="none" rtlCol="0">
            <a:spAutoFit/>
          </a:bodyPr>
          <a:lstStyle/>
          <a:p>
            <a:r>
              <a:rPr lang="en-US" sz="2000" b="1" dirty="0"/>
              <a:t>How does it work?</a:t>
            </a:r>
          </a:p>
        </p:txBody>
      </p:sp>
      <p:sp>
        <p:nvSpPr>
          <p:cNvPr id="9" name="TextBox 8">
            <a:extLst>
              <a:ext uri="{FF2B5EF4-FFF2-40B4-BE49-F238E27FC236}">
                <a16:creationId xmlns:a16="http://schemas.microsoft.com/office/drawing/2014/main" id="{9CB5C426-7A7A-9A46-B539-ED27F8E3B1E7}"/>
              </a:ext>
            </a:extLst>
          </p:cNvPr>
          <p:cNvSpPr txBox="1"/>
          <p:nvPr/>
        </p:nvSpPr>
        <p:spPr>
          <a:xfrm>
            <a:off x="5677449" y="4825617"/>
            <a:ext cx="4068562" cy="707886"/>
          </a:xfrm>
          <a:prstGeom prst="rect">
            <a:avLst/>
          </a:prstGeom>
          <a:noFill/>
        </p:spPr>
        <p:txBody>
          <a:bodyPr wrap="square" rtlCol="0">
            <a:spAutoFit/>
          </a:bodyPr>
          <a:lstStyle/>
          <a:p>
            <a:r>
              <a:rPr lang="en-US" sz="2000" b="1" dirty="0"/>
              <a:t>What modern instrument is most like it?</a:t>
            </a:r>
          </a:p>
        </p:txBody>
      </p:sp>
      <p:pic>
        <p:nvPicPr>
          <p:cNvPr id="3" name="Picture 2">
            <a:extLst>
              <a:ext uri="{FF2B5EF4-FFF2-40B4-BE49-F238E27FC236}">
                <a16:creationId xmlns:a16="http://schemas.microsoft.com/office/drawing/2014/main" id="{11B6D36B-5664-B4FD-FF5C-664A41CD8B5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1224902">
            <a:off x="789195" y="2011734"/>
            <a:ext cx="3341512" cy="4075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95DDA46E-2686-DD48-7D2F-5A3E30A07FA0}"/>
              </a:ext>
            </a:extLst>
          </p:cNvPr>
          <p:cNvSpPr txBox="1"/>
          <p:nvPr/>
        </p:nvSpPr>
        <p:spPr>
          <a:xfrm>
            <a:off x="2034209" y="6225750"/>
            <a:ext cx="4616970" cy="369332"/>
          </a:xfrm>
          <a:prstGeom prst="rect">
            <a:avLst/>
          </a:prstGeom>
          <a:noFill/>
        </p:spPr>
        <p:txBody>
          <a:bodyPr wrap="none" rtlCol="0">
            <a:spAutoFit/>
          </a:bodyPr>
          <a:lstStyle/>
          <a:p>
            <a:r>
              <a:rPr lang="en-US" dirty="0">
                <a:solidFill>
                  <a:schemeClr val="accent1"/>
                </a:solidFill>
                <a:latin typeface="Comic Sans MS" panose="030F0902030302020204" pitchFamily="66" charset="0"/>
              </a:rPr>
              <a:t>wall painting from Pompeii, 1</a:t>
            </a:r>
            <a:r>
              <a:rPr lang="en-US" baseline="30000" dirty="0">
                <a:solidFill>
                  <a:schemeClr val="accent1"/>
                </a:solidFill>
                <a:latin typeface="Comic Sans MS" panose="030F0902030302020204" pitchFamily="66" charset="0"/>
              </a:rPr>
              <a:t>st</a:t>
            </a:r>
            <a:r>
              <a:rPr lang="en-US" dirty="0">
                <a:solidFill>
                  <a:schemeClr val="accent1"/>
                </a:solidFill>
                <a:latin typeface="Comic Sans MS" panose="030F0902030302020204" pitchFamily="66" charset="0"/>
              </a:rPr>
              <a:t> Century CE</a:t>
            </a:r>
          </a:p>
        </p:txBody>
      </p:sp>
      <p:sp>
        <p:nvSpPr>
          <p:cNvPr id="15" name="TextBox 14">
            <a:extLst>
              <a:ext uri="{FF2B5EF4-FFF2-40B4-BE49-F238E27FC236}">
                <a16:creationId xmlns:a16="http://schemas.microsoft.com/office/drawing/2014/main" id="{FAB126E1-94E0-9FE3-6F24-F8927D3CB273}"/>
              </a:ext>
            </a:extLst>
          </p:cNvPr>
          <p:cNvSpPr txBox="1"/>
          <p:nvPr/>
        </p:nvSpPr>
        <p:spPr>
          <a:xfrm rot="15786414">
            <a:off x="129247" y="5596307"/>
            <a:ext cx="1278532" cy="230832"/>
          </a:xfrm>
          <a:prstGeom prst="rect">
            <a:avLst/>
          </a:prstGeom>
          <a:noFill/>
        </p:spPr>
        <p:txBody>
          <a:bodyPr wrap="square">
            <a:spAutoFit/>
          </a:bodyPr>
          <a:lstStyle/>
          <a:p>
            <a:r>
              <a:rPr lang="en-GB" sz="900" dirty="0">
                <a:solidFill>
                  <a:schemeClr val="tx1">
                    <a:lumMod val="50000"/>
                    <a:lumOff val="50000"/>
                  </a:schemeClr>
                </a:solidFill>
                <a:effectLst/>
                <a:latin typeface="+mj-lt"/>
              </a:rPr>
              <a:t>Wikimedia Commons</a:t>
            </a:r>
          </a:p>
        </p:txBody>
      </p:sp>
      <p:cxnSp>
        <p:nvCxnSpPr>
          <p:cNvPr id="16" name="Curved Connector 15">
            <a:extLst>
              <a:ext uri="{FF2B5EF4-FFF2-40B4-BE49-F238E27FC236}">
                <a16:creationId xmlns:a16="http://schemas.microsoft.com/office/drawing/2014/main" id="{35A15EB6-E48E-9249-8590-7E54D129A781}"/>
              </a:ext>
            </a:extLst>
          </p:cNvPr>
          <p:cNvCxnSpPr>
            <a:cxnSpLocks/>
          </p:cNvCxnSpPr>
          <p:nvPr/>
        </p:nvCxnSpPr>
        <p:spPr>
          <a:xfrm rot="16200000" flipV="1">
            <a:off x="3586566" y="4631140"/>
            <a:ext cx="2361319" cy="1096841"/>
          </a:xfrm>
          <a:prstGeom prst="curvedConnector2">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811ED19-395D-E35B-376E-C8E53E2EF721}"/>
              </a:ext>
            </a:extLst>
          </p:cNvPr>
          <p:cNvSpPr txBox="1"/>
          <p:nvPr/>
        </p:nvSpPr>
        <p:spPr>
          <a:xfrm>
            <a:off x="5635827" y="3489268"/>
            <a:ext cx="2801023" cy="400110"/>
          </a:xfrm>
          <a:prstGeom prst="rect">
            <a:avLst/>
          </a:prstGeom>
          <a:noFill/>
        </p:spPr>
        <p:txBody>
          <a:bodyPr wrap="none" rtlCol="0">
            <a:spAutoFit/>
          </a:bodyPr>
          <a:lstStyle/>
          <a:p>
            <a:r>
              <a:rPr lang="en-US" sz="2000" b="1" dirty="0"/>
              <a:t>What does it sound like?</a:t>
            </a:r>
          </a:p>
        </p:txBody>
      </p:sp>
      <p:grpSp>
        <p:nvGrpSpPr>
          <p:cNvPr id="21" name="Group 20">
            <a:extLst>
              <a:ext uri="{FF2B5EF4-FFF2-40B4-BE49-F238E27FC236}">
                <a16:creationId xmlns:a16="http://schemas.microsoft.com/office/drawing/2014/main" id="{286A7687-05BB-C27C-8629-1923C0BD38A9}"/>
              </a:ext>
            </a:extLst>
          </p:cNvPr>
          <p:cNvGrpSpPr/>
          <p:nvPr/>
        </p:nvGrpSpPr>
        <p:grpSpPr>
          <a:xfrm>
            <a:off x="8145100" y="3267534"/>
            <a:ext cx="1397242" cy="1091504"/>
            <a:chOff x="7601681" y="3640149"/>
            <a:chExt cx="1397242" cy="1091504"/>
          </a:xfrm>
        </p:grpSpPr>
        <p:pic>
          <p:nvPicPr>
            <p:cNvPr id="18" name="lyre.m4a">
              <a:hlinkClick r:id="" action="ppaction://media"/>
              <a:extLst>
                <a:ext uri="{FF2B5EF4-FFF2-40B4-BE49-F238E27FC236}">
                  <a16:creationId xmlns:a16="http://schemas.microsoft.com/office/drawing/2014/main" id="{9F63C89A-7C80-329D-2C45-5D8C9B5969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9086" y="3640149"/>
              <a:ext cx="812800" cy="812800"/>
            </a:xfrm>
            <a:prstGeom prst="rect">
              <a:avLst/>
            </a:prstGeom>
          </p:spPr>
        </p:pic>
        <p:sp>
          <p:nvSpPr>
            <p:cNvPr id="20" name="TextBox 19">
              <a:extLst>
                <a:ext uri="{FF2B5EF4-FFF2-40B4-BE49-F238E27FC236}">
                  <a16:creationId xmlns:a16="http://schemas.microsoft.com/office/drawing/2014/main" id="{33A887B2-85A9-D46C-0FAC-32198C29645C}"/>
                </a:ext>
              </a:extLst>
            </p:cNvPr>
            <p:cNvSpPr txBox="1"/>
            <p:nvPr/>
          </p:nvSpPr>
          <p:spPr>
            <a:xfrm>
              <a:off x="7601681" y="4362321"/>
              <a:ext cx="1397242" cy="369332"/>
            </a:xfrm>
            <a:prstGeom prst="rect">
              <a:avLst/>
            </a:prstGeom>
            <a:noFill/>
          </p:spPr>
          <p:txBody>
            <a:bodyPr wrap="none" rtlCol="0">
              <a:spAutoFit/>
            </a:bodyPr>
            <a:lstStyle/>
            <a:p>
              <a:r>
                <a:rPr lang="en-US" i="1" dirty="0">
                  <a:solidFill>
                    <a:srgbClr val="C00000"/>
                  </a:solidFill>
                </a:rPr>
                <a:t>click to listen</a:t>
              </a:r>
            </a:p>
          </p:txBody>
        </p:sp>
      </p:grpSp>
      <p:sp>
        <p:nvSpPr>
          <p:cNvPr id="22" name="Title 1">
            <a:extLst>
              <a:ext uri="{FF2B5EF4-FFF2-40B4-BE49-F238E27FC236}">
                <a16:creationId xmlns:a16="http://schemas.microsoft.com/office/drawing/2014/main" id="{C410A251-922C-3E3C-1AD1-35726AE2DF5F}"/>
              </a:ext>
            </a:extLst>
          </p:cNvPr>
          <p:cNvSpPr txBox="1">
            <a:spLocks/>
          </p:cNvSpPr>
          <p:nvPr/>
        </p:nvSpPr>
        <p:spPr>
          <a:xfrm>
            <a:off x="2338898" y="414376"/>
            <a:ext cx="8244606" cy="1488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Ancient instruments </a:t>
            </a:r>
          </a:p>
          <a:p>
            <a:pPr algn="ctr"/>
            <a:r>
              <a:rPr lang="en-US" sz="5400" dirty="0"/>
              <a:t>Lyra (lyre)</a:t>
            </a:r>
            <a:endParaRPr lang="en-US" sz="4400" dirty="0"/>
          </a:p>
          <a:p>
            <a:pPr algn="ctr"/>
            <a:endParaRPr lang="en-US" dirty="0"/>
          </a:p>
        </p:txBody>
      </p:sp>
      <p:sp>
        <p:nvSpPr>
          <p:cNvPr id="2" name="TextBox 1">
            <a:extLst>
              <a:ext uri="{FF2B5EF4-FFF2-40B4-BE49-F238E27FC236}">
                <a16:creationId xmlns:a16="http://schemas.microsoft.com/office/drawing/2014/main" id="{A5236CC5-EC84-E917-8475-7FBD22FFBED4}"/>
              </a:ext>
            </a:extLst>
          </p:cNvPr>
          <p:cNvSpPr txBox="1"/>
          <p:nvPr/>
        </p:nvSpPr>
        <p:spPr>
          <a:xfrm>
            <a:off x="5082737" y="2448908"/>
            <a:ext cx="4135427" cy="369332"/>
          </a:xfrm>
          <a:prstGeom prst="rect">
            <a:avLst/>
          </a:prstGeom>
          <a:noFill/>
        </p:spPr>
        <p:txBody>
          <a:bodyPr wrap="none" rtlCol="0">
            <a:spAutoFit/>
          </a:bodyPr>
          <a:lstStyle/>
          <a:p>
            <a:r>
              <a:rPr lang="en-US" dirty="0"/>
              <a:t>The player plucks strings to make a sound.</a:t>
            </a:r>
          </a:p>
        </p:txBody>
      </p:sp>
      <p:grpSp>
        <p:nvGrpSpPr>
          <p:cNvPr id="5" name="Group 4">
            <a:extLst>
              <a:ext uri="{FF2B5EF4-FFF2-40B4-BE49-F238E27FC236}">
                <a16:creationId xmlns:a16="http://schemas.microsoft.com/office/drawing/2014/main" id="{13E95C1D-8B88-3822-ADFE-B1B988D0C903}"/>
              </a:ext>
            </a:extLst>
          </p:cNvPr>
          <p:cNvGrpSpPr/>
          <p:nvPr/>
        </p:nvGrpSpPr>
        <p:grpSpPr>
          <a:xfrm>
            <a:off x="9287832" y="3640149"/>
            <a:ext cx="2540745" cy="2977052"/>
            <a:chOff x="9287832" y="3640149"/>
            <a:chExt cx="2540745" cy="2977052"/>
          </a:xfrm>
        </p:grpSpPr>
        <p:pic>
          <p:nvPicPr>
            <p:cNvPr id="1026" name="Picture 2" descr="Free photos of Musical instrument">
              <a:extLst>
                <a:ext uri="{FF2B5EF4-FFF2-40B4-BE49-F238E27FC236}">
                  <a16:creationId xmlns:a16="http://schemas.microsoft.com/office/drawing/2014/main" id="{438D5C45-91CF-1B6E-0F11-B47969BAC8E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rot="319682">
              <a:off x="10092680" y="3640149"/>
              <a:ext cx="1735897" cy="2977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45A4551D-D37E-ADC3-C0D2-9B56DD876821}"/>
                </a:ext>
              </a:extLst>
            </p:cNvPr>
            <p:cNvSpPr txBox="1"/>
            <p:nvPr/>
          </p:nvSpPr>
          <p:spPr>
            <a:xfrm>
              <a:off x="9287832" y="5700563"/>
              <a:ext cx="670376" cy="369332"/>
            </a:xfrm>
            <a:prstGeom prst="rect">
              <a:avLst/>
            </a:prstGeom>
            <a:noFill/>
          </p:spPr>
          <p:txBody>
            <a:bodyPr wrap="none" rtlCol="0">
              <a:spAutoFit/>
            </a:bodyPr>
            <a:lstStyle/>
            <a:p>
              <a:r>
                <a:rPr lang="en-US" dirty="0">
                  <a:solidFill>
                    <a:schemeClr val="accent1"/>
                  </a:solidFill>
                  <a:latin typeface="Comic Sans MS" panose="030F0902030302020204" pitchFamily="66" charset="0"/>
                </a:rPr>
                <a:t>harp</a:t>
              </a:r>
            </a:p>
          </p:txBody>
        </p:sp>
      </p:grpSp>
      <p:sp>
        <p:nvSpPr>
          <p:cNvPr id="6" name="TextBox 5">
            <a:extLst>
              <a:ext uri="{FF2B5EF4-FFF2-40B4-BE49-F238E27FC236}">
                <a16:creationId xmlns:a16="http://schemas.microsoft.com/office/drawing/2014/main" id="{CA58C1B9-E90B-2604-108B-2AD83A8F66EA}"/>
              </a:ext>
            </a:extLst>
          </p:cNvPr>
          <p:cNvSpPr txBox="1"/>
          <p:nvPr/>
        </p:nvSpPr>
        <p:spPr>
          <a:xfrm>
            <a:off x="-15992" y="6550472"/>
            <a:ext cx="3691218" cy="369332"/>
          </a:xfrm>
          <a:prstGeom prst="rect">
            <a:avLst/>
          </a:prstGeom>
          <a:noFill/>
        </p:spPr>
        <p:txBody>
          <a:bodyPr wrap="square">
            <a:spAutoFit/>
          </a:bodyPr>
          <a:lstStyle/>
          <a:p>
            <a:pPr marL="0" indent="0">
              <a:buNone/>
            </a:pPr>
            <a:r>
              <a:rPr lang="en-US" sz="1800" dirty="0">
                <a:solidFill>
                  <a:schemeClr val="bg1">
                    <a:lumMod val="50000"/>
                  </a:schemeClr>
                </a:solidFill>
              </a:rPr>
              <a:t>MC: Music in the Ancient World</a:t>
            </a:r>
          </a:p>
        </p:txBody>
      </p:sp>
    </p:spTree>
    <p:extLst>
      <p:ext uri="{BB962C8B-B14F-4D97-AF65-F5344CB8AC3E}">
        <p14:creationId xmlns:p14="http://schemas.microsoft.com/office/powerpoint/2010/main" val="276672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5496E8-B04A-6A4A-B1C1-54A4781210F3}"/>
              </a:ext>
            </a:extLst>
          </p:cNvPr>
          <p:cNvSpPr txBox="1">
            <a:spLocks/>
          </p:cNvSpPr>
          <p:nvPr/>
        </p:nvSpPr>
        <p:spPr>
          <a:xfrm>
            <a:off x="2325238" y="406068"/>
            <a:ext cx="8244606" cy="1488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Ancient instruments </a:t>
            </a:r>
          </a:p>
          <a:p>
            <a:pPr algn="ctr"/>
            <a:r>
              <a:rPr lang="en-US" sz="5400" dirty="0" err="1"/>
              <a:t>Hydraulis</a:t>
            </a:r>
            <a:r>
              <a:rPr lang="en-US" sz="5400" dirty="0"/>
              <a:t> (Water Organ)</a:t>
            </a:r>
            <a:endParaRPr lang="en-US" sz="4400" dirty="0"/>
          </a:p>
          <a:p>
            <a:pPr algn="ctr"/>
            <a:endParaRPr lang="en-US" dirty="0"/>
          </a:p>
        </p:txBody>
      </p:sp>
      <p:pic>
        <p:nvPicPr>
          <p:cNvPr id="14" name="Picture 13">
            <a:extLst>
              <a:ext uri="{FF2B5EF4-FFF2-40B4-BE49-F238E27FC236}">
                <a16:creationId xmlns:a16="http://schemas.microsoft.com/office/drawing/2014/main" id="{ECDAA9B8-9B5E-8353-0814-6B942327957A}"/>
              </a:ext>
            </a:extLst>
          </p:cNvPr>
          <p:cNvPicPr>
            <a:picLocks noChangeAspect="1"/>
          </p:cNvPicPr>
          <p:nvPr/>
        </p:nvPicPr>
        <p:blipFill>
          <a:blip r:embed="rId4"/>
          <a:stretch>
            <a:fillRect/>
          </a:stretch>
        </p:blipFill>
        <p:spPr>
          <a:xfrm rot="21140879">
            <a:off x="718101" y="1519742"/>
            <a:ext cx="2411333" cy="4709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C193671E-056E-D1CF-2807-DFA5A6137D76}"/>
              </a:ext>
            </a:extLst>
          </p:cNvPr>
          <p:cNvSpPr txBox="1"/>
          <p:nvPr/>
        </p:nvSpPr>
        <p:spPr>
          <a:xfrm>
            <a:off x="2034209" y="6225750"/>
            <a:ext cx="3844322" cy="369332"/>
          </a:xfrm>
          <a:prstGeom prst="rect">
            <a:avLst/>
          </a:prstGeom>
          <a:noFill/>
        </p:spPr>
        <p:txBody>
          <a:bodyPr wrap="none" rtlCol="0">
            <a:spAutoFit/>
          </a:bodyPr>
          <a:lstStyle/>
          <a:p>
            <a:r>
              <a:rPr lang="en-US" dirty="0">
                <a:solidFill>
                  <a:schemeClr val="accent1"/>
                </a:solidFill>
                <a:latin typeface="Comic Sans MS" panose="030F0902030302020204" pitchFamily="66" charset="0"/>
              </a:rPr>
              <a:t>mosaic from Libya, 2</a:t>
            </a:r>
            <a:r>
              <a:rPr lang="en-US" baseline="30000" dirty="0">
                <a:solidFill>
                  <a:schemeClr val="accent1"/>
                </a:solidFill>
                <a:latin typeface="Comic Sans MS" panose="030F0902030302020204" pitchFamily="66" charset="0"/>
              </a:rPr>
              <a:t>nd</a:t>
            </a:r>
            <a:r>
              <a:rPr lang="en-US" dirty="0">
                <a:solidFill>
                  <a:schemeClr val="accent1"/>
                </a:solidFill>
                <a:latin typeface="Comic Sans MS" panose="030F0902030302020204" pitchFamily="66" charset="0"/>
              </a:rPr>
              <a:t> Century CE</a:t>
            </a:r>
          </a:p>
        </p:txBody>
      </p:sp>
      <p:sp>
        <p:nvSpPr>
          <p:cNvPr id="18" name="TextBox 17">
            <a:extLst>
              <a:ext uri="{FF2B5EF4-FFF2-40B4-BE49-F238E27FC236}">
                <a16:creationId xmlns:a16="http://schemas.microsoft.com/office/drawing/2014/main" id="{F0767729-E9B0-5A2D-14EC-159598ABF0EA}"/>
              </a:ext>
            </a:extLst>
          </p:cNvPr>
          <p:cNvSpPr txBox="1"/>
          <p:nvPr/>
        </p:nvSpPr>
        <p:spPr>
          <a:xfrm rot="15786414">
            <a:off x="-541759" y="5001533"/>
            <a:ext cx="2476740" cy="230832"/>
          </a:xfrm>
          <a:prstGeom prst="rect">
            <a:avLst/>
          </a:prstGeom>
          <a:noFill/>
        </p:spPr>
        <p:txBody>
          <a:bodyPr wrap="square">
            <a:spAutoFit/>
          </a:bodyPr>
          <a:lstStyle/>
          <a:p>
            <a:r>
              <a:rPr lang="en-GB" sz="900" dirty="0" err="1">
                <a:solidFill>
                  <a:schemeClr val="tx1">
                    <a:lumMod val="50000"/>
                    <a:lumOff val="50000"/>
                  </a:schemeClr>
                </a:solidFill>
                <a:effectLst/>
                <a:latin typeface="Helvetica Neue" panose="02000503000000020004" pitchFamily="2" charset="0"/>
              </a:rPr>
              <a:t>Nacéra</a:t>
            </a:r>
            <a:r>
              <a:rPr lang="en-GB" sz="900" dirty="0">
                <a:solidFill>
                  <a:schemeClr val="tx1">
                    <a:lumMod val="50000"/>
                    <a:lumOff val="50000"/>
                  </a:schemeClr>
                </a:solidFill>
                <a:effectLst/>
                <a:latin typeface="Helvetica Neue" panose="02000503000000020004" pitchFamily="2" charset="0"/>
              </a:rPr>
              <a:t> </a:t>
            </a:r>
            <a:r>
              <a:rPr lang="en-GB" sz="900" dirty="0" err="1">
                <a:solidFill>
                  <a:schemeClr val="tx1">
                    <a:lumMod val="50000"/>
                    <a:lumOff val="50000"/>
                  </a:schemeClr>
                </a:solidFill>
                <a:effectLst/>
                <a:latin typeface="Helvetica Neue" panose="02000503000000020004" pitchFamily="2" charset="0"/>
              </a:rPr>
              <a:t>Benseddik</a:t>
            </a:r>
            <a:r>
              <a:rPr lang="en-GB" sz="900" dirty="0">
                <a:solidFill>
                  <a:schemeClr val="tx1">
                    <a:lumMod val="50000"/>
                    <a:lumOff val="50000"/>
                  </a:schemeClr>
                </a:solidFill>
                <a:latin typeface="Helvetica Neue" panose="02000503000000020004" pitchFamily="2" charset="0"/>
              </a:rPr>
              <a:t> v</a:t>
            </a:r>
            <a:r>
              <a:rPr lang="en-GB" sz="900" dirty="0">
                <a:solidFill>
                  <a:schemeClr val="tx1">
                    <a:lumMod val="50000"/>
                    <a:lumOff val="50000"/>
                  </a:schemeClr>
                </a:solidFill>
                <a:effectLst/>
                <a:latin typeface="+mj-lt"/>
              </a:rPr>
              <a:t>ia Wikimedia Commons</a:t>
            </a:r>
          </a:p>
        </p:txBody>
      </p:sp>
      <p:cxnSp>
        <p:nvCxnSpPr>
          <p:cNvPr id="20" name="Curved Connector 19">
            <a:extLst>
              <a:ext uri="{FF2B5EF4-FFF2-40B4-BE49-F238E27FC236}">
                <a16:creationId xmlns:a16="http://schemas.microsoft.com/office/drawing/2014/main" id="{623DC58D-BC0B-2BDA-8048-09590F73CD48}"/>
              </a:ext>
            </a:extLst>
          </p:cNvPr>
          <p:cNvCxnSpPr>
            <a:cxnSpLocks/>
          </p:cNvCxnSpPr>
          <p:nvPr/>
        </p:nvCxnSpPr>
        <p:spPr>
          <a:xfrm rot="16200000" flipV="1">
            <a:off x="2687935" y="4640724"/>
            <a:ext cx="2361319" cy="1096841"/>
          </a:xfrm>
          <a:prstGeom prst="curvedConnector2">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BE7EAA1-8840-BB3E-E9B3-754FB4905640}"/>
              </a:ext>
            </a:extLst>
          </p:cNvPr>
          <p:cNvSpPr txBox="1"/>
          <p:nvPr/>
        </p:nvSpPr>
        <p:spPr>
          <a:xfrm>
            <a:off x="4342694" y="2543381"/>
            <a:ext cx="2166555" cy="400110"/>
          </a:xfrm>
          <a:prstGeom prst="rect">
            <a:avLst/>
          </a:prstGeom>
          <a:noFill/>
        </p:spPr>
        <p:txBody>
          <a:bodyPr wrap="none" rtlCol="0">
            <a:spAutoFit/>
          </a:bodyPr>
          <a:lstStyle/>
          <a:p>
            <a:r>
              <a:rPr lang="en-US" sz="2000" b="1" dirty="0"/>
              <a:t>How does it work?</a:t>
            </a:r>
          </a:p>
        </p:txBody>
      </p:sp>
      <p:sp>
        <p:nvSpPr>
          <p:cNvPr id="24" name="TextBox 23">
            <a:extLst>
              <a:ext uri="{FF2B5EF4-FFF2-40B4-BE49-F238E27FC236}">
                <a16:creationId xmlns:a16="http://schemas.microsoft.com/office/drawing/2014/main" id="{087A81D6-739B-DB22-4195-879A794465D6}"/>
              </a:ext>
            </a:extLst>
          </p:cNvPr>
          <p:cNvSpPr txBox="1"/>
          <p:nvPr/>
        </p:nvSpPr>
        <p:spPr>
          <a:xfrm>
            <a:off x="5206232" y="5268752"/>
            <a:ext cx="4476034" cy="400110"/>
          </a:xfrm>
          <a:prstGeom prst="rect">
            <a:avLst/>
          </a:prstGeom>
          <a:noFill/>
        </p:spPr>
        <p:txBody>
          <a:bodyPr wrap="none" rtlCol="0">
            <a:spAutoFit/>
          </a:bodyPr>
          <a:lstStyle/>
          <a:p>
            <a:r>
              <a:rPr lang="en-US" sz="2000" b="1" dirty="0"/>
              <a:t>What modern instrument is most like it?</a:t>
            </a:r>
          </a:p>
        </p:txBody>
      </p:sp>
      <p:sp>
        <p:nvSpPr>
          <p:cNvPr id="25" name="TextBox 24">
            <a:extLst>
              <a:ext uri="{FF2B5EF4-FFF2-40B4-BE49-F238E27FC236}">
                <a16:creationId xmlns:a16="http://schemas.microsoft.com/office/drawing/2014/main" id="{293BA871-9B6D-51C8-C4F7-B1524FEDC71E}"/>
              </a:ext>
            </a:extLst>
          </p:cNvPr>
          <p:cNvSpPr txBox="1"/>
          <p:nvPr/>
        </p:nvSpPr>
        <p:spPr>
          <a:xfrm>
            <a:off x="4971961" y="3841056"/>
            <a:ext cx="2801023" cy="400110"/>
          </a:xfrm>
          <a:prstGeom prst="rect">
            <a:avLst/>
          </a:prstGeom>
          <a:noFill/>
        </p:spPr>
        <p:txBody>
          <a:bodyPr wrap="none" rtlCol="0">
            <a:spAutoFit/>
          </a:bodyPr>
          <a:lstStyle/>
          <a:p>
            <a:r>
              <a:rPr lang="en-US" sz="2000" b="1" dirty="0"/>
              <a:t>What does it sound like?</a:t>
            </a:r>
          </a:p>
        </p:txBody>
      </p:sp>
      <p:grpSp>
        <p:nvGrpSpPr>
          <p:cNvPr id="27" name="Group 26">
            <a:extLst>
              <a:ext uri="{FF2B5EF4-FFF2-40B4-BE49-F238E27FC236}">
                <a16:creationId xmlns:a16="http://schemas.microsoft.com/office/drawing/2014/main" id="{2023BC77-DC37-E118-C2FA-DA8820A8F7BF}"/>
              </a:ext>
            </a:extLst>
          </p:cNvPr>
          <p:cNvGrpSpPr/>
          <p:nvPr/>
        </p:nvGrpSpPr>
        <p:grpSpPr>
          <a:xfrm>
            <a:off x="7477696" y="3640149"/>
            <a:ext cx="1397242" cy="1029512"/>
            <a:chOff x="7477696" y="3640149"/>
            <a:chExt cx="1397242" cy="1029512"/>
          </a:xfrm>
        </p:grpSpPr>
        <p:pic>
          <p:nvPicPr>
            <p:cNvPr id="22" name="hydraulis.m4a">
              <a:hlinkClick r:id="" action="ppaction://media"/>
              <a:extLst>
                <a:ext uri="{FF2B5EF4-FFF2-40B4-BE49-F238E27FC236}">
                  <a16:creationId xmlns:a16="http://schemas.microsoft.com/office/drawing/2014/main" id="{3A545260-CE13-BC7D-F3CC-38933EFC48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984" y="3640149"/>
              <a:ext cx="812800" cy="812800"/>
            </a:xfrm>
            <a:prstGeom prst="rect">
              <a:avLst/>
            </a:prstGeom>
          </p:spPr>
        </p:pic>
        <p:sp>
          <p:nvSpPr>
            <p:cNvPr id="26" name="TextBox 25">
              <a:extLst>
                <a:ext uri="{FF2B5EF4-FFF2-40B4-BE49-F238E27FC236}">
                  <a16:creationId xmlns:a16="http://schemas.microsoft.com/office/drawing/2014/main" id="{BC0353D1-DE49-7215-64BF-966C52D556D6}"/>
                </a:ext>
              </a:extLst>
            </p:cNvPr>
            <p:cNvSpPr txBox="1"/>
            <p:nvPr/>
          </p:nvSpPr>
          <p:spPr>
            <a:xfrm>
              <a:off x="7477696" y="4300329"/>
              <a:ext cx="1397242" cy="369332"/>
            </a:xfrm>
            <a:prstGeom prst="rect">
              <a:avLst/>
            </a:prstGeom>
            <a:noFill/>
          </p:spPr>
          <p:txBody>
            <a:bodyPr wrap="none" rtlCol="0">
              <a:spAutoFit/>
            </a:bodyPr>
            <a:lstStyle/>
            <a:p>
              <a:r>
                <a:rPr lang="en-US" i="1" dirty="0">
                  <a:solidFill>
                    <a:srgbClr val="C00000"/>
                  </a:solidFill>
                </a:rPr>
                <a:t>click to listen</a:t>
              </a:r>
            </a:p>
          </p:txBody>
        </p:sp>
      </p:grpSp>
      <p:sp>
        <p:nvSpPr>
          <p:cNvPr id="2" name="TextBox 1">
            <a:extLst>
              <a:ext uri="{FF2B5EF4-FFF2-40B4-BE49-F238E27FC236}">
                <a16:creationId xmlns:a16="http://schemas.microsoft.com/office/drawing/2014/main" id="{E699E9A7-8891-379A-5253-A350E3EDC128}"/>
              </a:ext>
            </a:extLst>
          </p:cNvPr>
          <p:cNvSpPr txBox="1"/>
          <p:nvPr/>
        </p:nvSpPr>
        <p:spPr>
          <a:xfrm>
            <a:off x="4933337" y="2949781"/>
            <a:ext cx="5136278" cy="369332"/>
          </a:xfrm>
          <a:prstGeom prst="rect">
            <a:avLst/>
          </a:prstGeom>
          <a:noFill/>
        </p:spPr>
        <p:txBody>
          <a:bodyPr wrap="none" rtlCol="0">
            <a:spAutoFit/>
          </a:bodyPr>
          <a:lstStyle/>
          <a:p>
            <a:r>
              <a:rPr lang="en-US" dirty="0"/>
              <a:t>Water forces air through pipes of different lengths.</a:t>
            </a:r>
          </a:p>
        </p:txBody>
      </p:sp>
      <p:grpSp>
        <p:nvGrpSpPr>
          <p:cNvPr id="5" name="Group 4">
            <a:extLst>
              <a:ext uri="{FF2B5EF4-FFF2-40B4-BE49-F238E27FC236}">
                <a16:creationId xmlns:a16="http://schemas.microsoft.com/office/drawing/2014/main" id="{3A9EF2A0-BEED-618B-8A14-D2AFCC703189}"/>
              </a:ext>
            </a:extLst>
          </p:cNvPr>
          <p:cNvGrpSpPr/>
          <p:nvPr/>
        </p:nvGrpSpPr>
        <p:grpSpPr>
          <a:xfrm>
            <a:off x="9347078" y="3372716"/>
            <a:ext cx="2494739" cy="3165446"/>
            <a:chOff x="9347078" y="3372716"/>
            <a:chExt cx="2494739" cy="3165446"/>
          </a:xfrm>
        </p:grpSpPr>
        <p:pic>
          <p:nvPicPr>
            <p:cNvPr id="2050" name="Picture 2" descr="Free photos of Germany">
              <a:extLst>
                <a:ext uri="{FF2B5EF4-FFF2-40B4-BE49-F238E27FC236}">
                  <a16:creationId xmlns:a16="http://schemas.microsoft.com/office/drawing/2014/main" id="{8D8BC47F-EE8B-A7A4-302E-11A819B864F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447002">
              <a:off x="9944006" y="3372716"/>
              <a:ext cx="1897811" cy="2842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A3E8AAE-BAA5-2C95-D1FC-ACAB371D176B}"/>
                </a:ext>
              </a:extLst>
            </p:cNvPr>
            <p:cNvSpPr txBox="1"/>
            <p:nvPr/>
          </p:nvSpPr>
          <p:spPr>
            <a:xfrm>
              <a:off x="9347078" y="6168830"/>
              <a:ext cx="777777" cy="369332"/>
            </a:xfrm>
            <a:prstGeom prst="rect">
              <a:avLst/>
            </a:prstGeom>
            <a:noFill/>
          </p:spPr>
          <p:txBody>
            <a:bodyPr wrap="none" rtlCol="0">
              <a:spAutoFit/>
            </a:bodyPr>
            <a:lstStyle/>
            <a:p>
              <a:r>
                <a:rPr lang="en-US" dirty="0">
                  <a:solidFill>
                    <a:schemeClr val="accent1"/>
                  </a:solidFill>
                  <a:latin typeface="Comic Sans MS" panose="030F0902030302020204" pitchFamily="66" charset="0"/>
                </a:rPr>
                <a:t>organ</a:t>
              </a:r>
            </a:p>
          </p:txBody>
        </p:sp>
      </p:grpSp>
      <p:sp>
        <p:nvSpPr>
          <p:cNvPr id="6" name="TextBox 5">
            <a:extLst>
              <a:ext uri="{FF2B5EF4-FFF2-40B4-BE49-F238E27FC236}">
                <a16:creationId xmlns:a16="http://schemas.microsoft.com/office/drawing/2014/main" id="{E918D751-1F09-8B76-4145-647157FF7E49}"/>
              </a:ext>
            </a:extLst>
          </p:cNvPr>
          <p:cNvSpPr txBox="1"/>
          <p:nvPr/>
        </p:nvSpPr>
        <p:spPr>
          <a:xfrm>
            <a:off x="-15992" y="6550472"/>
            <a:ext cx="3691218" cy="369332"/>
          </a:xfrm>
          <a:prstGeom prst="rect">
            <a:avLst/>
          </a:prstGeom>
          <a:noFill/>
        </p:spPr>
        <p:txBody>
          <a:bodyPr wrap="square">
            <a:spAutoFit/>
          </a:bodyPr>
          <a:lstStyle/>
          <a:p>
            <a:pPr marL="0" indent="0">
              <a:buNone/>
            </a:pPr>
            <a:r>
              <a:rPr lang="en-US" sz="1800" dirty="0">
                <a:solidFill>
                  <a:schemeClr val="bg1">
                    <a:lumMod val="50000"/>
                  </a:schemeClr>
                </a:solidFill>
              </a:rPr>
              <a:t>MC: Music in the Ancient World</a:t>
            </a:r>
          </a:p>
        </p:txBody>
      </p:sp>
    </p:spTree>
    <p:extLst>
      <p:ext uri="{BB962C8B-B14F-4D97-AF65-F5344CB8AC3E}">
        <p14:creationId xmlns:p14="http://schemas.microsoft.com/office/powerpoint/2010/main" val="104686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5496E8-B04A-6A4A-B1C1-54A4781210F3}"/>
              </a:ext>
            </a:extLst>
          </p:cNvPr>
          <p:cNvSpPr txBox="1">
            <a:spLocks/>
          </p:cNvSpPr>
          <p:nvPr/>
        </p:nvSpPr>
        <p:spPr>
          <a:xfrm>
            <a:off x="2325238" y="406068"/>
            <a:ext cx="8244606" cy="1488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Ancient instruments </a:t>
            </a:r>
          </a:p>
          <a:p>
            <a:pPr algn="ctr"/>
            <a:r>
              <a:rPr lang="en-US" sz="5400" dirty="0"/>
              <a:t>Aulos </a:t>
            </a:r>
            <a:r>
              <a:rPr lang="en-US" sz="4400" dirty="0"/>
              <a:t>(double pipe)</a:t>
            </a:r>
          </a:p>
          <a:p>
            <a:pPr algn="ctr"/>
            <a:endParaRPr lang="en-US" dirty="0"/>
          </a:p>
        </p:txBody>
      </p:sp>
      <p:pic>
        <p:nvPicPr>
          <p:cNvPr id="11" name="Picture 10">
            <a:extLst>
              <a:ext uri="{FF2B5EF4-FFF2-40B4-BE49-F238E27FC236}">
                <a16:creationId xmlns:a16="http://schemas.microsoft.com/office/drawing/2014/main" id="{DC677B8A-3689-AFCA-60A1-3BF419754B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1074501">
            <a:off x="453962" y="796091"/>
            <a:ext cx="1968348" cy="3983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D928F34-6BED-6127-1642-DF407B6339AA}"/>
              </a:ext>
            </a:extLst>
          </p:cNvPr>
          <p:cNvPicPr>
            <a:picLocks noChangeAspect="1"/>
          </p:cNvPicPr>
          <p:nvPr/>
        </p:nvPicPr>
        <p:blipFill>
          <a:blip r:embed="rId5"/>
          <a:stretch>
            <a:fillRect/>
          </a:stretch>
        </p:blipFill>
        <p:spPr>
          <a:xfrm rot="515711">
            <a:off x="2982379" y="2471311"/>
            <a:ext cx="3238500"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FD96687C-DC51-73AE-B01E-5BB0E85836DE}"/>
              </a:ext>
            </a:extLst>
          </p:cNvPr>
          <p:cNvSpPr txBox="1"/>
          <p:nvPr/>
        </p:nvSpPr>
        <p:spPr>
          <a:xfrm>
            <a:off x="665034" y="5901655"/>
            <a:ext cx="2987242" cy="646331"/>
          </a:xfrm>
          <a:prstGeom prst="rect">
            <a:avLst/>
          </a:prstGeom>
          <a:noFill/>
        </p:spPr>
        <p:txBody>
          <a:bodyPr wrap="square" rtlCol="0">
            <a:spAutoFit/>
          </a:bodyPr>
          <a:lstStyle/>
          <a:p>
            <a:pPr algn="ctr"/>
            <a:r>
              <a:rPr lang="en-US" dirty="0">
                <a:solidFill>
                  <a:schemeClr val="accent1"/>
                </a:solidFill>
                <a:latin typeface="Comic Sans MS" panose="030F0902030302020204" pitchFamily="66" charset="0"/>
              </a:rPr>
              <a:t>silver dish from Britain, 4</a:t>
            </a:r>
            <a:r>
              <a:rPr lang="en-US" baseline="30000" dirty="0">
                <a:solidFill>
                  <a:schemeClr val="accent1"/>
                </a:solidFill>
                <a:latin typeface="Comic Sans MS" panose="030F0902030302020204" pitchFamily="66" charset="0"/>
              </a:rPr>
              <a:t>th</a:t>
            </a:r>
            <a:r>
              <a:rPr lang="en-US" dirty="0">
                <a:solidFill>
                  <a:schemeClr val="accent1"/>
                </a:solidFill>
                <a:latin typeface="Comic Sans MS" panose="030F0902030302020204" pitchFamily="66" charset="0"/>
              </a:rPr>
              <a:t> Century CE</a:t>
            </a:r>
          </a:p>
        </p:txBody>
      </p:sp>
      <p:sp>
        <p:nvSpPr>
          <p:cNvPr id="3" name="TextBox 2">
            <a:extLst>
              <a:ext uri="{FF2B5EF4-FFF2-40B4-BE49-F238E27FC236}">
                <a16:creationId xmlns:a16="http://schemas.microsoft.com/office/drawing/2014/main" id="{4EA9309D-3313-74CB-FD5F-2FE45BBF9AFB}"/>
              </a:ext>
            </a:extLst>
          </p:cNvPr>
          <p:cNvSpPr txBox="1"/>
          <p:nvPr/>
        </p:nvSpPr>
        <p:spPr>
          <a:xfrm rot="16726287">
            <a:off x="5037178" y="4748689"/>
            <a:ext cx="2445010" cy="230832"/>
          </a:xfrm>
          <a:prstGeom prst="rect">
            <a:avLst/>
          </a:prstGeom>
          <a:noFill/>
        </p:spPr>
        <p:txBody>
          <a:bodyPr wrap="square">
            <a:spAutoFit/>
          </a:bodyPr>
          <a:lstStyle/>
          <a:p>
            <a:r>
              <a:rPr lang="en-GB" sz="900" dirty="0">
                <a:solidFill>
                  <a:schemeClr val="tx1">
                    <a:lumMod val="50000"/>
                    <a:lumOff val="50000"/>
                  </a:schemeClr>
                </a:solidFill>
                <a:effectLst/>
                <a:latin typeface="+mj-lt"/>
              </a:rPr>
              <a:t>British Museum via Wikimedia Commons</a:t>
            </a:r>
          </a:p>
        </p:txBody>
      </p:sp>
      <p:sp>
        <p:nvSpPr>
          <p:cNvPr id="14" name="TextBox 13">
            <a:extLst>
              <a:ext uri="{FF2B5EF4-FFF2-40B4-BE49-F238E27FC236}">
                <a16:creationId xmlns:a16="http://schemas.microsoft.com/office/drawing/2014/main" id="{82530A31-3157-6969-1578-EE9B70EF9086}"/>
              </a:ext>
            </a:extLst>
          </p:cNvPr>
          <p:cNvSpPr txBox="1"/>
          <p:nvPr/>
        </p:nvSpPr>
        <p:spPr>
          <a:xfrm>
            <a:off x="1921985" y="676474"/>
            <a:ext cx="2107574" cy="923330"/>
          </a:xfrm>
          <a:prstGeom prst="rect">
            <a:avLst/>
          </a:prstGeom>
          <a:noFill/>
        </p:spPr>
        <p:txBody>
          <a:bodyPr wrap="square" rtlCol="0">
            <a:spAutoFit/>
          </a:bodyPr>
          <a:lstStyle/>
          <a:p>
            <a:pPr algn="ctr"/>
            <a:r>
              <a:rPr lang="en-US" dirty="0">
                <a:solidFill>
                  <a:schemeClr val="accent1"/>
                </a:solidFill>
                <a:latin typeface="Comic Sans MS" panose="030F0902030302020204" pitchFamily="66" charset="0"/>
              </a:rPr>
              <a:t>mosaic from Pompeii, 1</a:t>
            </a:r>
            <a:r>
              <a:rPr lang="en-US" baseline="30000" dirty="0">
                <a:solidFill>
                  <a:schemeClr val="accent1"/>
                </a:solidFill>
                <a:latin typeface="Comic Sans MS" panose="030F0902030302020204" pitchFamily="66" charset="0"/>
              </a:rPr>
              <a:t>st</a:t>
            </a:r>
            <a:r>
              <a:rPr lang="en-US" dirty="0">
                <a:solidFill>
                  <a:schemeClr val="accent1"/>
                </a:solidFill>
                <a:latin typeface="Comic Sans MS" panose="030F0902030302020204" pitchFamily="66" charset="0"/>
              </a:rPr>
              <a:t> Century CE</a:t>
            </a:r>
          </a:p>
        </p:txBody>
      </p:sp>
      <p:sp>
        <p:nvSpPr>
          <p:cNvPr id="15" name="TextBox 14">
            <a:extLst>
              <a:ext uri="{FF2B5EF4-FFF2-40B4-BE49-F238E27FC236}">
                <a16:creationId xmlns:a16="http://schemas.microsoft.com/office/drawing/2014/main" id="{BF7316C5-5659-E0D8-6CD1-EE3DA2F39435}"/>
              </a:ext>
            </a:extLst>
          </p:cNvPr>
          <p:cNvSpPr txBox="1"/>
          <p:nvPr/>
        </p:nvSpPr>
        <p:spPr>
          <a:xfrm rot="15637712">
            <a:off x="-287593" y="4040030"/>
            <a:ext cx="1647518" cy="230832"/>
          </a:xfrm>
          <a:prstGeom prst="rect">
            <a:avLst/>
          </a:prstGeom>
          <a:noFill/>
        </p:spPr>
        <p:txBody>
          <a:bodyPr wrap="square">
            <a:spAutoFit/>
          </a:bodyPr>
          <a:lstStyle/>
          <a:p>
            <a:r>
              <a:rPr lang="en-GB" sz="900" dirty="0" err="1">
                <a:solidFill>
                  <a:schemeClr val="tx1">
                    <a:lumMod val="50000"/>
                    <a:lumOff val="50000"/>
                  </a:schemeClr>
                </a:solidFill>
                <a:effectLst/>
                <a:latin typeface="Helvetica" pitchFamily="2" charset="0"/>
              </a:rPr>
              <a:t>Sailko</a:t>
            </a:r>
            <a:r>
              <a:rPr lang="en-GB" sz="900" dirty="0">
                <a:solidFill>
                  <a:schemeClr val="tx1">
                    <a:lumMod val="50000"/>
                    <a:lumOff val="50000"/>
                  </a:schemeClr>
                </a:solidFill>
                <a:latin typeface="Helvetica" pitchFamily="2" charset="0"/>
              </a:rPr>
              <a:t> </a:t>
            </a:r>
            <a:r>
              <a:rPr lang="en-GB" sz="900" dirty="0">
                <a:solidFill>
                  <a:schemeClr val="tx1">
                    <a:lumMod val="50000"/>
                    <a:lumOff val="50000"/>
                  </a:schemeClr>
                </a:solidFill>
                <a:effectLst/>
                <a:latin typeface="+mj-lt"/>
              </a:rPr>
              <a:t>via </a:t>
            </a:r>
            <a:r>
              <a:rPr lang="en-GB" sz="900" dirty="0" err="1">
                <a:solidFill>
                  <a:schemeClr val="tx1">
                    <a:lumMod val="50000"/>
                    <a:lumOff val="50000"/>
                  </a:schemeClr>
                </a:solidFill>
                <a:effectLst/>
                <a:latin typeface="+mj-lt"/>
              </a:rPr>
              <a:t>ikimedia</a:t>
            </a:r>
            <a:r>
              <a:rPr lang="en-GB" sz="900" dirty="0">
                <a:solidFill>
                  <a:schemeClr val="tx1">
                    <a:lumMod val="50000"/>
                    <a:lumOff val="50000"/>
                  </a:schemeClr>
                </a:solidFill>
                <a:effectLst/>
                <a:latin typeface="+mj-lt"/>
              </a:rPr>
              <a:t> Commons</a:t>
            </a:r>
          </a:p>
        </p:txBody>
      </p:sp>
      <p:cxnSp>
        <p:nvCxnSpPr>
          <p:cNvPr id="16" name="Curved Connector 15">
            <a:extLst>
              <a:ext uri="{FF2B5EF4-FFF2-40B4-BE49-F238E27FC236}">
                <a16:creationId xmlns:a16="http://schemas.microsoft.com/office/drawing/2014/main" id="{C37522B5-7109-636D-98A1-ABC7430388FC}"/>
              </a:ext>
            </a:extLst>
          </p:cNvPr>
          <p:cNvCxnSpPr>
            <a:cxnSpLocks/>
          </p:cNvCxnSpPr>
          <p:nvPr/>
        </p:nvCxnSpPr>
        <p:spPr>
          <a:xfrm rot="10800000" flipV="1">
            <a:off x="2398865" y="1520284"/>
            <a:ext cx="972953" cy="869943"/>
          </a:xfrm>
          <a:prstGeom prst="curvedConnector3">
            <a:avLst>
              <a:gd name="adj1" fmla="val 5399"/>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A50B5419-7B9F-3AEA-8874-DDFF3E913042}"/>
              </a:ext>
            </a:extLst>
          </p:cNvPr>
          <p:cNvCxnSpPr>
            <a:cxnSpLocks/>
          </p:cNvCxnSpPr>
          <p:nvPr/>
        </p:nvCxnSpPr>
        <p:spPr>
          <a:xfrm rot="5400000" flipH="1" flipV="1">
            <a:off x="3107038" y="5708890"/>
            <a:ext cx="839855" cy="594260"/>
          </a:xfrm>
          <a:prstGeom prst="curvedConnector3">
            <a:avLst>
              <a:gd name="adj1" fmla="val -21968"/>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B66B0BA-92A1-B3B3-9B01-12E2D1B85D59}"/>
              </a:ext>
            </a:extLst>
          </p:cNvPr>
          <p:cNvSpPr txBox="1"/>
          <p:nvPr/>
        </p:nvSpPr>
        <p:spPr>
          <a:xfrm>
            <a:off x="5322625" y="1681052"/>
            <a:ext cx="2166555" cy="400110"/>
          </a:xfrm>
          <a:prstGeom prst="rect">
            <a:avLst/>
          </a:prstGeom>
          <a:noFill/>
        </p:spPr>
        <p:txBody>
          <a:bodyPr wrap="none" rtlCol="0">
            <a:spAutoFit/>
          </a:bodyPr>
          <a:lstStyle/>
          <a:p>
            <a:r>
              <a:rPr lang="en-US" sz="2000" b="1" dirty="0"/>
              <a:t>How does it work?</a:t>
            </a:r>
          </a:p>
        </p:txBody>
      </p:sp>
      <p:sp>
        <p:nvSpPr>
          <p:cNvPr id="33" name="TextBox 32">
            <a:extLst>
              <a:ext uri="{FF2B5EF4-FFF2-40B4-BE49-F238E27FC236}">
                <a16:creationId xmlns:a16="http://schemas.microsoft.com/office/drawing/2014/main" id="{1D734699-8153-487E-6F65-7306635EB1E1}"/>
              </a:ext>
            </a:extLst>
          </p:cNvPr>
          <p:cNvSpPr txBox="1"/>
          <p:nvPr/>
        </p:nvSpPr>
        <p:spPr>
          <a:xfrm>
            <a:off x="7132260" y="4419264"/>
            <a:ext cx="2104737" cy="1015663"/>
          </a:xfrm>
          <a:prstGeom prst="rect">
            <a:avLst/>
          </a:prstGeom>
          <a:noFill/>
        </p:spPr>
        <p:txBody>
          <a:bodyPr wrap="square" rtlCol="0">
            <a:spAutoFit/>
          </a:bodyPr>
          <a:lstStyle/>
          <a:p>
            <a:r>
              <a:rPr lang="en-US" sz="2000" b="1" dirty="0"/>
              <a:t>What modern instrument is most like it?</a:t>
            </a:r>
          </a:p>
        </p:txBody>
      </p:sp>
      <p:sp>
        <p:nvSpPr>
          <p:cNvPr id="34" name="TextBox 33">
            <a:extLst>
              <a:ext uri="{FF2B5EF4-FFF2-40B4-BE49-F238E27FC236}">
                <a16:creationId xmlns:a16="http://schemas.microsoft.com/office/drawing/2014/main" id="{1F005728-ED49-8DD0-03C1-35B58358FE0F}"/>
              </a:ext>
            </a:extLst>
          </p:cNvPr>
          <p:cNvSpPr txBox="1"/>
          <p:nvPr/>
        </p:nvSpPr>
        <p:spPr>
          <a:xfrm>
            <a:off x="6826327" y="3170164"/>
            <a:ext cx="2801023" cy="400110"/>
          </a:xfrm>
          <a:prstGeom prst="rect">
            <a:avLst/>
          </a:prstGeom>
          <a:noFill/>
        </p:spPr>
        <p:txBody>
          <a:bodyPr wrap="none" rtlCol="0">
            <a:spAutoFit/>
          </a:bodyPr>
          <a:lstStyle/>
          <a:p>
            <a:r>
              <a:rPr lang="en-US" sz="2000" b="1" dirty="0"/>
              <a:t>What does it sound like?</a:t>
            </a:r>
          </a:p>
        </p:txBody>
      </p:sp>
      <p:grpSp>
        <p:nvGrpSpPr>
          <p:cNvPr id="36" name="Group 35">
            <a:extLst>
              <a:ext uri="{FF2B5EF4-FFF2-40B4-BE49-F238E27FC236}">
                <a16:creationId xmlns:a16="http://schemas.microsoft.com/office/drawing/2014/main" id="{661FB42A-9800-9E2B-CCE5-956179BACB2D}"/>
              </a:ext>
            </a:extLst>
          </p:cNvPr>
          <p:cNvGrpSpPr/>
          <p:nvPr/>
        </p:nvGrpSpPr>
        <p:grpSpPr>
          <a:xfrm>
            <a:off x="9550461" y="2900340"/>
            <a:ext cx="1397242" cy="1074861"/>
            <a:chOff x="9065028" y="2942273"/>
            <a:chExt cx="1397242" cy="1074861"/>
          </a:xfrm>
        </p:grpSpPr>
        <p:pic>
          <p:nvPicPr>
            <p:cNvPr id="31" name="aulos.m4a">
              <a:hlinkClick r:id="" action="ppaction://media"/>
              <a:extLst>
                <a:ext uri="{FF2B5EF4-FFF2-40B4-BE49-F238E27FC236}">
                  <a16:creationId xmlns:a16="http://schemas.microsoft.com/office/drawing/2014/main" id="{78127277-0217-1041-0998-1C3ECD60C6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6283" y="2942273"/>
              <a:ext cx="812800" cy="812800"/>
            </a:xfrm>
            <a:prstGeom prst="rect">
              <a:avLst/>
            </a:prstGeom>
          </p:spPr>
        </p:pic>
        <p:sp>
          <p:nvSpPr>
            <p:cNvPr id="35" name="TextBox 34">
              <a:extLst>
                <a:ext uri="{FF2B5EF4-FFF2-40B4-BE49-F238E27FC236}">
                  <a16:creationId xmlns:a16="http://schemas.microsoft.com/office/drawing/2014/main" id="{9A59F492-A2A9-6D75-25A1-97CB896AB315}"/>
                </a:ext>
              </a:extLst>
            </p:cNvPr>
            <p:cNvSpPr txBox="1"/>
            <p:nvPr/>
          </p:nvSpPr>
          <p:spPr>
            <a:xfrm>
              <a:off x="9065028" y="3647802"/>
              <a:ext cx="1397242" cy="369332"/>
            </a:xfrm>
            <a:prstGeom prst="rect">
              <a:avLst/>
            </a:prstGeom>
            <a:noFill/>
          </p:spPr>
          <p:txBody>
            <a:bodyPr wrap="none" rtlCol="0">
              <a:spAutoFit/>
            </a:bodyPr>
            <a:lstStyle/>
            <a:p>
              <a:r>
                <a:rPr lang="en-US" i="1" dirty="0">
                  <a:solidFill>
                    <a:srgbClr val="C00000"/>
                  </a:solidFill>
                </a:rPr>
                <a:t>click to listen</a:t>
              </a:r>
            </a:p>
          </p:txBody>
        </p:sp>
      </p:grpSp>
      <p:sp>
        <p:nvSpPr>
          <p:cNvPr id="6" name="TextBox 5">
            <a:extLst>
              <a:ext uri="{FF2B5EF4-FFF2-40B4-BE49-F238E27FC236}">
                <a16:creationId xmlns:a16="http://schemas.microsoft.com/office/drawing/2014/main" id="{04D78097-CF3F-AE0E-D929-0EBE9E4E5DAE}"/>
              </a:ext>
            </a:extLst>
          </p:cNvPr>
          <p:cNvSpPr txBox="1"/>
          <p:nvPr/>
        </p:nvSpPr>
        <p:spPr>
          <a:xfrm>
            <a:off x="6447541" y="2052663"/>
            <a:ext cx="5140114" cy="923330"/>
          </a:xfrm>
          <a:prstGeom prst="rect">
            <a:avLst/>
          </a:prstGeom>
          <a:noFill/>
        </p:spPr>
        <p:txBody>
          <a:bodyPr wrap="square">
            <a:spAutoFit/>
          </a:bodyPr>
          <a:lstStyle/>
          <a:p>
            <a:r>
              <a:rPr lang="en-US" dirty="0"/>
              <a:t>Players create a sound wave by blowing across a reed at the top of the pipes. They then change the notes made by  covering holes with their fingers. </a:t>
            </a:r>
          </a:p>
        </p:txBody>
      </p:sp>
      <p:grpSp>
        <p:nvGrpSpPr>
          <p:cNvPr id="8" name="Group 7">
            <a:extLst>
              <a:ext uri="{FF2B5EF4-FFF2-40B4-BE49-F238E27FC236}">
                <a16:creationId xmlns:a16="http://schemas.microsoft.com/office/drawing/2014/main" id="{7CEFBD1E-85A9-D59A-2F52-EE29F33608EE}"/>
              </a:ext>
            </a:extLst>
          </p:cNvPr>
          <p:cNvGrpSpPr/>
          <p:nvPr/>
        </p:nvGrpSpPr>
        <p:grpSpPr>
          <a:xfrm>
            <a:off x="7661349" y="4063903"/>
            <a:ext cx="3965487" cy="2572695"/>
            <a:chOff x="7661349" y="4063903"/>
            <a:chExt cx="3965487" cy="2572695"/>
          </a:xfrm>
        </p:grpSpPr>
        <p:pic>
          <p:nvPicPr>
            <p:cNvPr id="3074" name="Picture 2" descr="Free photos of Bagpipe">
              <a:extLst>
                <a:ext uri="{FF2B5EF4-FFF2-40B4-BE49-F238E27FC236}">
                  <a16:creationId xmlns:a16="http://schemas.microsoft.com/office/drawing/2014/main" id="{7112E113-436F-DCC7-DFCD-14510E0402D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228329">
              <a:off x="8871329" y="4063903"/>
              <a:ext cx="2755507" cy="2485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A96D8494-9CED-97D8-FC83-94086C27B01E}"/>
                </a:ext>
              </a:extLst>
            </p:cNvPr>
            <p:cNvSpPr txBox="1"/>
            <p:nvPr/>
          </p:nvSpPr>
          <p:spPr>
            <a:xfrm>
              <a:off x="7661349" y="6267266"/>
              <a:ext cx="1111202" cy="369332"/>
            </a:xfrm>
            <a:prstGeom prst="rect">
              <a:avLst/>
            </a:prstGeom>
            <a:noFill/>
          </p:spPr>
          <p:txBody>
            <a:bodyPr wrap="none" rtlCol="0">
              <a:spAutoFit/>
            </a:bodyPr>
            <a:lstStyle/>
            <a:p>
              <a:r>
                <a:rPr lang="en-US" dirty="0">
                  <a:solidFill>
                    <a:schemeClr val="accent1"/>
                  </a:solidFill>
                  <a:latin typeface="Comic Sans MS" panose="030F0902030302020204" pitchFamily="66" charset="0"/>
                </a:rPr>
                <a:t>bagpipes</a:t>
              </a:r>
            </a:p>
          </p:txBody>
        </p:sp>
      </p:grpSp>
      <p:sp>
        <p:nvSpPr>
          <p:cNvPr id="5" name="TextBox 4">
            <a:extLst>
              <a:ext uri="{FF2B5EF4-FFF2-40B4-BE49-F238E27FC236}">
                <a16:creationId xmlns:a16="http://schemas.microsoft.com/office/drawing/2014/main" id="{5BF9BB9F-477F-F334-CCB5-BDE08FA4CCD6}"/>
              </a:ext>
            </a:extLst>
          </p:cNvPr>
          <p:cNvSpPr txBox="1"/>
          <p:nvPr/>
        </p:nvSpPr>
        <p:spPr>
          <a:xfrm>
            <a:off x="-15992" y="6550472"/>
            <a:ext cx="3691218" cy="369332"/>
          </a:xfrm>
          <a:prstGeom prst="rect">
            <a:avLst/>
          </a:prstGeom>
          <a:noFill/>
        </p:spPr>
        <p:txBody>
          <a:bodyPr wrap="square">
            <a:spAutoFit/>
          </a:bodyPr>
          <a:lstStyle/>
          <a:p>
            <a:pPr marL="0" indent="0">
              <a:buNone/>
            </a:pPr>
            <a:r>
              <a:rPr lang="en-US" sz="1800" dirty="0">
                <a:solidFill>
                  <a:schemeClr val="bg1">
                    <a:lumMod val="50000"/>
                  </a:schemeClr>
                </a:solidFill>
              </a:rPr>
              <a:t>MC: Music in the Ancient World</a:t>
            </a:r>
          </a:p>
        </p:txBody>
      </p:sp>
    </p:spTree>
    <p:extLst>
      <p:ext uri="{BB962C8B-B14F-4D97-AF65-F5344CB8AC3E}">
        <p14:creationId xmlns:p14="http://schemas.microsoft.com/office/powerpoint/2010/main" val="426304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5496E8-B04A-6A4A-B1C1-54A4781210F3}"/>
              </a:ext>
            </a:extLst>
          </p:cNvPr>
          <p:cNvSpPr txBox="1">
            <a:spLocks/>
          </p:cNvSpPr>
          <p:nvPr/>
        </p:nvSpPr>
        <p:spPr>
          <a:xfrm>
            <a:off x="2325238" y="406068"/>
            <a:ext cx="8244606" cy="1488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Ancient instruments </a:t>
            </a:r>
          </a:p>
          <a:p>
            <a:pPr algn="ctr"/>
            <a:r>
              <a:rPr lang="en-US" sz="5400" dirty="0"/>
              <a:t>Tympanum </a:t>
            </a:r>
            <a:r>
              <a:rPr lang="en-US" sz="4400" dirty="0"/>
              <a:t>(drum)</a:t>
            </a:r>
          </a:p>
          <a:p>
            <a:pPr algn="ctr"/>
            <a:endParaRPr lang="en-US" dirty="0"/>
          </a:p>
        </p:txBody>
      </p:sp>
      <p:pic>
        <p:nvPicPr>
          <p:cNvPr id="2" name="Picture 1">
            <a:extLst>
              <a:ext uri="{FF2B5EF4-FFF2-40B4-BE49-F238E27FC236}">
                <a16:creationId xmlns:a16="http://schemas.microsoft.com/office/drawing/2014/main" id="{AEBEC681-E11D-694C-1BF5-CD92246E33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80623">
            <a:off x="418455" y="1006075"/>
            <a:ext cx="3289591" cy="5177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8C38F9F5-CD33-7DD6-7DF4-885E77AF243B}"/>
              </a:ext>
            </a:extLst>
          </p:cNvPr>
          <p:cNvSpPr txBox="1"/>
          <p:nvPr/>
        </p:nvSpPr>
        <p:spPr>
          <a:xfrm>
            <a:off x="1052551" y="6248465"/>
            <a:ext cx="4716397" cy="369332"/>
          </a:xfrm>
          <a:prstGeom prst="rect">
            <a:avLst/>
          </a:prstGeom>
          <a:noFill/>
        </p:spPr>
        <p:txBody>
          <a:bodyPr wrap="square" rtlCol="0">
            <a:spAutoFit/>
          </a:bodyPr>
          <a:lstStyle/>
          <a:p>
            <a:pPr algn="ctr"/>
            <a:r>
              <a:rPr lang="en-US" dirty="0">
                <a:solidFill>
                  <a:schemeClr val="accent1"/>
                </a:solidFill>
                <a:latin typeface="Comic Sans MS" panose="030F0902030302020204" pitchFamily="66" charset="0"/>
              </a:rPr>
              <a:t>mosaic from Pompeii, 1</a:t>
            </a:r>
            <a:r>
              <a:rPr lang="en-US" baseline="30000" dirty="0">
                <a:solidFill>
                  <a:schemeClr val="accent1"/>
                </a:solidFill>
                <a:latin typeface="Comic Sans MS" panose="030F0902030302020204" pitchFamily="66" charset="0"/>
              </a:rPr>
              <a:t>st</a:t>
            </a:r>
            <a:r>
              <a:rPr lang="en-US" dirty="0">
                <a:solidFill>
                  <a:schemeClr val="accent1"/>
                </a:solidFill>
                <a:latin typeface="Comic Sans MS" panose="030F0902030302020204" pitchFamily="66" charset="0"/>
              </a:rPr>
              <a:t> Century CE</a:t>
            </a:r>
          </a:p>
        </p:txBody>
      </p:sp>
      <p:sp>
        <p:nvSpPr>
          <p:cNvPr id="16" name="TextBox 15">
            <a:extLst>
              <a:ext uri="{FF2B5EF4-FFF2-40B4-BE49-F238E27FC236}">
                <a16:creationId xmlns:a16="http://schemas.microsoft.com/office/drawing/2014/main" id="{5223B61D-8911-370B-EDE8-F130A99D437B}"/>
              </a:ext>
            </a:extLst>
          </p:cNvPr>
          <p:cNvSpPr txBox="1"/>
          <p:nvPr/>
        </p:nvSpPr>
        <p:spPr>
          <a:xfrm rot="15967150">
            <a:off x="-455662" y="5337034"/>
            <a:ext cx="1647518" cy="230832"/>
          </a:xfrm>
          <a:prstGeom prst="rect">
            <a:avLst/>
          </a:prstGeom>
          <a:noFill/>
        </p:spPr>
        <p:txBody>
          <a:bodyPr wrap="square">
            <a:spAutoFit/>
          </a:bodyPr>
          <a:lstStyle/>
          <a:p>
            <a:r>
              <a:rPr lang="en-GB" sz="900" dirty="0" err="1">
                <a:solidFill>
                  <a:schemeClr val="tx1">
                    <a:lumMod val="50000"/>
                    <a:lumOff val="50000"/>
                  </a:schemeClr>
                </a:solidFill>
                <a:effectLst/>
                <a:latin typeface="Helvetica" pitchFamily="2" charset="0"/>
              </a:rPr>
              <a:t>Sailko</a:t>
            </a:r>
            <a:r>
              <a:rPr lang="en-GB" sz="900" dirty="0">
                <a:solidFill>
                  <a:schemeClr val="tx1">
                    <a:lumMod val="50000"/>
                    <a:lumOff val="50000"/>
                  </a:schemeClr>
                </a:solidFill>
                <a:latin typeface="Helvetica" pitchFamily="2" charset="0"/>
              </a:rPr>
              <a:t> </a:t>
            </a:r>
            <a:r>
              <a:rPr lang="en-GB" sz="900" dirty="0">
                <a:solidFill>
                  <a:schemeClr val="tx1">
                    <a:lumMod val="50000"/>
                    <a:lumOff val="50000"/>
                  </a:schemeClr>
                </a:solidFill>
                <a:effectLst/>
                <a:latin typeface="+mj-lt"/>
              </a:rPr>
              <a:t>via </a:t>
            </a:r>
            <a:r>
              <a:rPr lang="en-GB" sz="900" dirty="0" err="1">
                <a:solidFill>
                  <a:schemeClr val="tx1">
                    <a:lumMod val="50000"/>
                    <a:lumOff val="50000"/>
                  </a:schemeClr>
                </a:solidFill>
                <a:effectLst/>
                <a:latin typeface="+mj-lt"/>
              </a:rPr>
              <a:t>ikimedia</a:t>
            </a:r>
            <a:r>
              <a:rPr lang="en-GB" sz="900" dirty="0">
                <a:solidFill>
                  <a:schemeClr val="tx1">
                    <a:lumMod val="50000"/>
                    <a:lumOff val="50000"/>
                  </a:schemeClr>
                </a:solidFill>
                <a:effectLst/>
                <a:latin typeface="+mj-lt"/>
              </a:rPr>
              <a:t> Commons</a:t>
            </a:r>
          </a:p>
        </p:txBody>
      </p:sp>
      <p:cxnSp>
        <p:nvCxnSpPr>
          <p:cNvPr id="18" name="Curved Connector 17">
            <a:extLst>
              <a:ext uri="{FF2B5EF4-FFF2-40B4-BE49-F238E27FC236}">
                <a16:creationId xmlns:a16="http://schemas.microsoft.com/office/drawing/2014/main" id="{03DF9047-66FC-1AD9-F02C-E6510ADB1EC8}"/>
              </a:ext>
            </a:extLst>
          </p:cNvPr>
          <p:cNvCxnSpPr>
            <a:cxnSpLocks/>
          </p:cNvCxnSpPr>
          <p:nvPr/>
        </p:nvCxnSpPr>
        <p:spPr>
          <a:xfrm rot="16200000" flipV="1">
            <a:off x="3237554" y="4617556"/>
            <a:ext cx="2361319" cy="1096841"/>
          </a:xfrm>
          <a:prstGeom prst="curvedConnector2">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FC1934-6089-19FC-5090-DF2CAED8AE23}"/>
              </a:ext>
            </a:extLst>
          </p:cNvPr>
          <p:cNvSpPr txBox="1"/>
          <p:nvPr/>
        </p:nvSpPr>
        <p:spPr>
          <a:xfrm>
            <a:off x="4317229" y="2429591"/>
            <a:ext cx="2166555" cy="400110"/>
          </a:xfrm>
          <a:prstGeom prst="rect">
            <a:avLst/>
          </a:prstGeom>
          <a:noFill/>
        </p:spPr>
        <p:txBody>
          <a:bodyPr wrap="none" rtlCol="0">
            <a:spAutoFit/>
          </a:bodyPr>
          <a:lstStyle/>
          <a:p>
            <a:r>
              <a:rPr lang="en-US" sz="2000" b="1" dirty="0"/>
              <a:t>How does it work?</a:t>
            </a:r>
          </a:p>
        </p:txBody>
      </p:sp>
      <p:sp>
        <p:nvSpPr>
          <p:cNvPr id="23" name="TextBox 22">
            <a:extLst>
              <a:ext uri="{FF2B5EF4-FFF2-40B4-BE49-F238E27FC236}">
                <a16:creationId xmlns:a16="http://schemas.microsoft.com/office/drawing/2014/main" id="{58602CB0-A9F2-DEAE-A95D-5A6738B3F23A}"/>
              </a:ext>
            </a:extLst>
          </p:cNvPr>
          <p:cNvSpPr txBox="1"/>
          <p:nvPr/>
        </p:nvSpPr>
        <p:spPr>
          <a:xfrm>
            <a:off x="6096001" y="5241073"/>
            <a:ext cx="3063498" cy="707886"/>
          </a:xfrm>
          <a:prstGeom prst="rect">
            <a:avLst/>
          </a:prstGeom>
          <a:noFill/>
        </p:spPr>
        <p:txBody>
          <a:bodyPr wrap="square" rtlCol="0">
            <a:spAutoFit/>
          </a:bodyPr>
          <a:lstStyle/>
          <a:p>
            <a:r>
              <a:rPr lang="en-US" sz="2000" b="1" dirty="0"/>
              <a:t>What modern instrument is most like it?</a:t>
            </a:r>
          </a:p>
        </p:txBody>
      </p:sp>
      <p:sp>
        <p:nvSpPr>
          <p:cNvPr id="24" name="TextBox 23">
            <a:extLst>
              <a:ext uri="{FF2B5EF4-FFF2-40B4-BE49-F238E27FC236}">
                <a16:creationId xmlns:a16="http://schemas.microsoft.com/office/drawing/2014/main" id="{1F8B6955-25DF-C790-B839-0207E98461C0}"/>
              </a:ext>
            </a:extLst>
          </p:cNvPr>
          <p:cNvSpPr txBox="1"/>
          <p:nvPr/>
        </p:nvSpPr>
        <p:spPr>
          <a:xfrm>
            <a:off x="4892383" y="3810767"/>
            <a:ext cx="2801023" cy="400110"/>
          </a:xfrm>
          <a:prstGeom prst="rect">
            <a:avLst/>
          </a:prstGeom>
          <a:noFill/>
        </p:spPr>
        <p:txBody>
          <a:bodyPr wrap="none" rtlCol="0">
            <a:spAutoFit/>
          </a:bodyPr>
          <a:lstStyle/>
          <a:p>
            <a:r>
              <a:rPr lang="en-US" sz="2000" b="1" dirty="0"/>
              <a:t>What does it sound like?</a:t>
            </a:r>
          </a:p>
        </p:txBody>
      </p:sp>
      <p:grpSp>
        <p:nvGrpSpPr>
          <p:cNvPr id="26" name="Group 25">
            <a:extLst>
              <a:ext uri="{FF2B5EF4-FFF2-40B4-BE49-F238E27FC236}">
                <a16:creationId xmlns:a16="http://schemas.microsoft.com/office/drawing/2014/main" id="{9C13C096-87B6-15BB-55C9-9CB93E56E214}"/>
              </a:ext>
            </a:extLst>
          </p:cNvPr>
          <p:cNvGrpSpPr/>
          <p:nvPr/>
        </p:nvGrpSpPr>
        <p:grpSpPr>
          <a:xfrm>
            <a:off x="7493192" y="3640149"/>
            <a:ext cx="1397242" cy="1091504"/>
            <a:chOff x="7493192" y="3640149"/>
            <a:chExt cx="1397242" cy="1091504"/>
          </a:xfrm>
        </p:grpSpPr>
        <p:pic>
          <p:nvPicPr>
            <p:cNvPr id="20" name="tympanum.m4a">
              <a:hlinkClick r:id="" action="ppaction://media"/>
              <a:extLst>
                <a:ext uri="{FF2B5EF4-FFF2-40B4-BE49-F238E27FC236}">
                  <a16:creationId xmlns:a16="http://schemas.microsoft.com/office/drawing/2014/main" id="{195562F7-60B3-F76C-9E03-1D244367A6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984" y="3640149"/>
              <a:ext cx="812800" cy="812800"/>
            </a:xfrm>
            <a:prstGeom prst="rect">
              <a:avLst/>
            </a:prstGeom>
          </p:spPr>
        </p:pic>
        <p:sp>
          <p:nvSpPr>
            <p:cNvPr id="25" name="TextBox 24">
              <a:extLst>
                <a:ext uri="{FF2B5EF4-FFF2-40B4-BE49-F238E27FC236}">
                  <a16:creationId xmlns:a16="http://schemas.microsoft.com/office/drawing/2014/main" id="{82204B2C-03DA-6D5B-6BCF-98C2A1E2443F}"/>
                </a:ext>
              </a:extLst>
            </p:cNvPr>
            <p:cNvSpPr txBox="1"/>
            <p:nvPr/>
          </p:nvSpPr>
          <p:spPr>
            <a:xfrm>
              <a:off x="7493192" y="4362321"/>
              <a:ext cx="1397242" cy="369332"/>
            </a:xfrm>
            <a:prstGeom prst="rect">
              <a:avLst/>
            </a:prstGeom>
            <a:noFill/>
          </p:spPr>
          <p:txBody>
            <a:bodyPr wrap="none" rtlCol="0">
              <a:spAutoFit/>
            </a:bodyPr>
            <a:lstStyle/>
            <a:p>
              <a:r>
                <a:rPr lang="en-US" i="1" dirty="0">
                  <a:solidFill>
                    <a:srgbClr val="C00000"/>
                  </a:solidFill>
                </a:rPr>
                <a:t>click to listen</a:t>
              </a:r>
            </a:p>
          </p:txBody>
        </p:sp>
      </p:grpSp>
      <p:sp>
        <p:nvSpPr>
          <p:cNvPr id="3" name="TextBox 2">
            <a:extLst>
              <a:ext uri="{FF2B5EF4-FFF2-40B4-BE49-F238E27FC236}">
                <a16:creationId xmlns:a16="http://schemas.microsoft.com/office/drawing/2014/main" id="{B62FD5F0-B522-1636-275D-1AA947546C0A}"/>
              </a:ext>
            </a:extLst>
          </p:cNvPr>
          <p:cNvSpPr txBox="1"/>
          <p:nvPr/>
        </p:nvSpPr>
        <p:spPr>
          <a:xfrm>
            <a:off x="4839212" y="2811349"/>
            <a:ext cx="5140114" cy="369332"/>
          </a:xfrm>
          <a:prstGeom prst="rect">
            <a:avLst/>
          </a:prstGeom>
          <a:noFill/>
        </p:spPr>
        <p:txBody>
          <a:bodyPr wrap="square">
            <a:spAutoFit/>
          </a:bodyPr>
          <a:lstStyle/>
          <a:p>
            <a:r>
              <a:rPr lang="en-US" dirty="0"/>
              <a:t>Hit it!</a:t>
            </a:r>
          </a:p>
        </p:txBody>
      </p:sp>
      <p:grpSp>
        <p:nvGrpSpPr>
          <p:cNvPr id="6" name="Group 5">
            <a:extLst>
              <a:ext uri="{FF2B5EF4-FFF2-40B4-BE49-F238E27FC236}">
                <a16:creationId xmlns:a16="http://schemas.microsoft.com/office/drawing/2014/main" id="{D5FC8237-B288-3978-3482-E49E28EF2F67}"/>
              </a:ext>
            </a:extLst>
          </p:cNvPr>
          <p:cNvGrpSpPr/>
          <p:nvPr/>
        </p:nvGrpSpPr>
        <p:grpSpPr>
          <a:xfrm>
            <a:off x="7952749" y="3653557"/>
            <a:ext cx="3908754" cy="2796132"/>
            <a:chOff x="7952749" y="3653557"/>
            <a:chExt cx="3908754" cy="2796132"/>
          </a:xfrm>
        </p:grpSpPr>
        <p:pic>
          <p:nvPicPr>
            <p:cNvPr id="28" name="Picture 27">
              <a:extLst>
                <a:ext uri="{FF2B5EF4-FFF2-40B4-BE49-F238E27FC236}">
                  <a16:creationId xmlns:a16="http://schemas.microsoft.com/office/drawing/2014/main" id="{A4EF2E2E-3473-14A8-088A-A8AD6376D17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667372">
              <a:off x="9278186" y="3653557"/>
              <a:ext cx="2583317" cy="2621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0A4E11FB-BE16-755E-0F11-B9178DBE58EC}"/>
                </a:ext>
              </a:extLst>
            </p:cNvPr>
            <p:cNvSpPr txBox="1"/>
            <p:nvPr/>
          </p:nvSpPr>
          <p:spPr>
            <a:xfrm>
              <a:off x="7952749" y="6080357"/>
              <a:ext cx="1308371" cy="369332"/>
            </a:xfrm>
            <a:prstGeom prst="rect">
              <a:avLst/>
            </a:prstGeom>
            <a:noFill/>
          </p:spPr>
          <p:txBody>
            <a:bodyPr wrap="none" rtlCol="0">
              <a:spAutoFit/>
            </a:bodyPr>
            <a:lstStyle/>
            <a:p>
              <a:r>
                <a:rPr lang="en-US" dirty="0">
                  <a:solidFill>
                    <a:schemeClr val="accent1"/>
                  </a:solidFill>
                  <a:latin typeface="Comic Sans MS" panose="030F0902030302020204" pitchFamily="66" charset="0"/>
                </a:rPr>
                <a:t>hand drum</a:t>
              </a:r>
            </a:p>
          </p:txBody>
        </p:sp>
      </p:grpSp>
      <p:sp>
        <p:nvSpPr>
          <p:cNvPr id="7" name="TextBox 6">
            <a:extLst>
              <a:ext uri="{FF2B5EF4-FFF2-40B4-BE49-F238E27FC236}">
                <a16:creationId xmlns:a16="http://schemas.microsoft.com/office/drawing/2014/main" id="{393696C1-DB4B-00D0-C488-4DE317FF31C6}"/>
              </a:ext>
            </a:extLst>
          </p:cNvPr>
          <p:cNvSpPr txBox="1"/>
          <p:nvPr/>
        </p:nvSpPr>
        <p:spPr>
          <a:xfrm>
            <a:off x="-15992" y="6550472"/>
            <a:ext cx="3691218" cy="369332"/>
          </a:xfrm>
          <a:prstGeom prst="rect">
            <a:avLst/>
          </a:prstGeom>
          <a:noFill/>
        </p:spPr>
        <p:txBody>
          <a:bodyPr wrap="square">
            <a:spAutoFit/>
          </a:bodyPr>
          <a:lstStyle/>
          <a:p>
            <a:pPr marL="0" indent="0">
              <a:buNone/>
            </a:pPr>
            <a:r>
              <a:rPr lang="en-US" sz="1800" dirty="0">
                <a:solidFill>
                  <a:schemeClr val="bg1">
                    <a:lumMod val="50000"/>
                  </a:schemeClr>
                </a:solidFill>
              </a:rPr>
              <a:t>MC: Music in the Ancient World</a:t>
            </a:r>
          </a:p>
        </p:txBody>
      </p:sp>
    </p:spTree>
    <p:extLst>
      <p:ext uri="{BB962C8B-B14F-4D97-AF65-F5344CB8AC3E}">
        <p14:creationId xmlns:p14="http://schemas.microsoft.com/office/powerpoint/2010/main" val="46013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5496E8-B04A-6A4A-B1C1-54A4781210F3}"/>
              </a:ext>
            </a:extLst>
          </p:cNvPr>
          <p:cNvSpPr txBox="1">
            <a:spLocks/>
          </p:cNvSpPr>
          <p:nvPr/>
        </p:nvSpPr>
        <p:spPr>
          <a:xfrm>
            <a:off x="2325238" y="406068"/>
            <a:ext cx="8244606" cy="1488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Ancient instruments </a:t>
            </a:r>
          </a:p>
          <a:p>
            <a:pPr algn="ctr"/>
            <a:r>
              <a:rPr lang="en-US" sz="5400" dirty="0"/>
              <a:t>Syrinx </a:t>
            </a:r>
            <a:r>
              <a:rPr lang="en-US" sz="4400" dirty="0"/>
              <a:t>(pan pipe)</a:t>
            </a:r>
          </a:p>
          <a:p>
            <a:pPr algn="ctr"/>
            <a:endParaRPr lang="en-US" dirty="0"/>
          </a:p>
        </p:txBody>
      </p:sp>
      <p:sp>
        <p:nvSpPr>
          <p:cNvPr id="2" name="TextBox 1">
            <a:extLst>
              <a:ext uri="{FF2B5EF4-FFF2-40B4-BE49-F238E27FC236}">
                <a16:creationId xmlns:a16="http://schemas.microsoft.com/office/drawing/2014/main" id="{FD96687C-DC51-73AE-B01E-5BB0E85836DE}"/>
              </a:ext>
            </a:extLst>
          </p:cNvPr>
          <p:cNvSpPr txBox="1"/>
          <p:nvPr/>
        </p:nvSpPr>
        <p:spPr>
          <a:xfrm>
            <a:off x="520043" y="5224636"/>
            <a:ext cx="4588891" cy="646331"/>
          </a:xfrm>
          <a:prstGeom prst="rect">
            <a:avLst/>
          </a:prstGeom>
          <a:noFill/>
        </p:spPr>
        <p:txBody>
          <a:bodyPr wrap="square" rtlCol="0">
            <a:spAutoFit/>
          </a:bodyPr>
          <a:lstStyle/>
          <a:p>
            <a:pPr algn="ctr"/>
            <a:r>
              <a:rPr lang="en-US" dirty="0">
                <a:solidFill>
                  <a:schemeClr val="accent1"/>
                </a:solidFill>
                <a:latin typeface="Comic Sans MS" panose="030F0902030302020204" pitchFamily="66" charset="0"/>
              </a:rPr>
              <a:t>statue of Pan and Daphnis from Pompeii, 1st Century CE</a:t>
            </a:r>
          </a:p>
        </p:txBody>
      </p:sp>
      <p:pic>
        <p:nvPicPr>
          <p:cNvPr id="7" name="Picture 6">
            <a:extLst>
              <a:ext uri="{FF2B5EF4-FFF2-40B4-BE49-F238E27FC236}">
                <a16:creationId xmlns:a16="http://schemas.microsoft.com/office/drawing/2014/main" id="{3A26917C-18B9-F671-94B3-64DA948DBD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1098712">
            <a:off x="735808" y="1674161"/>
            <a:ext cx="3327191" cy="2936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Curved Connector 18">
            <a:extLst>
              <a:ext uri="{FF2B5EF4-FFF2-40B4-BE49-F238E27FC236}">
                <a16:creationId xmlns:a16="http://schemas.microsoft.com/office/drawing/2014/main" id="{9AB3778C-8FC1-E5E8-A2D9-BF81686BD453}"/>
              </a:ext>
            </a:extLst>
          </p:cNvPr>
          <p:cNvCxnSpPr>
            <a:cxnSpLocks/>
          </p:cNvCxnSpPr>
          <p:nvPr/>
        </p:nvCxnSpPr>
        <p:spPr>
          <a:xfrm rot="16200000" flipV="1">
            <a:off x="3546581" y="4512541"/>
            <a:ext cx="714629" cy="709562"/>
          </a:xfrm>
          <a:prstGeom prst="curvedConnector3">
            <a:avLst>
              <a:gd name="adj1" fmla="val 50000"/>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F2E4C4A-E623-DE47-46C0-1117B40991B9}"/>
              </a:ext>
            </a:extLst>
          </p:cNvPr>
          <p:cNvSpPr txBox="1"/>
          <p:nvPr/>
        </p:nvSpPr>
        <p:spPr>
          <a:xfrm>
            <a:off x="4258676" y="1912583"/>
            <a:ext cx="2449416" cy="400110"/>
          </a:xfrm>
          <a:prstGeom prst="rect">
            <a:avLst/>
          </a:prstGeom>
          <a:noFill/>
        </p:spPr>
        <p:txBody>
          <a:bodyPr wrap="square" rtlCol="0">
            <a:spAutoFit/>
          </a:bodyPr>
          <a:lstStyle/>
          <a:p>
            <a:r>
              <a:rPr lang="en-US" sz="2000" b="1" dirty="0"/>
              <a:t>How does it work?</a:t>
            </a:r>
          </a:p>
        </p:txBody>
      </p:sp>
      <p:sp>
        <p:nvSpPr>
          <p:cNvPr id="28" name="TextBox 27">
            <a:extLst>
              <a:ext uri="{FF2B5EF4-FFF2-40B4-BE49-F238E27FC236}">
                <a16:creationId xmlns:a16="http://schemas.microsoft.com/office/drawing/2014/main" id="{06F2B152-8A0D-0B71-D4F3-CFD4EF3350FB}"/>
              </a:ext>
            </a:extLst>
          </p:cNvPr>
          <p:cNvSpPr txBox="1"/>
          <p:nvPr/>
        </p:nvSpPr>
        <p:spPr>
          <a:xfrm>
            <a:off x="6377184" y="5040651"/>
            <a:ext cx="2954670" cy="707886"/>
          </a:xfrm>
          <a:prstGeom prst="rect">
            <a:avLst/>
          </a:prstGeom>
          <a:noFill/>
        </p:spPr>
        <p:txBody>
          <a:bodyPr wrap="square" rtlCol="0">
            <a:spAutoFit/>
          </a:bodyPr>
          <a:lstStyle/>
          <a:p>
            <a:r>
              <a:rPr lang="en-US" sz="2000" b="1" dirty="0"/>
              <a:t>What modern instrument is most like it?</a:t>
            </a:r>
          </a:p>
        </p:txBody>
      </p:sp>
      <p:sp>
        <p:nvSpPr>
          <p:cNvPr id="29" name="TextBox 28">
            <a:extLst>
              <a:ext uri="{FF2B5EF4-FFF2-40B4-BE49-F238E27FC236}">
                <a16:creationId xmlns:a16="http://schemas.microsoft.com/office/drawing/2014/main" id="{CC2F2788-E529-787D-1804-5A34820A28DC}"/>
              </a:ext>
            </a:extLst>
          </p:cNvPr>
          <p:cNvSpPr txBox="1"/>
          <p:nvPr/>
        </p:nvSpPr>
        <p:spPr>
          <a:xfrm>
            <a:off x="5197578" y="3661460"/>
            <a:ext cx="3166719" cy="400110"/>
          </a:xfrm>
          <a:prstGeom prst="rect">
            <a:avLst/>
          </a:prstGeom>
          <a:noFill/>
        </p:spPr>
        <p:txBody>
          <a:bodyPr wrap="square" rtlCol="0">
            <a:spAutoFit/>
          </a:bodyPr>
          <a:lstStyle/>
          <a:p>
            <a:r>
              <a:rPr lang="en-US" sz="2000" b="1" dirty="0"/>
              <a:t>What does it sound like?</a:t>
            </a:r>
          </a:p>
        </p:txBody>
      </p:sp>
      <p:grpSp>
        <p:nvGrpSpPr>
          <p:cNvPr id="31" name="Group 30">
            <a:extLst>
              <a:ext uri="{FF2B5EF4-FFF2-40B4-BE49-F238E27FC236}">
                <a16:creationId xmlns:a16="http://schemas.microsoft.com/office/drawing/2014/main" id="{49D8FCA4-0B60-54A3-596E-9BCE4715EB17}"/>
              </a:ext>
            </a:extLst>
          </p:cNvPr>
          <p:cNvGrpSpPr/>
          <p:nvPr/>
        </p:nvGrpSpPr>
        <p:grpSpPr>
          <a:xfrm>
            <a:off x="7601681" y="3439726"/>
            <a:ext cx="1397242" cy="1090453"/>
            <a:chOff x="7601681" y="3439726"/>
            <a:chExt cx="1397242" cy="1090453"/>
          </a:xfrm>
        </p:grpSpPr>
        <p:pic>
          <p:nvPicPr>
            <p:cNvPr id="26" name="syrinx.m4a">
              <a:hlinkClick r:id="" action="ppaction://media"/>
              <a:extLst>
                <a:ext uri="{FF2B5EF4-FFF2-40B4-BE49-F238E27FC236}">
                  <a16:creationId xmlns:a16="http://schemas.microsoft.com/office/drawing/2014/main" id="{838D62D4-E2DC-F516-1EC1-EEC5C2E4BD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4987" y="3439726"/>
              <a:ext cx="812800" cy="812800"/>
            </a:xfrm>
            <a:prstGeom prst="rect">
              <a:avLst/>
            </a:prstGeom>
          </p:spPr>
        </p:pic>
        <p:sp>
          <p:nvSpPr>
            <p:cNvPr id="30" name="TextBox 29">
              <a:extLst>
                <a:ext uri="{FF2B5EF4-FFF2-40B4-BE49-F238E27FC236}">
                  <a16:creationId xmlns:a16="http://schemas.microsoft.com/office/drawing/2014/main" id="{6718AB19-A92D-600F-0314-1941CFC95B06}"/>
                </a:ext>
              </a:extLst>
            </p:cNvPr>
            <p:cNvSpPr txBox="1"/>
            <p:nvPr/>
          </p:nvSpPr>
          <p:spPr>
            <a:xfrm>
              <a:off x="7601681" y="4160847"/>
              <a:ext cx="1397242" cy="369332"/>
            </a:xfrm>
            <a:prstGeom prst="rect">
              <a:avLst/>
            </a:prstGeom>
            <a:noFill/>
          </p:spPr>
          <p:txBody>
            <a:bodyPr wrap="none" rtlCol="0">
              <a:spAutoFit/>
            </a:bodyPr>
            <a:lstStyle/>
            <a:p>
              <a:r>
                <a:rPr lang="en-US" i="1" dirty="0">
                  <a:solidFill>
                    <a:srgbClr val="C00000"/>
                  </a:solidFill>
                </a:rPr>
                <a:t>click to listen</a:t>
              </a:r>
            </a:p>
          </p:txBody>
        </p:sp>
      </p:grpSp>
      <p:sp>
        <p:nvSpPr>
          <p:cNvPr id="5" name="TextBox 4">
            <a:extLst>
              <a:ext uri="{FF2B5EF4-FFF2-40B4-BE49-F238E27FC236}">
                <a16:creationId xmlns:a16="http://schemas.microsoft.com/office/drawing/2014/main" id="{212B81A6-15D5-2513-4DCC-EA3F78A0EE3F}"/>
              </a:ext>
            </a:extLst>
          </p:cNvPr>
          <p:cNvSpPr txBox="1"/>
          <p:nvPr/>
        </p:nvSpPr>
        <p:spPr>
          <a:xfrm>
            <a:off x="4444941" y="2278239"/>
            <a:ext cx="7206927" cy="646331"/>
          </a:xfrm>
          <a:prstGeom prst="rect">
            <a:avLst/>
          </a:prstGeom>
          <a:noFill/>
        </p:spPr>
        <p:txBody>
          <a:bodyPr wrap="square">
            <a:spAutoFit/>
          </a:bodyPr>
          <a:lstStyle/>
          <a:p>
            <a:pPr algn="ctr"/>
            <a:r>
              <a:rPr lang="en-US" dirty="0"/>
              <a:t>The player blows across the pipes. Blowing through longer pipes creates lower notes. Blowing through shorter pipes create higher notes.</a:t>
            </a:r>
          </a:p>
        </p:txBody>
      </p:sp>
      <p:grpSp>
        <p:nvGrpSpPr>
          <p:cNvPr id="10" name="Group 9">
            <a:extLst>
              <a:ext uri="{FF2B5EF4-FFF2-40B4-BE49-F238E27FC236}">
                <a16:creationId xmlns:a16="http://schemas.microsoft.com/office/drawing/2014/main" id="{165BD570-DC18-3D0B-6D3F-780D8A3FFD33}"/>
              </a:ext>
            </a:extLst>
          </p:cNvPr>
          <p:cNvGrpSpPr/>
          <p:nvPr/>
        </p:nvGrpSpPr>
        <p:grpSpPr>
          <a:xfrm>
            <a:off x="6282179" y="3575358"/>
            <a:ext cx="5544182" cy="3126878"/>
            <a:chOff x="6282179" y="3575358"/>
            <a:chExt cx="5544182" cy="3126878"/>
          </a:xfrm>
        </p:grpSpPr>
        <p:pic>
          <p:nvPicPr>
            <p:cNvPr id="4098" name="Picture 2" descr="Free photos of Panpipe">
              <a:extLst>
                <a:ext uri="{FF2B5EF4-FFF2-40B4-BE49-F238E27FC236}">
                  <a16:creationId xmlns:a16="http://schemas.microsoft.com/office/drawing/2014/main" id="{D632A7B7-2AEE-3BD6-7777-69228046FF2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rot="289020">
              <a:off x="9450808" y="3575358"/>
              <a:ext cx="2375553" cy="2933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EEF608A9-1C6B-8AC0-7D60-CE149C0A528C}"/>
                </a:ext>
              </a:extLst>
            </p:cNvPr>
            <p:cNvSpPr txBox="1"/>
            <p:nvPr/>
          </p:nvSpPr>
          <p:spPr>
            <a:xfrm>
              <a:off x="6282179" y="6332904"/>
              <a:ext cx="3308919" cy="369332"/>
            </a:xfrm>
            <a:prstGeom prst="rect">
              <a:avLst/>
            </a:prstGeom>
            <a:noFill/>
          </p:spPr>
          <p:txBody>
            <a:bodyPr wrap="none" rtlCol="0">
              <a:spAutoFit/>
            </a:bodyPr>
            <a:lstStyle/>
            <a:p>
              <a:r>
                <a:rPr lang="en-US" dirty="0">
                  <a:solidFill>
                    <a:schemeClr val="accent1"/>
                  </a:solidFill>
                  <a:latin typeface="Comic Sans MS" panose="030F0902030302020204" pitchFamily="66" charset="0"/>
                </a:rPr>
                <a:t>pan pipes are still used today</a:t>
              </a:r>
            </a:p>
          </p:txBody>
        </p:sp>
      </p:grpSp>
      <p:sp>
        <p:nvSpPr>
          <p:cNvPr id="3" name="TextBox 2">
            <a:extLst>
              <a:ext uri="{FF2B5EF4-FFF2-40B4-BE49-F238E27FC236}">
                <a16:creationId xmlns:a16="http://schemas.microsoft.com/office/drawing/2014/main" id="{0F378947-5905-AAA4-2E3E-9F0DEFE995CB}"/>
              </a:ext>
            </a:extLst>
          </p:cNvPr>
          <p:cNvSpPr txBox="1"/>
          <p:nvPr/>
        </p:nvSpPr>
        <p:spPr>
          <a:xfrm>
            <a:off x="-15992" y="6550472"/>
            <a:ext cx="3691218" cy="369332"/>
          </a:xfrm>
          <a:prstGeom prst="rect">
            <a:avLst/>
          </a:prstGeom>
          <a:noFill/>
        </p:spPr>
        <p:txBody>
          <a:bodyPr wrap="square">
            <a:spAutoFit/>
          </a:bodyPr>
          <a:lstStyle/>
          <a:p>
            <a:pPr marL="0" indent="0">
              <a:buNone/>
            </a:pPr>
            <a:r>
              <a:rPr lang="en-US" sz="1800" dirty="0">
                <a:solidFill>
                  <a:schemeClr val="bg1">
                    <a:lumMod val="50000"/>
                  </a:schemeClr>
                </a:solidFill>
              </a:rPr>
              <a:t>MC: Music in the Ancient World</a:t>
            </a:r>
          </a:p>
        </p:txBody>
      </p:sp>
    </p:spTree>
    <p:extLst>
      <p:ext uri="{BB962C8B-B14F-4D97-AF65-F5344CB8AC3E}">
        <p14:creationId xmlns:p14="http://schemas.microsoft.com/office/powerpoint/2010/main" val="73544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53A9D0BD-AD58-83B2-4CF6-667174786925}"/>
              </a:ext>
            </a:extLst>
          </p:cNvPr>
          <p:cNvGrpSpPr/>
          <p:nvPr/>
        </p:nvGrpSpPr>
        <p:grpSpPr>
          <a:xfrm>
            <a:off x="8151156" y="1710571"/>
            <a:ext cx="3820397" cy="5326032"/>
            <a:chOff x="8166681" y="1661972"/>
            <a:chExt cx="3820397" cy="5326032"/>
          </a:xfrm>
        </p:grpSpPr>
        <p:pic>
          <p:nvPicPr>
            <p:cNvPr id="10" name="Picture 9">
              <a:extLst>
                <a:ext uri="{FF2B5EF4-FFF2-40B4-BE49-F238E27FC236}">
                  <a16:creationId xmlns:a16="http://schemas.microsoft.com/office/drawing/2014/main" id="{FBBE8ADF-FCE3-BCD0-E161-DBDC4955F8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30515" y="1661972"/>
              <a:ext cx="3048809" cy="3534055"/>
            </a:xfrm>
            <a:prstGeom prst="rect">
              <a:avLst/>
            </a:prstGeom>
          </p:spPr>
        </p:pic>
        <p:sp>
          <p:nvSpPr>
            <p:cNvPr id="82" name="TextBox 81">
              <a:extLst>
                <a:ext uri="{FF2B5EF4-FFF2-40B4-BE49-F238E27FC236}">
                  <a16:creationId xmlns:a16="http://schemas.microsoft.com/office/drawing/2014/main" id="{CEB2A35C-E63A-2E2C-6D52-B58A3CFBC93C}"/>
                </a:ext>
              </a:extLst>
            </p:cNvPr>
            <p:cNvSpPr txBox="1"/>
            <p:nvPr/>
          </p:nvSpPr>
          <p:spPr>
            <a:xfrm>
              <a:off x="8166681" y="4956679"/>
              <a:ext cx="3820397" cy="2031325"/>
            </a:xfrm>
            <a:prstGeom prst="rect">
              <a:avLst/>
            </a:prstGeom>
            <a:noFill/>
          </p:spPr>
          <p:txBody>
            <a:bodyPr wrap="square" rtlCol="0">
              <a:spAutoFit/>
            </a:bodyPr>
            <a:lstStyle/>
            <a:p>
              <a:pPr algn="ctr"/>
              <a:r>
                <a:rPr lang="en-US" b="1" u="sng" dirty="0"/>
                <a:t>Syrinx</a:t>
              </a:r>
            </a:p>
            <a:p>
              <a:pPr algn="ctr"/>
              <a:r>
                <a:rPr lang="en-US" dirty="0"/>
                <a:t>Blowing through longer pipes creates </a:t>
              </a:r>
              <a:r>
                <a:rPr lang="en-US" b="1" dirty="0">
                  <a:solidFill>
                    <a:srgbClr val="FF0000"/>
                  </a:solidFill>
                </a:rPr>
                <a:t>longer</a:t>
              </a:r>
              <a:r>
                <a:rPr lang="en-US" dirty="0"/>
                <a:t> soundwaves and this makes </a:t>
              </a:r>
              <a:r>
                <a:rPr lang="en-US" b="1" dirty="0">
                  <a:solidFill>
                    <a:srgbClr val="FF0000"/>
                  </a:solidFill>
                </a:rPr>
                <a:t>lower</a:t>
              </a:r>
              <a:r>
                <a:rPr lang="en-US" dirty="0"/>
                <a:t> notes. Blowing through shorter pipes create </a:t>
              </a:r>
              <a:r>
                <a:rPr lang="en-US" b="1" dirty="0">
                  <a:solidFill>
                    <a:srgbClr val="00B0F0"/>
                  </a:solidFill>
                </a:rPr>
                <a:t>shorter</a:t>
              </a:r>
              <a:r>
                <a:rPr lang="en-US" dirty="0"/>
                <a:t> soundwaves and this makes </a:t>
              </a:r>
              <a:r>
                <a:rPr lang="en-US" b="1" dirty="0">
                  <a:solidFill>
                    <a:srgbClr val="00B0F0"/>
                  </a:solidFill>
                </a:rPr>
                <a:t>higher</a:t>
              </a:r>
              <a:r>
                <a:rPr lang="en-US" dirty="0"/>
                <a:t> notes.</a:t>
              </a:r>
            </a:p>
            <a:p>
              <a:pPr algn="ctr"/>
              <a:endParaRPr lang="en-US" dirty="0"/>
            </a:p>
          </p:txBody>
        </p:sp>
      </p:grpSp>
      <p:sp>
        <p:nvSpPr>
          <p:cNvPr id="4" name="Title 1">
            <a:extLst>
              <a:ext uri="{FF2B5EF4-FFF2-40B4-BE49-F238E27FC236}">
                <a16:creationId xmlns:a16="http://schemas.microsoft.com/office/drawing/2014/main" id="{525496E8-B04A-6A4A-B1C1-54A4781210F3}"/>
              </a:ext>
            </a:extLst>
          </p:cNvPr>
          <p:cNvSpPr txBox="1">
            <a:spLocks/>
          </p:cNvSpPr>
          <p:nvPr/>
        </p:nvSpPr>
        <p:spPr>
          <a:xfrm>
            <a:off x="2325237" y="406068"/>
            <a:ext cx="7541525" cy="890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How musical instruments work</a:t>
            </a:r>
          </a:p>
        </p:txBody>
      </p:sp>
      <p:sp>
        <p:nvSpPr>
          <p:cNvPr id="5" name="TextBox 4">
            <a:extLst>
              <a:ext uri="{FF2B5EF4-FFF2-40B4-BE49-F238E27FC236}">
                <a16:creationId xmlns:a16="http://schemas.microsoft.com/office/drawing/2014/main" id="{E965EBAE-7C69-414A-A461-4CA8DDC7E4B8}"/>
              </a:ext>
            </a:extLst>
          </p:cNvPr>
          <p:cNvSpPr txBox="1"/>
          <p:nvPr/>
        </p:nvSpPr>
        <p:spPr>
          <a:xfrm>
            <a:off x="1361690" y="1137690"/>
            <a:ext cx="9659119" cy="369332"/>
          </a:xfrm>
          <a:prstGeom prst="rect">
            <a:avLst/>
          </a:prstGeom>
          <a:noFill/>
        </p:spPr>
        <p:txBody>
          <a:bodyPr wrap="none" rtlCol="0">
            <a:spAutoFit/>
          </a:bodyPr>
          <a:lstStyle/>
          <a:p>
            <a:r>
              <a:rPr lang="en-US" dirty="0"/>
              <a:t>Musical instruments create notes of different pitches by altering the length of soundwaves produced</a:t>
            </a:r>
          </a:p>
        </p:txBody>
      </p:sp>
      <p:sp>
        <p:nvSpPr>
          <p:cNvPr id="6" name="TextBox 5">
            <a:extLst>
              <a:ext uri="{FF2B5EF4-FFF2-40B4-BE49-F238E27FC236}">
                <a16:creationId xmlns:a16="http://schemas.microsoft.com/office/drawing/2014/main" id="{39ED80CD-B16F-0645-B93B-4F0CDFFBC2F7}"/>
              </a:ext>
            </a:extLst>
          </p:cNvPr>
          <p:cNvSpPr txBox="1"/>
          <p:nvPr/>
        </p:nvSpPr>
        <p:spPr>
          <a:xfrm>
            <a:off x="387037" y="4400539"/>
            <a:ext cx="2977967" cy="2308324"/>
          </a:xfrm>
          <a:prstGeom prst="rect">
            <a:avLst/>
          </a:prstGeom>
          <a:noFill/>
        </p:spPr>
        <p:txBody>
          <a:bodyPr wrap="square" rtlCol="0">
            <a:spAutoFit/>
          </a:bodyPr>
          <a:lstStyle/>
          <a:p>
            <a:pPr algn="ctr"/>
            <a:r>
              <a:rPr lang="en-US" b="1" u="sng" dirty="0"/>
              <a:t>Lyre</a:t>
            </a:r>
          </a:p>
          <a:p>
            <a:pPr algn="ctr"/>
            <a:r>
              <a:rPr lang="en-US" dirty="0"/>
              <a:t>Longer strings are plucked to create </a:t>
            </a:r>
            <a:r>
              <a:rPr lang="en-US" b="1" dirty="0">
                <a:solidFill>
                  <a:srgbClr val="FF0000"/>
                </a:solidFill>
              </a:rPr>
              <a:t>longer</a:t>
            </a:r>
            <a:r>
              <a:rPr lang="en-US" dirty="0"/>
              <a:t> soundwaves and this makes </a:t>
            </a:r>
            <a:r>
              <a:rPr lang="en-US" b="1" dirty="0">
                <a:solidFill>
                  <a:srgbClr val="FF0000"/>
                </a:solidFill>
              </a:rPr>
              <a:t>lower</a:t>
            </a:r>
            <a:r>
              <a:rPr lang="en-US" dirty="0"/>
              <a:t> notes. Shorter strings create </a:t>
            </a:r>
            <a:r>
              <a:rPr lang="en-US" b="1" dirty="0">
                <a:solidFill>
                  <a:srgbClr val="00B0F0"/>
                </a:solidFill>
              </a:rPr>
              <a:t>shorter</a:t>
            </a:r>
            <a:r>
              <a:rPr lang="en-US" dirty="0"/>
              <a:t> soundwaves and this makes </a:t>
            </a:r>
            <a:r>
              <a:rPr lang="en-US" b="1" dirty="0">
                <a:solidFill>
                  <a:srgbClr val="00B0F0"/>
                </a:solidFill>
              </a:rPr>
              <a:t>higher</a:t>
            </a:r>
            <a:r>
              <a:rPr lang="en-US" dirty="0"/>
              <a:t> notes.</a:t>
            </a:r>
          </a:p>
          <a:p>
            <a:pPr algn="ctr"/>
            <a:endParaRPr lang="en-US" dirty="0"/>
          </a:p>
        </p:txBody>
      </p:sp>
      <p:pic>
        <p:nvPicPr>
          <p:cNvPr id="3" name="Picture 2">
            <a:extLst>
              <a:ext uri="{FF2B5EF4-FFF2-40B4-BE49-F238E27FC236}">
                <a16:creationId xmlns:a16="http://schemas.microsoft.com/office/drawing/2014/main" id="{7213497C-8F9D-34F6-34C5-71B67EEFE2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2506" y="1658887"/>
            <a:ext cx="2171124" cy="4330700"/>
          </a:xfrm>
          <a:prstGeom prst="rect">
            <a:avLst/>
          </a:prstGeom>
        </p:spPr>
      </p:pic>
      <p:pic>
        <p:nvPicPr>
          <p:cNvPr id="8" name="Picture 7">
            <a:extLst>
              <a:ext uri="{FF2B5EF4-FFF2-40B4-BE49-F238E27FC236}">
                <a16:creationId xmlns:a16="http://schemas.microsoft.com/office/drawing/2014/main" id="{B5094C9A-514C-327B-A58D-E7D1042641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792" y="1437090"/>
            <a:ext cx="2436028" cy="2945694"/>
          </a:xfrm>
          <a:prstGeom prst="rect">
            <a:avLst/>
          </a:prstGeom>
        </p:spPr>
      </p:pic>
      <p:grpSp>
        <p:nvGrpSpPr>
          <p:cNvPr id="21" name="Group 20">
            <a:extLst>
              <a:ext uri="{FF2B5EF4-FFF2-40B4-BE49-F238E27FC236}">
                <a16:creationId xmlns:a16="http://schemas.microsoft.com/office/drawing/2014/main" id="{60DC89BB-AF65-FB59-1CEE-6E71061948FA}"/>
              </a:ext>
            </a:extLst>
          </p:cNvPr>
          <p:cNvGrpSpPr/>
          <p:nvPr/>
        </p:nvGrpSpPr>
        <p:grpSpPr>
          <a:xfrm rot="1075493">
            <a:off x="1119926" y="2216500"/>
            <a:ext cx="802112" cy="1018609"/>
            <a:chOff x="3443590" y="2081719"/>
            <a:chExt cx="802112" cy="1018609"/>
          </a:xfrm>
        </p:grpSpPr>
        <p:cxnSp>
          <p:nvCxnSpPr>
            <p:cNvPr id="17" name="Curved Connector 16">
              <a:extLst>
                <a:ext uri="{FF2B5EF4-FFF2-40B4-BE49-F238E27FC236}">
                  <a16:creationId xmlns:a16="http://schemas.microsoft.com/office/drawing/2014/main" id="{465C2166-7129-D09B-4B13-C02B10A9BC8A}"/>
                </a:ext>
              </a:extLst>
            </p:cNvPr>
            <p:cNvCxnSpPr>
              <a:cxnSpLocks/>
            </p:cNvCxnSpPr>
            <p:nvPr/>
          </p:nvCxnSpPr>
          <p:spPr>
            <a:xfrm rot="16200000" flipH="1">
              <a:off x="3390547" y="2134762"/>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CE8EA95D-AFCE-7EC2-5FC8-635152FAC6B6}"/>
                </a:ext>
              </a:extLst>
            </p:cNvPr>
            <p:cNvCxnSpPr>
              <a:cxnSpLocks/>
            </p:cNvCxnSpPr>
            <p:nvPr/>
          </p:nvCxnSpPr>
          <p:spPr>
            <a:xfrm rot="16200000" flipH="1">
              <a:off x="3655039" y="2456981"/>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2931F259-F95A-3481-9A50-C956B9A9AF25}"/>
                </a:ext>
              </a:extLst>
            </p:cNvPr>
            <p:cNvCxnSpPr>
              <a:cxnSpLocks/>
            </p:cNvCxnSpPr>
            <p:nvPr/>
          </p:nvCxnSpPr>
          <p:spPr>
            <a:xfrm rot="16200000" flipH="1">
              <a:off x="3919531" y="2774157"/>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071D055-5C90-F9D9-17A3-A1CA5DD356E5}"/>
              </a:ext>
            </a:extLst>
          </p:cNvPr>
          <p:cNvGrpSpPr/>
          <p:nvPr/>
        </p:nvGrpSpPr>
        <p:grpSpPr>
          <a:xfrm rot="1333242">
            <a:off x="2082949" y="2471929"/>
            <a:ext cx="603340" cy="708283"/>
            <a:chOff x="5623898" y="2224209"/>
            <a:chExt cx="603340" cy="708283"/>
          </a:xfrm>
        </p:grpSpPr>
        <p:grpSp>
          <p:nvGrpSpPr>
            <p:cNvPr id="32" name="Group 31">
              <a:extLst>
                <a:ext uri="{FF2B5EF4-FFF2-40B4-BE49-F238E27FC236}">
                  <a16:creationId xmlns:a16="http://schemas.microsoft.com/office/drawing/2014/main" id="{44C74806-375D-FAD9-AB27-2CC2F2BE078E}"/>
                </a:ext>
              </a:extLst>
            </p:cNvPr>
            <p:cNvGrpSpPr/>
            <p:nvPr/>
          </p:nvGrpSpPr>
          <p:grpSpPr>
            <a:xfrm>
              <a:off x="5623898" y="2224209"/>
              <a:ext cx="444972" cy="362109"/>
              <a:chOff x="5623898" y="2224209"/>
              <a:chExt cx="444972" cy="362109"/>
            </a:xfrm>
          </p:grpSpPr>
          <p:sp>
            <p:nvSpPr>
              <p:cNvPr id="28" name="Arc 27">
                <a:extLst>
                  <a:ext uri="{FF2B5EF4-FFF2-40B4-BE49-F238E27FC236}">
                    <a16:creationId xmlns:a16="http://schemas.microsoft.com/office/drawing/2014/main" id="{56F86197-9FE8-D388-A2ED-576DE2647C34}"/>
                  </a:ext>
                </a:extLst>
              </p:cNvPr>
              <p:cNvSpPr/>
              <p:nvPr/>
            </p:nvSpPr>
            <p:spPr>
              <a:xfrm rot="4415071">
                <a:off x="5726164" y="2121943"/>
                <a:ext cx="127373" cy="331906"/>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EE31CBCA-54BA-4D74-7264-CD0054692E1B}"/>
                  </a:ext>
                </a:extLst>
              </p:cNvPr>
              <p:cNvSpPr/>
              <p:nvPr/>
            </p:nvSpPr>
            <p:spPr>
              <a:xfrm rot="14881232" flipH="1">
                <a:off x="5827577" y="2219948"/>
                <a:ext cx="127373" cy="331906"/>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280FBA3D-49F9-3B56-ACB8-D3B4A093D705}"/>
                  </a:ext>
                </a:extLst>
              </p:cNvPr>
              <p:cNvSpPr/>
              <p:nvPr/>
            </p:nvSpPr>
            <p:spPr>
              <a:xfrm rot="4416896">
                <a:off x="5822635" y="2340083"/>
                <a:ext cx="127373" cy="365097"/>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BD84ABBF-B5C7-67CE-3CCB-92C0353AA63A}"/>
                </a:ext>
              </a:extLst>
            </p:cNvPr>
            <p:cNvGrpSpPr/>
            <p:nvPr/>
          </p:nvGrpSpPr>
          <p:grpSpPr>
            <a:xfrm rot="19038451" flipH="1">
              <a:off x="5782266" y="2570383"/>
              <a:ext cx="444972" cy="362109"/>
              <a:chOff x="5623898" y="2224209"/>
              <a:chExt cx="444972" cy="362109"/>
            </a:xfrm>
          </p:grpSpPr>
          <p:sp>
            <p:nvSpPr>
              <p:cNvPr id="34" name="Arc 33">
                <a:extLst>
                  <a:ext uri="{FF2B5EF4-FFF2-40B4-BE49-F238E27FC236}">
                    <a16:creationId xmlns:a16="http://schemas.microsoft.com/office/drawing/2014/main" id="{76D9BE71-3E46-CAE3-DFC1-A7B574A491BD}"/>
                  </a:ext>
                </a:extLst>
              </p:cNvPr>
              <p:cNvSpPr/>
              <p:nvPr/>
            </p:nvSpPr>
            <p:spPr>
              <a:xfrm rot="4415071">
                <a:off x="5726164" y="2121943"/>
                <a:ext cx="127373" cy="331906"/>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19885474-276F-9ABE-F045-3C55D1AB20CB}"/>
                  </a:ext>
                </a:extLst>
              </p:cNvPr>
              <p:cNvSpPr/>
              <p:nvPr/>
            </p:nvSpPr>
            <p:spPr>
              <a:xfrm rot="14881232" flipH="1">
                <a:off x="5827577" y="2219948"/>
                <a:ext cx="127373" cy="331906"/>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6969E57D-AEA6-EE1D-6473-E49218E03B74}"/>
                  </a:ext>
                </a:extLst>
              </p:cNvPr>
              <p:cNvSpPr/>
              <p:nvPr/>
            </p:nvSpPr>
            <p:spPr>
              <a:xfrm rot="4416896">
                <a:off x="5822635" y="2340083"/>
                <a:ext cx="127373" cy="365097"/>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46" name="Group 45">
            <a:extLst>
              <a:ext uri="{FF2B5EF4-FFF2-40B4-BE49-F238E27FC236}">
                <a16:creationId xmlns:a16="http://schemas.microsoft.com/office/drawing/2014/main" id="{ECE58C87-9231-FE27-630E-71CC08164A8C}"/>
              </a:ext>
            </a:extLst>
          </p:cNvPr>
          <p:cNvGrpSpPr/>
          <p:nvPr/>
        </p:nvGrpSpPr>
        <p:grpSpPr>
          <a:xfrm>
            <a:off x="5929277" y="2505770"/>
            <a:ext cx="1284234" cy="2048953"/>
            <a:chOff x="3811775" y="2626141"/>
            <a:chExt cx="1284234" cy="2048953"/>
          </a:xfrm>
        </p:grpSpPr>
        <p:grpSp>
          <p:nvGrpSpPr>
            <p:cNvPr id="38" name="Group 37">
              <a:extLst>
                <a:ext uri="{FF2B5EF4-FFF2-40B4-BE49-F238E27FC236}">
                  <a16:creationId xmlns:a16="http://schemas.microsoft.com/office/drawing/2014/main" id="{2181B9B8-AA16-0FF6-DC4C-0407BAAF9BB7}"/>
                </a:ext>
              </a:extLst>
            </p:cNvPr>
            <p:cNvGrpSpPr/>
            <p:nvPr/>
          </p:nvGrpSpPr>
          <p:grpSpPr>
            <a:xfrm rot="3074474">
              <a:off x="4185649" y="2517892"/>
              <a:ext cx="802112" cy="1018609"/>
              <a:chOff x="3443590" y="2081719"/>
              <a:chExt cx="802112" cy="1018609"/>
            </a:xfrm>
          </p:grpSpPr>
          <p:cxnSp>
            <p:nvCxnSpPr>
              <p:cNvPr id="39" name="Curved Connector 38">
                <a:extLst>
                  <a:ext uri="{FF2B5EF4-FFF2-40B4-BE49-F238E27FC236}">
                    <a16:creationId xmlns:a16="http://schemas.microsoft.com/office/drawing/2014/main" id="{60C73A46-4FCC-0341-1781-3E9118C69098}"/>
                  </a:ext>
                </a:extLst>
              </p:cNvPr>
              <p:cNvCxnSpPr>
                <a:cxnSpLocks/>
              </p:cNvCxnSpPr>
              <p:nvPr/>
            </p:nvCxnSpPr>
            <p:spPr>
              <a:xfrm rot="16200000" flipH="1">
                <a:off x="3390547" y="2134762"/>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1DB0ED34-950D-FF9A-1EBE-54A527722F60}"/>
                  </a:ext>
                </a:extLst>
              </p:cNvPr>
              <p:cNvCxnSpPr>
                <a:cxnSpLocks/>
              </p:cNvCxnSpPr>
              <p:nvPr/>
            </p:nvCxnSpPr>
            <p:spPr>
              <a:xfrm rot="16200000" flipH="1">
                <a:off x="3655039" y="2456981"/>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F5B8BAD6-1B40-30F5-2C9F-1E5BBAA05733}"/>
                  </a:ext>
                </a:extLst>
              </p:cNvPr>
              <p:cNvCxnSpPr>
                <a:cxnSpLocks/>
              </p:cNvCxnSpPr>
              <p:nvPr/>
            </p:nvCxnSpPr>
            <p:spPr>
              <a:xfrm rot="16200000" flipH="1">
                <a:off x="3919531" y="2774157"/>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AF7FA9A-5DD8-BA29-55CD-E77F00B6910D}"/>
                </a:ext>
              </a:extLst>
            </p:cNvPr>
            <p:cNvGrpSpPr/>
            <p:nvPr/>
          </p:nvGrpSpPr>
          <p:grpSpPr>
            <a:xfrm rot="3074474">
              <a:off x="3920024" y="3764733"/>
              <a:ext cx="802112" cy="1018609"/>
              <a:chOff x="3443590" y="2081719"/>
              <a:chExt cx="802112" cy="1018609"/>
            </a:xfrm>
          </p:grpSpPr>
          <p:cxnSp>
            <p:nvCxnSpPr>
              <p:cNvPr id="43" name="Curved Connector 42">
                <a:extLst>
                  <a:ext uri="{FF2B5EF4-FFF2-40B4-BE49-F238E27FC236}">
                    <a16:creationId xmlns:a16="http://schemas.microsoft.com/office/drawing/2014/main" id="{CDF443B4-E64E-23D3-D581-FE4C73730318}"/>
                  </a:ext>
                </a:extLst>
              </p:cNvPr>
              <p:cNvCxnSpPr>
                <a:cxnSpLocks/>
              </p:cNvCxnSpPr>
              <p:nvPr/>
            </p:nvCxnSpPr>
            <p:spPr>
              <a:xfrm rot="16200000" flipH="1">
                <a:off x="3390547" y="2134762"/>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3D6EA93B-237A-CD09-B15F-2BE2337982DA}"/>
                  </a:ext>
                </a:extLst>
              </p:cNvPr>
              <p:cNvCxnSpPr>
                <a:cxnSpLocks/>
              </p:cNvCxnSpPr>
              <p:nvPr/>
            </p:nvCxnSpPr>
            <p:spPr>
              <a:xfrm rot="16200000" flipH="1">
                <a:off x="3655039" y="2456981"/>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3F7E43EA-5FD3-3BFF-93E3-1B2043ABBBF5}"/>
                  </a:ext>
                </a:extLst>
              </p:cNvPr>
              <p:cNvCxnSpPr>
                <a:cxnSpLocks/>
              </p:cNvCxnSpPr>
              <p:nvPr/>
            </p:nvCxnSpPr>
            <p:spPr>
              <a:xfrm rot="16200000" flipH="1">
                <a:off x="3919531" y="2774157"/>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E2D8295B-E66C-EEFA-EDE4-42DE7A813964}"/>
              </a:ext>
            </a:extLst>
          </p:cNvPr>
          <p:cNvGrpSpPr/>
          <p:nvPr/>
        </p:nvGrpSpPr>
        <p:grpSpPr>
          <a:xfrm rot="172736">
            <a:off x="7074728" y="2386060"/>
            <a:ext cx="603340" cy="708283"/>
            <a:chOff x="5623898" y="2224209"/>
            <a:chExt cx="603340" cy="708283"/>
          </a:xfrm>
        </p:grpSpPr>
        <p:grpSp>
          <p:nvGrpSpPr>
            <p:cNvPr id="48" name="Group 47">
              <a:extLst>
                <a:ext uri="{FF2B5EF4-FFF2-40B4-BE49-F238E27FC236}">
                  <a16:creationId xmlns:a16="http://schemas.microsoft.com/office/drawing/2014/main" id="{CEDC12CC-38CE-6B2C-7D40-A295FD0285C2}"/>
                </a:ext>
              </a:extLst>
            </p:cNvPr>
            <p:cNvGrpSpPr/>
            <p:nvPr/>
          </p:nvGrpSpPr>
          <p:grpSpPr>
            <a:xfrm>
              <a:off x="5623898" y="2224209"/>
              <a:ext cx="444972" cy="362109"/>
              <a:chOff x="5623898" y="2224209"/>
              <a:chExt cx="444972" cy="362109"/>
            </a:xfrm>
          </p:grpSpPr>
          <p:sp>
            <p:nvSpPr>
              <p:cNvPr id="53" name="Arc 52">
                <a:extLst>
                  <a:ext uri="{FF2B5EF4-FFF2-40B4-BE49-F238E27FC236}">
                    <a16:creationId xmlns:a16="http://schemas.microsoft.com/office/drawing/2014/main" id="{283B5990-85BC-9C11-264E-6379D7F17B7B}"/>
                  </a:ext>
                </a:extLst>
              </p:cNvPr>
              <p:cNvSpPr/>
              <p:nvPr/>
            </p:nvSpPr>
            <p:spPr>
              <a:xfrm rot="4415071">
                <a:off x="5726164" y="2121943"/>
                <a:ext cx="127373" cy="331906"/>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Arc 53">
                <a:extLst>
                  <a:ext uri="{FF2B5EF4-FFF2-40B4-BE49-F238E27FC236}">
                    <a16:creationId xmlns:a16="http://schemas.microsoft.com/office/drawing/2014/main" id="{04346E94-97FA-A1E6-6A9D-31135F768B0B}"/>
                  </a:ext>
                </a:extLst>
              </p:cNvPr>
              <p:cNvSpPr/>
              <p:nvPr/>
            </p:nvSpPr>
            <p:spPr>
              <a:xfrm rot="14881232" flipH="1">
                <a:off x="5827577" y="2219948"/>
                <a:ext cx="127373" cy="331906"/>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Arc 54">
                <a:extLst>
                  <a:ext uri="{FF2B5EF4-FFF2-40B4-BE49-F238E27FC236}">
                    <a16:creationId xmlns:a16="http://schemas.microsoft.com/office/drawing/2014/main" id="{CAF2B976-F0A7-9775-9F3F-688D88D5CF22}"/>
                  </a:ext>
                </a:extLst>
              </p:cNvPr>
              <p:cNvSpPr/>
              <p:nvPr/>
            </p:nvSpPr>
            <p:spPr>
              <a:xfrm rot="4416896">
                <a:off x="5822635" y="2340083"/>
                <a:ext cx="127373" cy="365097"/>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0EB75D84-E452-B72E-5D24-D4DC78E3A267}"/>
                </a:ext>
              </a:extLst>
            </p:cNvPr>
            <p:cNvGrpSpPr/>
            <p:nvPr/>
          </p:nvGrpSpPr>
          <p:grpSpPr>
            <a:xfrm rot="19038451" flipH="1">
              <a:off x="5782266" y="2570383"/>
              <a:ext cx="444972" cy="362109"/>
              <a:chOff x="5623898" y="2224209"/>
              <a:chExt cx="444972" cy="362109"/>
            </a:xfrm>
          </p:grpSpPr>
          <p:sp>
            <p:nvSpPr>
              <p:cNvPr id="50" name="Arc 49">
                <a:extLst>
                  <a:ext uri="{FF2B5EF4-FFF2-40B4-BE49-F238E27FC236}">
                    <a16:creationId xmlns:a16="http://schemas.microsoft.com/office/drawing/2014/main" id="{7D2A8D06-9E81-3970-C5EE-6E9BCADCB9B3}"/>
                  </a:ext>
                </a:extLst>
              </p:cNvPr>
              <p:cNvSpPr/>
              <p:nvPr/>
            </p:nvSpPr>
            <p:spPr>
              <a:xfrm rot="4415071">
                <a:off x="5726164" y="2121943"/>
                <a:ext cx="127373" cy="331906"/>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Arc 50">
                <a:extLst>
                  <a:ext uri="{FF2B5EF4-FFF2-40B4-BE49-F238E27FC236}">
                    <a16:creationId xmlns:a16="http://schemas.microsoft.com/office/drawing/2014/main" id="{E323739E-0768-DE5C-4F6B-4149E72A4E9F}"/>
                  </a:ext>
                </a:extLst>
              </p:cNvPr>
              <p:cNvSpPr/>
              <p:nvPr/>
            </p:nvSpPr>
            <p:spPr>
              <a:xfrm rot="14881232" flipH="1">
                <a:off x="5827577" y="2219948"/>
                <a:ext cx="127373" cy="331906"/>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Arc 51">
                <a:extLst>
                  <a:ext uri="{FF2B5EF4-FFF2-40B4-BE49-F238E27FC236}">
                    <a16:creationId xmlns:a16="http://schemas.microsoft.com/office/drawing/2014/main" id="{D5B15336-2986-15D7-17C6-AF2C895DD6F2}"/>
                  </a:ext>
                </a:extLst>
              </p:cNvPr>
              <p:cNvSpPr/>
              <p:nvPr/>
            </p:nvSpPr>
            <p:spPr>
              <a:xfrm rot="4416896">
                <a:off x="5822635" y="2340083"/>
                <a:ext cx="127373" cy="365097"/>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6" name="Group 55">
            <a:extLst>
              <a:ext uri="{FF2B5EF4-FFF2-40B4-BE49-F238E27FC236}">
                <a16:creationId xmlns:a16="http://schemas.microsoft.com/office/drawing/2014/main" id="{0F163498-6254-7380-E579-E0B2C1C61CE0}"/>
              </a:ext>
            </a:extLst>
          </p:cNvPr>
          <p:cNvGrpSpPr/>
          <p:nvPr/>
        </p:nvGrpSpPr>
        <p:grpSpPr>
          <a:xfrm rot="20823406">
            <a:off x="8157560" y="2216986"/>
            <a:ext cx="1606538" cy="2517334"/>
            <a:chOff x="3811775" y="2626141"/>
            <a:chExt cx="1284234" cy="2048953"/>
          </a:xfrm>
        </p:grpSpPr>
        <p:grpSp>
          <p:nvGrpSpPr>
            <p:cNvPr id="57" name="Group 56">
              <a:extLst>
                <a:ext uri="{FF2B5EF4-FFF2-40B4-BE49-F238E27FC236}">
                  <a16:creationId xmlns:a16="http://schemas.microsoft.com/office/drawing/2014/main" id="{0688E519-4157-67B5-1C09-612732AA1BCD}"/>
                </a:ext>
              </a:extLst>
            </p:cNvPr>
            <p:cNvGrpSpPr/>
            <p:nvPr/>
          </p:nvGrpSpPr>
          <p:grpSpPr>
            <a:xfrm rot="3074474">
              <a:off x="4185649" y="2517892"/>
              <a:ext cx="802112" cy="1018609"/>
              <a:chOff x="3443590" y="2081719"/>
              <a:chExt cx="802112" cy="1018609"/>
            </a:xfrm>
          </p:grpSpPr>
          <p:cxnSp>
            <p:nvCxnSpPr>
              <p:cNvPr id="62" name="Curved Connector 61">
                <a:extLst>
                  <a:ext uri="{FF2B5EF4-FFF2-40B4-BE49-F238E27FC236}">
                    <a16:creationId xmlns:a16="http://schemas.microsoft.com/office/drawing/2014/main" id="{3702F805-DDDB-2367-1DE4-F76158A3E345}"/>
                  </a:ext>
                </a:extLst>
              </p:cNvPr>
              <p:cNvCxnSpPr>
                <a:cxnSpLocks/>
              </p:cNvCxnSpPr>
              <p:nvPr/>
            </p:nvCxnSpPr>
            <p:spPr>
              <a:xfrm rot="16200000" flipH="1">
                <a:off x="3390547" y="2134762"/>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FB66DB1E-424C-5105-99B7-AF4F8B45F477}"/>
                  </a:ext>
                </a:extLst>
              </p:cNvPr>
              <p:cNvCxnSpPr>
                <a:cxnSpLocks/>
              </p:cNvCxnSpPr>
              <p:nvPr/>
            </p:nvCxnSpPr>
            <p:spPr>
              <a:xfrm rot="16200000" flipH="1">
                <a:off x="3655039" y="2456981"/>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132D7CE3-EE80-256D-B2E9-4964D75AA7D2}"/>
                  </a:ext>
                </a:extLst>
              </p:cNvPr>
              <p:cNvCxnSpPr>
                <a:cxnSpLocks/>
              </p:cNvCxnSpPr>
              <p:nvPr/>
            </p:nvCxnSpPr>
            <p:spPr>
              <a:xfrm rot="16200000" flipH="1">
                <a:off x="3919531" y="2774157"/>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CBE16C94-D680-E5EB-9478-BFF04C73A0E9}"/>
                </a:ext>
              </a:extLst>
            </p:cNvPr>
            <p:cNvGrpSpPr/>
            <p:nvPr/>
          </p:nvGrpSpPr>
          <p:grpSpPr>
            <a:xfrm rot="3074474">
              <a:off x="3920024" y="3764733"/>
              <a:ext cx="802112" cy="1018609"/>
              <a:chOff x="3443590" y="2081719"/>
              <a:chExt cx="802112" cy="1018609"/>
            </a:xfrm>
          </p:grpSpPr>
          <p:cxnSp>
            <p:nvCxnSpPr>
              <p:cNvPr id="59" name="Curved Connector 58">
                <a:extLst>
                  <a:ext uri="{FF2B5EF4-FFF2-40B4-BE49-F238E27FC236}">
                    <a16:creationId xmlns:a16="http://schemas.microsoft.com/office/drawing/2014/main" id="{F1D98E98-86E5-3201-DD8A-CDC1E8F5FB65}"/>
                  </a:ext>
                </a:extLst>
              </p:cNvPr>
              <p:cNvCxnSpPr>
                <a:cxnSpLocks/>
              </p:cNvCxnSpPr>
              <p:nvPr/>
            </p:nvCxnSpPr>
            <p:spPr>
              <a:xfrm rot="16200000" flipH="1">
                <a:off x="3390547" y="2134762"/>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124E15D4-1937-3028-2FA7-C5097D42BB55}"/>
                  </a:ext>
                </a:extLst>
              </p:cNvPr>
              <p:cNvCxnSpPr>
                <a:cxnSpLocks/>
              </p:cNvCxnSpPr>
              <p:nvPr/>
            </p:nvCxnSpPr>
            <p:spPr>
              <a:xfrm rot="16200000" flipH="1">
                <a:off x="3655039" y="2456981"/>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87F8D55A-BF5A-2C5C-97E5-BA197C65483A}"/>
                  </a:ext>
                </a:extLst>
              </p:cNvPr>
              <p:cNvCxnSpPr>
                <a:cxnSpLocks/>
              </p:cNvCxnSpPr>
              <p:nvPr/>
            </p:nvCxnSpPr>
            <p:spPr>
              <a:xfrm rot="16200000" flipH="1">
                <a:off x="3919531" y="2774157"/>
                <a:ext cx="379214" cy="273128"/>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5" name="Group 64">
            <a:extLst>
              <a:ext uri="{FF2B5EF4-FFF2-40B4-BE49-F238E27FC236}">
                <a16:creationId xmlns:a16="http://schemas.microsoft.com/office/drawing/2014/main" id="{B672C608-A64A-F71B-57C7-95E047E5F66B}"/>
              </a:ext>
            </a:extLst>
          </p:cNvPr>
          <p:cNvGrpSpPr/>
          <p:nvPr/>
        </p:nvGrpSpPr>
        <p:grpSpPr>
          <a:xfrm rot="1149879">
            <a:off x="11149115" y="2085342"/>
            <a:ext cx="603340" cy="708283"/>
            <a:chOff x="5623898" y="2224209"/>
            <a:chExt cx="603340" cy="708283"/>
          </a:xfrm>
        </p:grpSpPr>
        <p:grpSp>
          <p:nvGrpSpPr>
            <p:cNvPr id="66" name="Group 65">
              <a:extLst>
                <a:ext uri="{FF2B5EF4-FFF2-40B4-BE49-F238E27FC236}">
                  <a16:creationId xmlns:a16="http://schemas.microsoft.com/office/drawing/2014/main" id="{AEA884BB-8A48-5163-B4BA-F404F3EA16C4}"/>
                </a:ext>
              </a:extLst>
            </p:cNvPr>
            <p:cNvGrpSpPr/>
            <p:nvPr/>
          </p:nvGrpSpPr>
          <p:grpSpPr>
            <a:xfrm>
              <a:off x="5623898" y="2224209"/>
              <a:ext cx="444972" cy="362109"/>
              <a:chOff x="5623898" y="2224209"/>
              <a:chExt cx="444972" cy="362109"/>
            </a:xfrm>
          </p:grpSpPr>
          <p:sp>
            <p:nvSpPr>
              <p:cNvPr id="71" name="Arc 70">
                <a:extLst>
                  <a:ext uri="{FF2B5EF4-FFF2-40B4-BE49-F238E27FC236}">
                    <a16:creationId xmlns:a16="http://schemas.microsoft.com/office/drawing/2014/main" id="{9BC80369-CAF3-8DAD-554E-8489B64836E6}"/>
                  </a:ext>
                </a:extLst>
              </p:cNvPr>
              <p:cNvSpPr/>
              <p:nvPr/>
            </p:nvSpPr>
            <p:spPr>
              <a:xfrm rot="4415071">
                <a:off x="5726164" y="2121943"/>
                <a:ext cx="127373" cy="331906"/>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Arc 71">
                <a:extLst>
                  <a:ext uri="{FF2B5EF4-FFF2-40B4-BE49-F238E27FC236}">
                    <a16:creationId xmlns:a16="http://schemas.microsoft.com/office/drawing/2014/main" id="{AF90A213-6C59-4259-AA6C-6E215F3A8C34}"/>
                  </a:ext>
                </a:extLst>
              </p:cNvPr>
              <p:cNvSpPr/>
              <p:nvPr/>
            </p:nvSpPr>
            <p:spPr>
              <a:xfrm rot="14881232" flipH="1">
                <a:off x="5827577" y="2219948"/>
                <a:ext cx="127373" cy="331906"/>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Arc 72">
                <a:extLst>
                  <a:ext uri="{FF2B5EF4-FFF2-40B4-BE49-F238E27FC236}">
                    <a16:creationId xmlns:a16="http://schemas.microsoft.com/office/drawing/2014/main" id="{10454747-B438-066E-720F-8BF6C5726475}"/>
                  </a:ext>
                </a:extLst>
              </p:cNvPr>
              <p:cNvSpPr/>
              <p:nvPr/>
            </p:nvSpPr>
            <p:spPr>
              <a:xfrm rot="4416896">
                <a:off x="5822635" y="2340083"/>
                <a:ext cx="127373" cy="365097"/>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C07F8217-9C84-ADC0-9C41-CCEA6256C265}"/>
                </a:ext>
              </a:extLst>
            </p:cNvPr>
            <p:cNvGrpSpPr/>
            <p:nvPr/>
          </p:nvGrpSpPr>
          <p:grpSpPr>
            <a:xfrm rot="19038451" flipH="1">
              <a:off x="5782266" y="2570383"/>
              <a:ext cx="444972" cy="362109"/>
              <a:chOff x="5623898" y="2224209"/>
              <a:chExt cx="444972" cy="362109"/>
            </a:xfrm>
          </p:grpSpPr>
          <p:sp>
            <p:nvSpPr>
              <p:cNvPr id="68" name="Arc 67">
                <a:extLst>
                  <a:ext uri="{FF2B5EF4-FFF2-40B4-BE49-F238E27FC236}">
                    <a16:creationId xmlns:a16="http://schemas.microsoft.com/office/drawing/2014/main" id="{6B024DDF-EC4C-808D-2CBE-FBE8B3648253}"/>
                  </a:ext>
                </a:extLst>
              </p:cNvPr>
              <p:cNvSpPr/>
              <p:nvPr/>
            </p:nvSpPr>
            <p:spPr>
              <a:xfrm rot="4415071">
                <a:off x="5726164" y="2121943"/>
                <a:ext cx="127373" cy="331906"/>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Arc 68">
                <a:extLst>
                  <a:ext uri="{FF2B5EF4-FFF2-40B4-BE49-F238E27FC236}">
                    <a16:creationId xmlns:a16="http://schemas.microsoft.com/office/drawing/2014/main" id="{7101CC68-387A-67C1-6415-29C77560509D}"/>
                  </a:ext>
                </a:extLst>
              </p:cNvPr>
              <p:cNvSpPr/>
              <p:nvPr/>
            </p:nvSpPr>
            <p:spPr>
              <a:xfrm rot="14881232" flipH="1">
                <a:off x="5827577" y="2219948"/>
                <a:ext cx="127373" cy="331906"/>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Arc 69">
                <a:extLst>
                  <a:ext uri="{FF2B5EF4-FFF2-40B4-BE49-F238E27FC236}">
                    <a16:creationId xmlns:a16="http://schemas.microsoft.com/office/drawing/2014/main" id="{F24A9202-73B5-03FE-45BC-EB77DA6319B8}"/>
                  </a:ext>
                </a:extLst>
              </p:cNvPr>
              <p:cNvSpPr/>
              <p:nvPr/>
            </p:nvSpPr>
            <p:spPr>
              <a:xfrm rot="4416896">
                <a:off x="5822635" y="2340083"/>
                <a:ext cx="127373" cy="365097"/>
              </a:xfrm>
              <a:prstGeom prst="arc">
                <a:avLst>
                  <a:gd name="adj1" fmla="val 10883631"/>
                  <a:gd name="adj2" fmla="val 20539872"/>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4" name="Oval 73">
            <a:extLst>
              <a:ext uri="{FF2B5EF4-FFF2-40B4-BE49-F238E27FC236}">
                <a16:creationId xmlns:a16="http://schemas.microsoft.com/office/drawing/2014/main" id="{A41BF7C8-5005-83A7-6689-3E429DBDD28C}"/>
              </a:ext>
            </a:extLst>
          </p:cNvPr>
          <p:cNvSpPr/>
          <p:nvPr/>
        </p:nvSpPr>
        <p:spPr>
          <a:xfrm>
            <a:off x="6672623" y="2879540"/>
            <a:ext cx="62917" cy="7517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FB62690-EB0C-C2FE-0F5A-FE4CFCF26CC8}"/>
              </a:ext>
            </a:extLst>
          </p:cNvPr>
          <p:cNvSpPr/>
          <p:nvPr/>
        </p:nvSpPr>
        <p:spPr>
          <a:xfrm>
            <a:off x="6564091" y="3311969"/>
            <a:ext cx="73024" cy="869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8E79D3D3-E8BF-0A75-EC65-02A00B82AA36}"/>
              </a:ext>
            </a:extLst>
          </p:cNvPr>
          <p:cNvSpPr/>
          <p:nvPr/>
        </p:nvSpPr>
        <p:spPr>
          <a:xfrm>
            <a:off x="6465666" y="3770125"/>
            <a:ext cx="69849" cy="7619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A43A250-89C4-1155-7B41-A8A412F34F92}"/>
              </a:ext>
            </a:extLst>
          </p:cNvPr>
          <p:cNvSpPr/>
          <p:nvPr/>
        </p:nvSpPr>
        <p:spPr>
          <a:xfrm>
            <a:off x="6332316" y="4230500"/>
            <a:ext cx="69849" cy="7619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521EC282-4BA7-B0D6-B5FD-50EFAB4BE199}"/>
              </a:ext>
            </a:extLst>
          </p:cNvPr>
          <p:cNvSpPr/>
          <p:nvPr/>
        </p:nvSpPr>
        <p:spPr>
          <a:xfrm>
            <a:off x="6198966" y="4762765"/>
            <a:ext cx="69849" cy="7619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1C1221A-CF89-A393-07BD-219B474949D1}"/>
              </a:ext>
            </a:extLst>
          </p:cNvPr>
          <p:cNvSpPr/>
          <p:nvPr/>
        </p:nvSpPr>
        <p:spPr>
          <a:xfrm>
            <a:off x="7359775" y="2808498"/>
            <a:ext cx="62917" cy="7517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4AED355C-1BB2-5234-94BD-DEDA83FF8FC0}"/>
              </a:ext>
            </a:extLst>
          </p:cNvPr>
          <p:cNvSpPr/>
          <p:nvPr/>
        </p:nvSpPr>
        <p:spPr>
          <a:xfrm>
            <a:off x="7437012" y="3240958"/>
            <a:ext cx="62917" cy="7517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553466B1-3305-F043-5C92-BF49178E5942}"/>
              </a:ext>
            </a:extLst>
          </p:cNvPr>
          <p:cNvSpPr txBox="1"/>
          <p:nvPr/>
        </p:nvSpPr>
        <p:spPr>
          <a:xfrm>
            <a:off x="3652692" y="1695931"/>
            <a:ext cx="2227674" cy="5355312"/>
          </a:xfrm>
          <a:prstGeom prst="rect">
            <a:avLst/>
          </a:prstGeom>
          <a:noFill/>
        </p:spPr>
        <p:txBody>
          <a:bodyPr wrap="square" rtlCol="0">
            <a:spAutoFit/>
          </a:bodyPr>
          <a:lstStyle/>
          <a:p>
            <a:pPr algn="ctr"/>
            <a:r>
              <a:rPr lang="en-US" b="1" u="sng" dirty="0"/>
              <a:t>Aulos</a:t>
            </a:r>
          </a:p>
          <a:p>
            <a:pPr algn="ctr"/>
            <a:r>
              <a:rPr lang="en-US" dirty="0"/>
              <a:t>Players create a sound wave by blowing across a reed at the top of the pipe. They then change the pipes’ length by  covering holes with their fingers. Blowing through longer pipes creates </a:t>
            </a:r>
            <a:r>
              <a:rPr lang="en-US" b="1" dirty="0">
                <a:solidFill>
                  <a:srgbClr val="FF0000"/>
                </a:solidFill>
              </a:rPr>
              <a:t>longer</a:t>
            </a:r>
            <a:r>
              <a:rPr lang="en-US" dirty="0"/>
              <a:t> soundwaves and this makes </a:t>
            </a:r>
            <a:r>
              <a:rPr lang="en-US" b="1" dirty="0">
                <a:solidFill>
                  <a:srgbClr val="FF0000"/>
                </a:solidFill>
              </a:rPr>
              <a:t>lower</a:t>
            </a:r>
            <a:r>
              <a:rPr lang="en-US" dirty="0"/>
              <a:t> notes. Blowing through shorter pipes create </a:t>
            </a:r>
            <a:r>
              <a:rPr lang="en-US" b="1" dirty="0">
                <a:solidFill>
                  <a:srgbClr val="00B0F0"/>
                </a:solidFill>
              </a:rPr>
              <a:t>shorter</a:t>
            </a:r>
            <a:r>
              <a:rPr lang="en-US" dirty="0"/>
              <a:t> soundwaves and this makes </a:t>
            </a:r>
            <a:r>
              <a:rPr lang="en-US" b="1" dirty="0">
                <a:solidFill>
                  <a:srgbClr val="00B0F0"/>
                </a:solidFill>
              </a:rPr>
              <a:t>higher</a:t>
            </a:r>
            <a:r>
              <a:rPr lang="en-US" dirty="0"/>
              <a:t> notes.</a:t>
            </a:r>
          </a:p>
          <a:p>
            <a:pPr algn="ctr"/>
            <a:endParaRPr lang="en-US" dirty="0"/>
          </a:p>
        </p:txBody>
      </p:sp>
      <p:sp>
        <p:nvSpPr>
          <p:cNvPr id="7" name="TextBox 6">
            <a:extLst>
              <a:ext uri="{FF2B5EF4-FFF2-40B4-BE49-F238E27FC236}">
                <a16:creationId xmlns:a16="http://schemas.microsoft.com/office/drawing/2014/main" id="{38802AE9-0D5F-18A0-7E65-1997D258DD6B}"/>
              </a:ext>
            </a:extLst>
          </p:cNvPr>
          <p:cNvSpPr txBox="1"/>
          <p:nvPr/>
        </p:nvSpPr>
        <p:spPr>
          <a:xfrm>
            <a:off x="29868" y="6524197"/>
            <a:ext cx="6123904" cy="369332"/>
          </a:xfrm>
          <a:prstGeom prst="rect">
            <a:avLst/>
          </a:prstGeom>
          <a:noFill/>
        </p:spPr>
        <p:txBody>
          <a:bodyPr wrap="square">
            <a:spAutoFit/>
          </a:bodyPr>
          <a:lstStyle/>
          <a:p>
            <a:pPr marL="0" indent="0">
              <a:buNone/>
            </a:pPr>
            <a:r>
              <a:rPr lang="en-US" sz="1800" dirty="0">
                <a:solidFill>
                  <a:schemeClr val="bg1">
                    <a:lumMod val="50000"/>
                  </a:schemeClr>
                </a:solidFill>
              </a:rPr>
              <a:t>MC: Music in the Ancient World</a:t>
            </a:r>
          </a:p>
        </p:txBody>
      </p:sp>
    </p:spTree>
    <p:extLst>
      <p:ext uri="{BB962C8B-B14F-4D97-AF65-F5344CB8AC3E}">
        <p14:creationId xmlns:p14="http://schemas.microsoft.com/office/powerpoint/2010/main" val="74126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2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1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wipe(up)">
                                      <p:cBhvr>
                                        <p:cTn id="29" dur="1000"/>
                                        <p:tgtEl>
                                          <p:spTgt spid="7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1000"/>
                                        <p:tgtEl>
                                          <p:spTgt spid="7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wipe(up)">
                                      <p:cBhvr>
                                        <p:cTn id="35" dur="1000"/>
                                        <p:tgtEl>
                                          <p:spTgt spid="76"/>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up)">
                                      <p:cBhvr>
                                        <p:cTn id="38" dur="1000"/>
                                        <p:tgtEl>
                                          <p:spTgt spid="77"/>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wipe(up)">
                                      <p:cBhvr>
                                        <p:cTn id="41" dur="1000"/>
                                        <p:tgtEl>
                                          <p:spTgt spid="7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up)">
                                      <p:cBhvr>
                                        <p:cTn id="46" dur="20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up)">
                                      <p:cBhvr>
                                        <p:cTn id="51" dur="1000"/>
                                        <p:tgtEl>
                                          <p:spTgt spid="79"/>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up)">
                                      <p:cBhvr>
                                        <p:cTn id="54" dur="1000"/>
                                        <p:tgtEl>
                                          <p:spTgt spid="8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10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wipe(up)">
                                      <p:cBhvr>
                                        <p:cTn id="68" dur="2000"/>
                                        <p:tgtEl>
                                          <p:spTgt spid="5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wipe(up)">
                                      <p:cBhvr>
                                        <p:cTn id="73"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4" grpId="0" animBg="1"/>
      <p:bldP spid="75" grpId="0" animBg="1"/>
      <p:bldP spid="76" grpId="0" animBg="1"/>
      <p:bldP spid="77" grpId="0" animBg="1"/>
      <p:bldP spid="78" grpId="0" animBg="1"/>
      <p:bldP spid="79" grpId="0" animBg="1"/>
      <p:bldP spid="80" grpId="0" animBg="1"/>
      <p:bldP spid="8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44559</TotalTime>
  <Words>852</Words>
  <Application>Microsoft Macintosh PowerPoint</Application>
  <PresentationFormat>Widescreen</PresentationFormat>
  <Paragraphs>123</Paragraphs>
  <Slides>11</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ACADEMY ENGRAVED LET PLAIN:1.0</vt:lpstr>
      <vt:lpstr>Arial</vt:lpstr>
      <vt:lpstr>Calibri</vt:lpstr>
      <vt:lpstr>Calibri Light</vt:lpstr>
      <vt:lpstr>Comic Sans MS</vt:lpstr>
      <vt:lpstr>Corbel</vt:lpstr>
      <vt:lpstr>Helvetica</vt:lpstr>
      <vt:lpstr>Helvetica Neue</vt:lpstr>
      <vt:lpstr>Office Theme</vt:lpstr>
      <vt:lpstr>PowerPoint Presentation</vt:lpstr>
      <vt:lpstr>Word Roots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Plenary 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Maximum Classics</dc:title>
  <dc:creator>Charlie Andrew</dc:creator>
  <cp:lastModifiedBy>Charlie Andrew</cp:lastModifiedBy>
  <cp:revision>746</cp:revision>
  <dcterms:created xsi:type="dcterms:W3CDTF">2020-08-26T13:00:26Z</dcterms:created>
  <dcterms:modified xsi:type="dcterms:W3CDTF">2022-12-08T15:46:03Z</dcterms:modified>
</cp:coreProperties>
</file>