
<file path=[Content_Types].xml><?xml version="1.0" encoding="utf-8"?>
<Types xmlns="http://schemas.openxmlformats.org/package/2006/content-types">
  <Default Extension="jpeg" ContentType="image/jpeg"/>
  <Default Extension="m4a" ContentType="audio/mp4"/>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9" r:id="rId5"/>
    <p:sldId id="265" r:id="rId6"/>
    <p:sldId id="274" r:id="rId7"/>
    <p:sldId id="273" r:id="rId8"/>
    <p:sldId id="263" r:id="rId9"/>
    <p:sldId id="264" r:id="rId10"/>
    <p:sldId id="262" r:id="rId11"/>
    <p:sldId id="278" r:id="rId12"/>
    <p:sldId id="275" r:id="rId13"/>
    <p:sldId id="276" r:id="rId14"/>
    <p:sldId id="277" r:id="rId15"/>
    <p:sldId id="279" r:id="rId16"/>
    <p:sldId id="280" r:id="rId17"/>
    <p:sldId id="282" r:id="rId18"/>
    <p:sldId id="285" r:id="rId19"/>
    <p:sldId id="284" r:id="rId20"/>
    <p:sldId id="286" r:id="rId21"/>
    <p:sldId id="287" r:id="rId22"/>
    <p:sldId id="28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71" userDrawn="1">
          <p15:clr>
            <a:srgbClr val="A4A3A4"/>
          </p15:clr>
        </p15:guide>
        <p15:guide id="2" pos="388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B525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28920"/>
    <p:restoredTop sz="94646"/>
  </p:normalViewPr>
  <p:slideViewPr>
    <p:cSldViewPr snapToGrid="0" snapToObjects="1" showGuides="1">
      <p:cViewPr varScale="1">
        <p:scale>
          <a:sx n="102" d="100"/>
          <a:sy n="102" d="100"/>
        </p:scale>
        <p:origin x="192" y="480"/>
      </p:cViewPr>
      <p:guideLst>
        <p:guide orient="horz" pos="3271"/>
        <p:guide pos="388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D8FBE-E42E-BD40-A614-AEDA553F597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47FB554-98AB-2C41-B8EB-B28F7E04BA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07606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F71D8-BF40-D644-A36E-6FBF9E8B675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D4B3455-5C8A-B743-A4F9-B4D2B614CEF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68BCE43-F699-364D-B3A2-42FD2853B54D}"/>
              </a:ext>
            </a:extLst>
          </p:cNvPr>
          <p:cNvSpPr>
            <a:spLocks noGrp="1"/>
          </p:cNvSpPr>
          <p:nvPr>
            <p:ph type="dt" sz="half" idx="10"/>
          </p:nvPr>
        </p:nvSpPr>
        <p:spPr>
          <a:xfrm>
            <a:off x="838200" y="6356350"/>
            <a:ext cx="2743200" cy="365125"/>
          </a:xfrm>
          <a:prstGeom prst="rect">
            <a:avLst/>
          </a:prstGeom>
        </p:spPr>
        <p:txBody>
          <a:bodyPr/>
          <a:lstStyle/>
          <a:p>
            <a:fld id="{1C0FF535-CBE2-9E4D-ABAA-484F4413C9F9}" type="datetimeFigureOut">
              <a:rPr lang="en-US" smtClean="0"/>
              <a:t>5/31/22</a:t>
            </a:fld>
            <a:endParaRPr lang="en-US"/>
          </a:p>
        </p:txBody>
      </p:sp>
      <p:sp>
        <p:nvSpPr>
          <p:cNvPr id="5" name="Footer Placeholder 4">
            <a:extLst>
              <a:ext uri="{FF2B5EF4-FFF2-40B4-BE49-F238E27FC236}">
                <a16:creationId xmlns:a16="http://schemas.microsoft.com/office/drawing/2014/main" id="{265736B9-F4E3-C045-9B0C-497F2C6B83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412447-1EAB-AD47-A617-C59E7ADF04FF}"/>
              </a:ext>
            </a:extLst>
          </p:cNvPr>
          <p:cNvSpPr>
            <a:spLocks noGrp="1"/>
          </p:cNvSpPr>
          <p:nvPr>
            <p:ph type="sldNum" sz="quarter" idx="12"/>
          </p:nvPr>
        </p:nvSpPr>
        <p:spPr>
          <a:xfrm>
            <a:off x="8610600" y="6356350"/>
            <a:ext cx="2743200" cy="365125"/>
          </a:xfrm>
          <a:prstGeom prst="rect">
            <a:avLst/>
          </a:prstGeom>
        </p:spPr>
        <p:txBody>
          <a:bodyPr/>
          <a:lstStyle/>
          <a:p>
            <a:fld id="{CA85B067-6A34-AD45-88D0-06E33CF437C8}" type="slidenum">
              <a:rPr lang="en-US" smtClean="0"/>
              <a:t>‹#›</a:t>
            </a:fld>
            <a:endParaRPr lang="en-US"/>
          </a:p>
        </p:txBody>
      </p:sp>
    </p:spTree>
    <p:extLst>
      <p:ext uri="{BB962C8B-B14F-4D97-AF65-F5344CB8AC3E}">
        <p14:creationId xmlns:p14="http://schemas.microsoft.com/office/powerpoint/2010/main" val="1847223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C25FA8-EAD7-F341-8CF0-CD601F0697B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BCBB83C-B76E-3346-91FC-B8C43F1E496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064018-D5C8-7844-8A6F-7297C76D95BB}"/>
              </a:ext>
            </a:extLst>
          </p:cNvPr>
          <p:cNvSpPr>
            <a:spLocks noGrp="1"/>
          </p:cNvSpPr>
          <p:nvPr>
            <p:ph type="dt" sz="half" idx="10"/>
          </p:nvPr>
        </p:nvSpPr>
        <p:spPr>
          <a:xfrm>
            <a:off x="838200" y="6356350"/>
            <a:ext cx="2743200" cy="365125"/>
          </a:xfrm>
          <a:prstGeom prst="rect">
            <a:avLst/>
          </a:prstGeom>
        </p:spPr>
        <p:txBody>
          <a:bodyPr/>
          <a:lstStyle/>
          <a:p>
            <a:fld id="{1C0FF535-CBE2-9E4D-ABAA-484F4413C9F9}" type="datetimeFigureOut">
              <a:rPr lang="en-US" smtClean="0"/>
              <a:t>5/31/22</a:t>
            </a:fld>
            <a:endParaRPr lang="en-US"/>
          </a:p>
        </p:txBody>
      </p:sp>
      <p:sp>
        <p:nvSpPr>
          <p:cNvPr id="5" name="Footer Placeholder 4">
            <a:extLst>
              <a:ext uri="{FF2B5EF4-FFF2-40B4-BE49-F238E27FC236}">
                <a16:creationId xmlns:a16="http://schemas.microsoft.com/office/drawing/2014/main" id="{41C2A232-8F53-EE47-938B-565AF8B90B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E474B5-E4BE-AF42-8F98-98C13897B0DD}"/>
              </a:ext>
            </a:extLst>
          </p:cNvPr>
          <p:cNvSpPr>
            <a:spLocks noGrp="1"/>
          </p:cNvSpPr>
          <p:nvPr>
            <p:ph type="sldNum" sz="quarter" idx="12"/>
          </p:nvPr>
        </p:nvSpPr>
        <p:spPr>
          <a:xfrm>
            <a:off x="8610600" y="6356350"/>
            <a:ext cx="2743200" cy="365125"/>
          </a:xfrm>
          <a:prstGeom prst="rect">
            <a:avLst/>
          </a:prstGeom>
        </p:spPr>
        <p:txBody>
          <a:bodyPr/>
          <a:lstStyle/>
          <a:p>
            <a:fld id="{CA85B067-6A34-AD45-88D0-06E33CF437C8}" type="slidenum">
              <a:rPr lang="en-US" smtClean="0"/>
              <a:t>‹#›</a:t>
            </a:fld>
            <a:endParaRPr lang="en-US"/>
          </a:p>
        </p:txBody>
      </p:sp>
    </p:spTree>
    <p:extLst>
      <p:ext uri="{BB962C8B-B14F-4D97-AF65-F5344CB8AC3E}">
        <p14:creationId xmlns:p14="http://schemas.microsoft.com/office/powerpoint/2010/main" val="734863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D7638-536C-7D44-918F-2017896C29F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0E609B7-EA86-F647-B87B-1C3BB6C528A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636B76-DF5A-CC47-B697-9A0D7675FEBA}"/>
              </a:ext>
            </a:extLst>
          </p:cNvPr>
          <p:cNvSpPr>
            <a:spLocks noGrp="1"/>
          </p:cNvSpPr>
          <p:nvPr>
            <p:ph type="dt" sz="half" idx="10"/>
          </p:nvPr>
        </p:nvSpPr>
        <p:spPr>
          <a:xfrm>
            <a:off x="838200" y="6356350"/>
            <a:ext cx="2743200" cy="365125"/>
          </a:xfrm>
          <a:prstGeom prst="rect">
            <a:avLst/>
          </a:prstGeom>
        </p:spPr>
        <p:txBody>
          <a:bodyPr/>
          <a:lstStyle/>
          <a:p>
            <a:fld id="{1C0FF535-CBE2-9E4D-ABAA-484F4413C9F9}" type="datetimeFigureOut">
              <a:rPr lang="en-US" smtClean="0"/>
              <a:t>5/31/22</a:t>
            </a:fld>
            <a:endParaRPr lang="en-US"/>
          </a:p>
        </p:txBody>
      </p:sp>
      <p:sp>
        <p:nvSpPr>
          <p:cNvPr id="5" name="Footer Placeholder 4">
            <a:extLst>
              <a:ext uri="{FF2B5EF4-FFF2-40B4-BE49-F238E27FC236}">
                <a16:creationId xmlns:a16="http://schemas.microsoft.com/office/drawing/2014/main" id="{852A2E41-D706-6948-BEDE-95EF9DC6C6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0F523B-7BBB-C34D-B611-63E29F60C89F}"/>
              </a:ext>
            </a:extLst>
          </p:cNvPr>
          <p:cNvSpPr>
            <a:spLocks noGrp="1"/>
          </p:cNvSpPr>
          <p:nvPr>
            <p:ph type="sldNum" sz="quarter" idx="12"/>
          </p:nvPr>
        </p:nvSpPr>
        <p:spPr>
          <a:xfrm>
            <a:off x="8610600" y="6356350"/>
            <a:ext cx="2743200" cy="365125"/>
          </a:xfrm>
          <a:prstGeom prst="rect">
            <a:avLst/>
          </a:prstGeom>
        </p:spPr>
        <p:txBody>
          <a:bodyPr/>
          <a:lstStyle/>
          <a:p>
            <a:fld id="{CA85B067-6A34-AD45-88D0-06E33CF437C8}" type="slidenum">
              <a:rPr lang="en-US" smtClean="0"/>
              <a:t>‹#›</a:t>
            </a:fld>
            <a:endParaRPr lang="en-US"/>
          </a:p>
        </p:txBody>
      </p:sp>
    </p:spTree>
    <p:extLst>
      <p:ext uri="{BB962C8B-B14F-4D97-AF65-F5344CB8AC3E}">
        <p14:creationId xmlns:p14="http://schemas.microsoft.com/office/powerpoint/2010/main" val="3761607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DD3E7-C169-184F-8974-E3B42455E11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062EF7D-A1ED-114B-A061-C593A99B97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5A23AD8-C451-884A-B434-B375B4C250AB}"/>
              </a:ext>
            </a:extLst>
          </p:cNvPr>
          <p:cNvSpPr>
            <a:spLocks noGrp="1"/>
          </p:cNvSpPr>
          <p:nvPr>
            <p:ph type="dt" sz="half" idx="10"/>
          </p:nvPr>
        </p:nvSpPr>
        <p:spPr>
          <a:xfrm>
            <a:off x="838200" y="6356350"/>
            <a:ext cx="2743200" cy="365125"/>
          </a:xfrm>
          <a:prstGeom prst="rect">
            <a:avLst/>
          </a:prstGeom>
        </p:spPr>
        <p:txBody>
          <a:bodyPr/>
          <a:lstStyle/>
          <a:p>
            <a:fld id="{1C0FF535-CBE2-9E4D-ABAA-484F4413C9F9}" type="datetimeFigureOut">
              <a:rPr lang="en-US" smtClean="0"/>
              <a:t>5/31/22</a:t>
            </a:fld>
            <a:endParaRPr lang="en-US"/>
          </a:p>
        </p:txBody>
      </p:sp>
      <p:sp>
        <p:nvSpPr>
          <p:cNvPr id="5" name="Footer Placeholder 4">
            <a:extLst>
              <a:ext uri="{FF2B5EF4-FFF2-40B4-BE49-F238E27FC236}">
                <a16:creationId xmlns:a16="http://schemas.microsoft.com/office/drawing/2014/main" id="{86BAE431-973E-F847-A546-538F17C751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6377C-F1E8-3A4E-AE09-438804075B8A}"/>
              </a:ext>
            </a:extLst>
          </p:cNvPr>
          <p:cNvSpPr>
            <a:spLocks noGrp="1"/>
          </p:cNvSpPr>
          <p:nvPr>
            <p:ph type="sldNum" sz="quarter" idx="12"/>
          </p:nvPr>
        </p:nvSpPr>
        <p:spPr>
          <a:xfrm>
            <a:off x="8610600" y="6356350"/>
            <a:ext cx="2743200" cy="365125"/>
          </a:xfrm>
          <a:prstGeom prst="rect">
            <a:avLst/>
          </a:prstGeom>
        </p:spPr>
        <p:txBody>
          <a:bodyPr/>
          <a:lstStyle/>
          <a:p>
            <a:fld id="{CA85B067-6A34-AD45-88D0-06E33CF437C8}" type="slidenum">
              <a:rPr lang="en-US" smtClean="0"/>
              <a:t>‹#›</a:t>
            </a:fld>
            <a:endParaRPr lang="en-US"/>
          </a:p>
        </p:txBody>
      </p:sp>
    </p:spTree>
    <p:extLst>
      <p:ext uri="{BB962C8B-B14F-4D97-AF65-F5344CB8AC3E}">
        <p14:creationId xmlns:p14="http://schemas.microsoft.com/office/powerpoint/2010/main" val="79664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4CB81-412E-754A-B6D3-4AD2330DB2F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6109EC6-89E2-DE47-9810-FD445D52DDD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67FF711-2BEE-3140-9449-536E8B652EC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215390B-5365-8F46-898E-B14F8CE22B1A}"/>
              </a:ext>
            </a:extLst>
          </p:cNvPr>
          <p:cNvSpPr>
            <a:spLocks noGrp="1"/>
          </p:cNvSpPr>
          <p:nvPr>
            <p:ph type="dt" sz="half" idx="10"/>
          </p:nvPr>
        </p:nvSpPr>
        <p:spPr>
          <a:xfrm>
            <a:off x="838200" y="6356350"/>
            <a:ext cx="2743200" cy="365125"/>
          </a:xfrm>
          <a:prstGeom prst="rect">
            <a:avLst/>
          </a:prstGeom>
        </p:spPr>
        <p:txBody>
          <a:bodyPr/>
          <a:lstStyle/>
          <a:p>
            <a:fld id="{1C0FF535-CBE2-9E4D-ABAA-484F4413C9F9}" type="datetimeFigureOut">
              <a:rPr lang="en-US" smtClean="0"/>
              <a:t>5/31/22</a:t>
            </a:fld>
            <a:endParaRPr lang="en-US"/>
          </a:p>
        </p:txBody>
      </p:sp>
      <p:sp>
        <p:nvSpPr>
          <p:cNvPr id="6" name="Footer Placeholder 5">
            <a:extLst>
              <a:ext uri="{FF2B5EF4-FFF2-40B4-BE49-F238E27FC236}">
                <a16:creationId xmlns:a16="http://schemas.microsoft.com/office/drawing/2014/main" id="{8985DFA6-5FDD-184A-A2E3-E507247EFB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817BA6D-7F64-9146-8A3B-19B9D5D7881D}"/>
              </a:ext>
            </a:extLst>
          </p:cNvPr>
          <p:cNvSpPr>
            <a:spLocks noGrp="1"/>
          </p:cNvSpPr>
          <p:nvPr>
            <p:ph type="sldNum" sz="quarter" idx="12"/>
          </p:nvPr>
        </p:nvSpPr>
        <p:spPr>
          <a:xfrm>
            <a:off x="8610600" y="6356350"/>
            <a:ext cx="2743200" cy="365125"/>
          </a:xfrm>
          <a:prstGeom prst="rect">
            <a:avLst/>
          </a:prstGeom>
        </p:spPr>
        <p:txBody>
          <a:bodyPr/>
          <a:lstStyle/>
          <a:p>
            <a:fld id="{CA85B067-6A34-AD45-88D0-06E33CF437C8}" type="slidenum">
              <a:rPr lang="en-US" smtClean="0"/>
              <a:t>‹#›</a:t>
            </a:fld>
            <a:endParaRPr lang="en-US"/>
          </a:p>
        </p:txBody>
      </p:sp>
    </p:spTree>
    <p:extLst>
      <p:ext uri="{BB962C8B-B14F-4D97-AF65-F5344CB8AC3E}">
        <p14:creationId xmlns:p14="http://schemas.microsoft.com/office/powerpoint/2010/main" val="377769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D8D88-DDFC-444A-AC32-184649B8004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03B5309-05B4-924A-8336-22B151239F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9B56D4-2816-4549-AEF7-F3874D4CE37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7459A74-C6D8-F647-B6F3-32FAB430CF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68BFDAB-8507-EC4C-BAC9-2D20E01989F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32D04BE-B0A7-EC40-8D1A-E01A4EEE767C}"/>
              </a:ext>
            </a:extLst>
          </p:cNvPr>
          <p:cNvSpPr>
            <a:spLocks noGrp="1"/>
          </p:cNvSpPr>
          <p:nvPr>
            <p:ph type="dt" sz="half" idx="10"/>
          </p:nvPr>
        </p:nvSpPr>
        <p:spPr>
          <a:xfrm>
            <a:off x="838200" y="6356350"/>
            <a:ext cx="2743200" cy="365125"/>
          </a:xfrm>
          <a:prstGeom prst="rect">
            <a:avLst/>
          </a:prstGeom>
        </p:spPr>
        <p:txBody>
          <a:bodyPr/>
          <a:lstStyle/>
          <a:p>
            <a:fld id="{1C0FF535-CBE2-9E4D-ABAA-484F4413C9F9}" type="datetimeFigureOut">
              <a:rPr lang="en-US" smtClean="0"/>
              <a:t>5/31/22</a:t>
            </a:fld>
            <a:endParaRPr lang="en-US"/>
          </a:p>
        </p:txBody>
      </p:sp>
      <p:sp>
        <p:nvSpPr>
          <p:cNvPr id="8" name="Footer Placeholder 7">
            <a:extLst>
              <a:ext uri="{FF2B5EF4-FFF2-40B4-BE49-F238E27FC236}">
                <a16:creationId xmlns:a16="http://schemas.microsoft.com/office/drawing/2014/main" id="{66C8319B-1D4E-7842-9C8E-AE070F4E8A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BF15ABF-B101-A245-B2A8-8383C4EC2907}"/>
              </a:ext>
            </a:extLst>
          </p:cNvPr>
          <p:cNvSpPr>
            <a:spLocks noGrp="1"/>
          </p:cNvSpPr>
          <p:nvPr>
            <p:ph type="sldNum" sz="quarter" idx="12"/>
          </p:nvPr>
        </p:nvSpPr>
        <p:spPr>
          <a:xfrm>
            <a:off x="8610600" y="6356350"/>
            <a:ext cx="2743200" cy="365125"/>
          </a:xfrm>
          <a:prstGeom prst="rect">
            <a:avLst/>
          </a:prstGeom>
        </p:spPr>
        <p:txBody>
          <a:bodyPr/>
          <a:lstStyle/>
          <a:p>
            <a:fld id="{CA85B067-6A34-AD45-88D0-06E33CF437C8}" type="slidenum">
              <a:rPr lang="en-US" smtClean="0"/>
              <a:t>‹#›</a:t>
            </a:fld>
            <a:endParaRPr lang="en-US"/>
          </a:p>
        </p:txBody>
      </p:sp>
    </p:spTree>
    <p:extLst>
      <p:ext uri="{BB962C8B-B14F-4D97-AF65-F5344CB8AC3E}">
        <p14:creationId xmlns:p14="http://schemas.microsoft.com/office/powerpoint/2010/main" val="2156473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5516B-D570-724B-B563-A8261B1B1AB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74A7EA0-0666-E444-9B49-98143F740DB0}"/>
              </a:ext>
            </a:extLst>
          </p:cNvPr>
          <p:cNvSpPr>
            <a:spLocks noGrp="1"/>
          </p:cNvSpPr>
          <p:nvPr>
            <p:ph type="dt" sz="half" idx="10"/>
          </p:nvPr>
        </p:nvSpPr>
        <p:spPr>
          <a:xfrm>
            <a:off x="838200" y="6356350"/>
            <a:ext cx="2743200" cy="365125"/>
          </a:xfrm>
          <a:prstGeom prst="rect">
            <a:avLst/>
          </a:prstGeom>
        </p:spPr>
        <p:txBody>
          <a:bodyPr/>
          <a:lstStyle/>
          <a:p>
            <a:fld id="{1C0FF535-CBE2-9E4D-ABAA-484F4413C9F9}" type="datetimeFigureOut">
              <a:rPr lang="en-US" smtClean="0"/>
              <a:t>5/31/22</a:t>
            </a:fld>
            <a:endParaRPr lang="en-US"/>
          </a:p>
        </p:txBody>
      </p:sp>
      <p:sp>
        <p:nvSpPr>
          <p:cNvPr id="4" name="Footer Placeholder 3">
            <a:extLst>
              <a:ext uri="{FF2B5EF4-FFF2-40B4-BE49-F238E27FC236}">
                <a16:creationId xmlns:a16="http://schemas.microsoft.com/office/drawing/2014/main" id="{43DD37E6-90C9-A049-BD00-6BEB0ECEE0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A8E48-7004-1942-9FD5-F9F054803E01}"/>
              </a:ext>
            </a:extLst>
          </p:cNvPr>
          <p:cNvSpPr>
            <a:spLocks noGrp="1"/>
          </p:cNvSpPr>
          <p:nvPr>
            <p:ph type="sldNum" sz="quarter" idx="12"/>
          </p:nvPr>
        </p:nvSpPr>
        <p:spPr>
          <a:xfrm>
            <a:off x="8610600" y="6356350"/>
            <a:ext cx="2743200" cy="365125"/>
          </a:xfrm>
          <a:prstGeom prst="rect">
            <a:avLst/>
          </a:prstGeom>
        </p:spPr>
        <p:txBody>
          <a:bodyPr/>
          <a:lstStyle/>
          <a:p>
            <a:fld id="{CA85B067-6A34-AD45-88D0-06E33CF437C8}" type="slidenum">
              <a:rPr lang="en-US" smtClean="0"/>
              <a:t>‹#›</a:t>
            </a:fld>
            <a:endParaRPr lang="en-US"/>
          </a:p>
        </p:txBody>
      </p:sp>
    </p:spTree>
    <p:extLst>
      <p:ext uri="{BB962C8B-B14F-4D97-AF65-F5344CB8AC3E}">
        <p14:creationId xmlns:p14="http://schemas.microsoft.com/office/powerpoint/2010/main" val="1498462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FCA5D-6121-DA47-8E22-A560D8B73A31}"/>
              </a:ext>
            </a:extLst>
          </p:cNvPr>
          <p:cNvSpPr>
            <a:spLocks noGrp="1"/>
          </p:cNvSpPr>
          <p:nvPr>
            <p:ph type="dt" sz="half" idx="10"/>
          </p:nvPr>
        </p:nvSpPr>
        <p:spPr>
          <a:xfrm>
            <a:off x="838200" y="6356350"/>
            <a:ext cx="2743200" cy="365125"/>
          </a:xfrm>
          <a:prstGeom prst="rect">
            <a:avLst/>
          </a:prstGeom>
        </p:spPr>
        <p:txBody>
          <a:bodyPr/>
          <a:lstStyle/>
          <a:p>
            <a:fld id="{1C0FF535-CBE2-9E4D-ABAA-484F4413C9F9}" type="datetimeFigureOut">
              <a:rPr lang="en-US" smtClean="0"/>
              <a:t>5/31/22</a:t>
            </a:fld>
            <a:endParaRPr lang="en-US"/>
          </a:p>
        </p:txBody>
      </p:sp>
      <p:sp>
        <p:nvSpPr>
          <p:cNvPr id="3" name="Footer Placeholder 2">
            <a:extLst>
              <a:ext uri="{FF2B5EF4-FFF2-40B4-BE49-F238E27FC236}">
                <a16:creationId xmlns:a16="http://schemas.microsoft.com/office/drawing/2014/main" id="{FF535AB9-E084-FC4B-809F-C632147B0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6337E9-9E41-E54E-9232-1573B5AE2587}"/>
              </a:ext>
            </a:extLst>
          </p:cNvPr>
          <p:cNvSpPr>
            <a:spLocks noGrp="1"/>
          </p:cNvSpPr>
          <p:nvPr>
            <p:ph type="sldNum" sz="quarter" idx="12"/>
          </p:nvPr>
        </p:nvSpPr>
        <p:spPr>
          <a:xfrm>
            <a:off x="8610600" y="6356350"/>
            <a:ext cx="2743200" cy="365125"/>
          </a:xfrm>
          <a:prstGeom prst="rect">
            <a:avLst/>
          </a:prstGeom>
        </p:spPr>
        <p:txBody>
          <a:bodyPr/>
          <a:lstStyle/>
          <a:p>
            <a:fld id="{CA85B067-6A34-AD45-88D0-06E33CF437C8}" type="slidenum">
              <a:rPr lang="en-US" smtClean="0"/>
              <a:t>‹#›</a:t>
            </a:fld>
            <a:endParaRPr lang="en-US"/>
          </a:p>
        </p:txBody>
      </p:sp>
    </p:spTree>
    <p:extLst>
      <p:ext uri="{BB962C8B-B14F-4D97-AF65-F5344CB8AC3E}">
        <p14:creationId xmlns:p14="http://schemas.microsoft.com/office/powerpoint/2010/main" val="719341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3669D-B8BC-DF45-81CF-616F2C91DCC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7427D6B-9A6E-0F47-A6EB-642A4A47B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BED5BC0-C90F-574E-A5AA-99FEA5107C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92C8042-7488-F949-9D0E-44DD21F20300}"/>
              </a:ext>
            </a:extLst>
          </p:cNvPr>
          <p:cNvSpPr>
            <a:spLocks noGrp="1"/>
          </p:cNvSpPr>
          <p:nvPr>
            <p:ph type="dt" sz="half" idx="10"/>
          </p:nvPr>
        </p:nvSpPr>
        <p:spPr>
          <a:xfrm>
            <a:off x="838200" y="6356350"/>
            <a:ext cx="2743200" cy="365125"/>
          </a:xfrm>
          <a:prstGeom prst="rect">
            <a:avLst/>
          </a:prstGeom>
        </p:spPr>
        <p:txBody>
          <a:bodyPr/>
          <a:lstStyle/>
          <a:p>
            <a:fld id="{1C0FF535-CBE2-9E4D-ABAA-484F4413C9F9}" type="datetimeFigureOut">
              <a:rPr lang="en-US" smtClean="0"/>
              <a:t>5/31/22</a:t>
            </a:fld>
            <a:endParaRPr lang="en-US"/>
          </a:p>
        </p:txBody>
      </p:sp>
      <p:sp>
        <p:nvSpPr>
          <p:cNvPr id="6" name="Footer Placeholder 5">
            <a:extLst>
              <a:ext uri="{FF2B5EF4-FFF2-40B4-BE49-F238E27FC236}">
                <a16:creationId xmlns:a16="http://schemas.microsoft.com/office/drawing/2014/main" id="{38004E79-054D-2E44-9A3E-8D48B32E9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B4F9E9-CE2B-D14E-A5C5-134C5352B960}"/>
              </a:ext>
            </a:extLst>
          </p:cNvPr>
          <p:cNvSpPr>
            <a:spLocks noGrp="1"/>
          </p:cNvSpPr>
          <p:nvPr>
            <p:ph type="sldNum" sz="quarter" idx="12"/>
          </p:nvPr>
        </p:nvSpPr>
        <p:spPr>
          <a:xfrm>
            <a:off x="8610600" y="6356350"/>
            <a:ext cx="2743200" cy="365125"/>
          </a:xfrm>
          <a:prstGeom prst="rect">
            <a:avLst/>
          </a:prstGeom>
        </p:spPr>
        <p:txBody>
          <a:bodyPr/>
          <a:lstStyle/>
          <a:p>
            <a:fld id="{CA85B067-6A34-AD45-88D0-06E33CF437C8}" type="slidenum">
              <a:rPr lang="en-US" smtClean="0"/>
              <a:t>‹#›</a:t>
            </a:fld>
            <a:endParaRPr lang="en-US"/>
          </a:p>
        </p:txBody>
      </p:sp>
    </p:spTree>
    <p:extLst>
      <p:ext uri="{BB962C8B-B14F-4D97-AF65-F5344CB8AC3E}">
        <p14:creationId xmlns:p14="http://schemas.microsoft.com/office/powerpoint/2010/main" val="320246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D59F3-70D8-D74F-A322-0CF0EFA339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5498788-66D2-E244-95EA-F3F59EA524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D3345-A93C-F547-8D2A-C409763B9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4E20280-A1E9-4348-8663-EB315F94FDD3}"/>
              </a:ext>
            </a:extLst>
          </p:cNvPr>
          <p:cNvSpPr>
            <a:spLocks noGrp="1"/>
          </p:cNvSpPr>
          <p:nvPr>
            <p:ph type="dt" sz="half" idx="10"/>
          </p:nvPr>
        </p:nvSpPr>
        <p:spPr>
          <a:xfrm>
            <a:off x="838200" y="6356350"/>
            <a:ext cx="2743200" cy="365125"/>
          </a:xfrm>
          <a:prstGeom prst="rect">
            <a:avLst/>
          </a:prstGeom>
        </p:spPr>
        <p:txBody>
          <a:bodyPr/>
          <a:lstStyle/>
          <a:p>
            <a:fld id="{1C0FF535-CBE2-9E4D-ABAA-484F4413C9F9}" type="datetimeFigureOut">
              <a:rPr lang="en-US" smtClean="0"/>
              <a:t>5/31/22</a:t>
            </a:fld>
            <a:endParaRPr lang="en-US"/>
          </a:p>
        </p:txBody>
      </p:sp>
      <p:sp>
        <p:nvSpPr>
          <p:cNvPr id="6" name="Footer Placeholder 5">
            <a:extLst>
              <a:ext uri="{FF2B5EF4-FFF2-40B4-BE49-F238E27FC236}">
                <a16:creationId xmlns:a16="http://schemas.microsoft.com/office/drawing/2014/main" id="{BC6E472B-9225-B747-BA6D-73891657DC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A48A2B-E2A5-6F4E-9233-0E50FAC7B2DB}"/>
              </a:ext>
            </a:extLst>
          </p:cNvPr>
          <p:cNvSpPr>
            <a:spLocks noGrp="1"/>
          </p:cNvSpPr>
          <p:nvPr>
            <p:ph type="sldNum" sz="quarter" idx="12"/>
          </p:nvPr>
        </p:nvSpPr>
        <p:spPr>
          <a:xfrm>
            <a:off x="8610600" y="6356350"/>
            <a:ext cx="2743200" cy="365125"/>
          </a:xfrm>
          <a:prstGeom prst="rect">
            <a:avLst/>
          </a:prstGeom>
        </p:spPr>
        <p:txBody>
          <a:bodyPr/>
          <a:lstStyle/>
          <a:p>
            <a:fld id="{CA85B067-6A34-AD45-88D0-06E33CF437C8}" type="slidenum">
              <a:rPr lang="en-US" smtClean="0"/>
              <a:t>‹#›</a:t>
            </a:fld>
            <a:endParaRPr lang="en-US"/>
          </a:p>
        </p:txBody>
      </p:sp>
    </p:spTree>
    <p:extLst>
      <p:ext uri="{BB962C8B-B14F-4D97-AF65-F5344CB8AC3E}">
        <p14:creationId xmlns:p14="http://schemas.microsoft.com/office/powerpoint/2010/main" val="1556615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E0A621-5F46-D549-A78F-7A776C7DF5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8B82540-5781-664A-9F6A-EA543AE65F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a:extLst>
              <a:ext uri="{FF2B5EF4-FFF2-40B4-BE49-F238E27FC236}">
                <a16:creationId xmlns:a16="http://schemas.microsoft.com/office/drawing/2014/main" id="{83BD4510-C81E-4F40-8DB4-6591B76532E0}"/>
              </a:ext>
            </a:extLst>
          </p:cNvPr>
          <p:cNvSpPr/>
          <p:nvPr userDrawn="1"/>
        </p:nvSpPr>
        <p:spPr>
          <a:xfrm>
            <a:off x="0" y="6311900"/>
            <a:ext cx="12192000" cy="5461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toy&#10;&#10;Description automatically generated with low confidence">
            <a:extLst>
              <a:ext uri="{FF2B5EF4-FFF2-40B4-BE49-F238E27FC236}">
                <a16:creationId xmlns:a16="http://schemas.microsoft.com/office/drawing/2014/main" id="{CEBB9FC9-2F7D-9949-9B23-230DB9EF9B9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flipH="1">
            <a:off x="11282483" y="5792916"/>
            <a:ext cx="909517" cy="1037968"/>
          </a:xfrm>
          <a:prstGeom prst="rect">
            <a:avLst/>
          </a:prstGeom>
        </p:spPr>
      </p:pic>
      <p:sp>
        <p:nvSpPr>
          <p:cNvPr id="4" name="TextBox 3">
            <a:extLst>
              <a:ext uri="{FF2B5EF4-FFF2-40B4-BE49-F238E27FC236}">
                <a16:creationId xmlns:a16="http://schemas.microsoft.com/office/drawing/2014/main" id="{61742656-4CFA-B64B-8590-4A736CE95565}"/>
              </a:ext>
            </a:extLst>
          </p:cNvPr>
          <p:cNvSpPr txBox="1"/>
          <p:nvPr userDrawn="1"/>
        </p:nvSpPr>
        <p:spPr>
          <a:xfrm>
            <a:off x="9922476" y="6600052"/>
            <a:ext cx="1595309" cy="230832"/>
          </a:xfrm>
          <a:prstGeom prst="rect">
            <a:avLst/>
          </a:prstGeom>
          <a:noFill/>
        </p:spPr>
        <p:txBody>
          <a:bodyPr wrap="none" rtlCol="0">
            <a:spAutoFit/>
          </a:bodyPr>
          <a:lstStyle/>
          <a:p>
            <a:r>
              <a:rPr lang="en-US" sz="900" dirty="0"/>
              <a:t>© Maximum Classics CIC 2022</a:t>
            </a:r>
          </a:p>
        </p:txBody>
      </p:sp>
    </p:spTree>
    <p:extLst>
      <p:ext uri="{BB962C8B-B14F-4D97-AF65-F5344CB8AC3E}">
        <p14:creationId xmlns:p14="http://schemas.microsoft.com/office/powerpoint/2010/main" val="146137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0.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238BAE4-DA08-3743-BB23-F1EA32083927}"/>
              </a:ext>
            </a:extLst>
          </p:cNvPr>
          <p:cNvSpPr>
            <a:spLocks noGrp="1"/>
          </p:cNvSpPr>
          <p:nvPr>
            <p:ph type="subTitle" idx="1"/>
          </p:nvPr>
        </p:nvSpPr>
        <p:spPr>
          <a:xfrm>
            <a:off x="9515906" y="4353208"/>
            <a:ext cx="2572871" cy="1828800"/>
          </a:xfrm>
        </p:spPr>
        <p:txBody>
          <a:bodyPr/>
          <a:lstStyle/>
          <a:p>
            <a:r>
              <a:rPr lang="en-US" dirty="0"/>
              <a:t>Exploring the Bloomberg Tablets</a:t>
            </a:r>
          </a:p>
        </p:txBody>
      </p:sp>
      <p:pic>
        <p:nvPicPr>
          <p:cNvPr id="11" name="Picture 10" descr="Text&#10;&#10;Description automatically generated">
            <a:extLst>
              <a:ext uri="{FF2B5EF4-FFF2-40B4-BE49-F238E27FC236}">
                <a16:creationId xmlns:a16="http://schemas.microsoft.com/office/drawing/2014/main" id="{9A53B10D-401B-0B43-A500-0E05CFC7CA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357"/>
            <a:ext cx="9515906" cy="6042454"/>
          </a:xfrm>
          <a:prstGeom prst="rect">
            <a:avLst/>
          </a:prstGeom>
        </p:spPr>
      </p:pic>
      <p:sp>
        <p:nvSpPr>
          <p:cNvPr id="2" name="Title 1">
            <a:extLst>
              <a:ext uri="{FF2B5EF4-FFF2-40B4-BE49-F238E27FC236}">
                <a16:creationId xmlns:a16="http://schemas.microsoft.com/office/drawing/2014/main" id="{F9FFD143-F41A-A142-942D-0B3E2556778F}"/>
              </a:ext>
            </a:extLst>
          </p:cNvPr>
          <p:cNvSpPr>
            <a:spLocks noGrp="1"/>
          </p:cNvSpPr>
          <p:nvPr>
            <p:ph type="ctrTitle"/>
          </p:nvPr>
        </p:nvSpPr>
        <p:spPr>
          <a:xfrm>
            <a:off x="9220071" y="1965608"/>
            <a:ext cx="3245224" cy="2387600"/>
          </a:xfrm>
        </p:spPr>
        <p:txBody>
          <a:bodyPr>
            <a:normAutofit/>
          </a:bodyPr>
          <a:lstStyle/>
          <a:p>
            <a:r>
              <a:rPr lang="en-US" sz="4600" dirty="0">
                <a:latin typeface="Insula" panose="03060702030608030705" pitchFamily="66" charset="0"/>
              </a:rPr>
              <a:t>Messages from the Past</a:t>
            </a:r>
          </a:p>
        </p:txBody>
      </p:sp>
    </p:spTree>
    <p:extLst>
      <p:ext uri="{BB962C8B-B14F-4D97-AF65-F5344CB8AC3E}">
        <p14:creationId xmlns:p14="http://schemas.microsoft.com/office/powerpoint/2010/main" val="1215840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D0282-F9DC-8742-A277-2027ADD68438}"/>
              </a:ext>
            </a:extLst>
          </p:cNvPr>
          <p:cNvSpPr>
            <a:spLocks noGrp="1"/>
          </p:cNvSpPr>
          <p:nvPr>
            <p:ph type="title"/>
          </p:nvPr>
        </p:nvSpPr>
        <p:spPr/>
        <p:txBody>
          <a:bodyPr/>
          <a:lstStyle/>
          <a:p>
            <a:r>
              <a:rPr lang="en-US" dirty="0"/>
              <a:t>2. Exploring cursive writing</a:t>
            </a:r>
          </a:p>
        </p:txBody>
      </p:sp>
      <p:grpSp>
        <p:nvGrpSpPr>
          <p:cNvPr id="8" name="Group 7">
            <a:extLst>
              <a:ext uri="{FF2B5EF4-FFF2-40B4-BE49-F238E27FC236}">
                <a16:creationId xmlns:a16="http://schemas.microsoft.com/office/drawing/2014/main" id="{BEE019DB-4889-8346-A655-400DFE2EF4AF}"/>
              </a:ext>
            </a:extLst>
          </p:cNvPr>
          <p:cNvGrpSpPr/>
          <p:nvPr/>
        </p:nvGrpSpPr>
        <p:grpSpPr>
          <a:xfrm>
            <a:off x="7489633" y="5328310"/>
            <a:ext cx="899912" cy="231275"/>
            <a:chOff x="4188989" y="8901967"/>
            <a:chExt cx="489205" cy="147569"/>
          </a:xfrm>
        </p:grpSpPr>
        <p:pic>
          <p:nvPicPr>
            <p:cNvPr id="9" name="Picture 8">
              <a:extLst>
                <a:ext uri="{FF2B5EF4-FFF2-40B4-BE49-F238E27FC236}">
                  <a16:creationId xmlns:a16="http://schemas.microsoft.com/office/drawing/2014/main" id="{FFC18193-D2AF-FD4E-9735-6C4EE999AD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4188989" y="8901967"/>
              <a:ext cx="257161" cy="147569"/>
            </a:xfrm>
            <a:prstGeom prst="rect">
              <a:avLst/>
            </a:prstGeom>
          </p:spPr>
        </p:pic>
        <p:pic>
          <p:nvPicPr>
            <p:cNvPr id="10" name="Picture 9">
              <a:extLst>
                <a:ext uri="{FF2B5EF4-FFF2-40B4-BE49-F238E27FC236}">
                  <a16:creationId xmlns:a16="http://schemas.microsoft.com/office/drawing/2014/main" id="{E16E46A1-C7DD-0E45-9F44-6A64033ECD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446150" y="8901967"/>
              <a:ext cx="232044" cy="147569"/>
            </a:xfrm>
            <a:prstGeom prst="rect">
              <a:avLst/>
            </a:prstGeom>
          </p:spPr>
        </p:pic>
      </p:grpSp>
      <p:pic>
        <p:nvPicPr>
          <p:cNvPr id="11" name="Picture 10">
            <a:extLst>
              <a:ext uri="{FF2B5EF4-FFF2-40B4-BE49-F238E27FC236}">
                <a16:creationId xmlns:a16="http://schemas.microsoft.com/office/drawing/2014/main" id="{B5BB47E1-5017-9740-8BB1-E17382664C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3018" y="5176353"/>
            <a:ext cx="869725" cy="459855"/>
          </a:xfrm>
          <a:prstGeom prst="rect">
            <a:avLst/>
          </a:prstGeom>
        </p:spPr>
      </p:pic>
      <p:pic>
        <p:nvPicPr>
          <p:cNvPr id="12" name="Picture 11" descr="A picture containing invertebrate, worm&#10;&#10;Description automatically generated">
            <a:extLst>
              <a:ext uri="{FF2B5EF4-FFF2-40B4-BE49-F238E27FC236}">
                <a16:creationId xmlns:a16="http://schemas.microsoft.com/office/drawing/2014/main" id="{FAF2CAC7-A607-CE44-9B57-E8332B5E8B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5667" y="4952635"/>
            <a:ext cx="757456" cy="849483"/>
          </a:xfrm>
          <a:prstGeom prst="rect">
            <a:avLst/>
          </a:prstGeom>
        </p:spPr>
      </p:pic>
      <p:pic>
        <p:nvPicPr>
          <p:cNvPr id="13" name="Picture 12">
            <a:extLst>
              <a:ext uri="{FF2B5EF4-FFF2-40B4-BE49-F238E27FC236}">
                <a16:creationId xmlns:a16="http://schemas.microsoft.com/office/drawing/2014/main" id="{A4EF7CFB-93EE-1748-805E-06B6516C4103}"/>
              </a:ext>
            </a:extLst>
          </p:cNvPr>
          <p:cNvPicPr>
            <a:picLocks noChangeAspect="1"/>
          </p:cNvPicPr>
          <p:nvPr/>
        </p:nvPicPr>
        <p:blipFill>
          <a:blip r:embed="rId6"/>
          <a:stretch>
            <a:fillRect/>
          </a:stretch>
        </p:blipFill>
        <p:spPr>
          <a:xfrm>
            <a:off x="2689065" y="4863646"/>
            <a:ext cx="593732" cy="818941"/>
          </a:xfrm>
          <a:prstGeom prst="rect">
            <a:avLst/>
          </a:prstGeom>
        </p:spPr>
      </p:pic>
      <p:graphicFrame>
        <p:nvGraphicFramePr>
          <p:cNvPr id="14" name="Table 25">
            <a:extLst>
              <a:ext uri="{FF2B5EF4-FFF2-40B4-BE49-F238E27FC236}">
                <a16:creationId xmlns:a16="http://schemas.microsoft.com/office/drawing/2014/main" id="{7351622E-1D4B-F74E-8A7C-30BCC5C4B59A}"/>
              </a:ext>
            </a:extLst>
          </p:cNvPr>
          <p:cNvGraphicFramePr>
            <a:graphicFrameLocks noGrp="1"/>
          </p:cNvGraphicFramePr>
          <p:nvPr>
            <p:extLst>
              <p:ext uri="{D42A27DB-BD31-4B8C-83A1-F6EECF244321}">
                <p14:modId xmlns:p14="http://schemas.microsoft.com/office/powerpoint/2010/main" val="1224786683"/>
              </p:ext>
            </p:extLst>
          </p:nvPr>
        </p:nvGraphicFramePr>
        <p:xfrm>
          <a:off x="902521" y="2054432"/>
          <a:ext cx="9163458" cy="3731773"/>
        </p:xfrm>
        <a:graphic>
          <a:graphicData uri="http://schemas.openxmlformats.org/drawingml/2006/table">
            <a:tbl>
              <a:tblPr firstRow="1" bandRow="1">
                <a:tableStyleId>{5940675A-B579-460E-94D1-54222C63F5DA}</a:tableStyleId>
              </a:tblPr>
              <a:tblGrid>
                <a:gridCol w="807808">
                  <a:extLst>
                    <a:ext uri="{9D8B030D-6E8A-4147-A177-3AD203B41FA5}">
                      <a16:colId xmlns:a16="http://schemas.microsoft.com/office/drawing/2014/main" val="1936933528"/>
                    </a:ext>
                  </a:extLst>
                </a:gridCol>
                <a:gridCol w="835565">
                  <a:extLst>
                    <a:ext uri="{9D8B030D-6E8A-4147-A177-3AD203B41FA5}">
                      <a16:colId xmlns:a16="http://schemas.microsoft.com/office/drawing/2014/main" val="4145344478"/>
                    </a:ext>
                  </a:extLst>
                </a:gridCol>
                <a:gridCol w="835565">
                  <a:extLst>
                    <a:ext uri="{9D8B030D-6E8A-4147-A177-3AD203B41FA5}">
                      <a16:colId xmlns:a16="http://schemas.microsoft.com/office/drawing/2014/main" val="2569586748"/>
                    </a:ext>
                  </a:extLst>
                </a:gridCol>
                <a:gridCol w="835565">
                  <a:extLst>
                    <a:ext uri="{9D8B030D-6E8A-4147-A177-3AD203B41FA5}">
                      <a16:colId xmlns:a16="http://schemas.microsoft.com/office/drawing/2014/main" val="511371347"/>
                    </a:ext>
                  </a:extLst>
                </a:gridCol>
                <a:gridCol w="835565">
                  <a:extLst>
                    <a:ext uri="{9D8B030D-6E8A-4147-A177-3AD203B41FA5}">
                      <a16:colId xmlns:a16="http://schemas.microsoft.com/office/drawing/2014/main" val="482621202"/>
                    </a:ext>
                  </a:extLst>
                </a:gridCol>
                <a:gridCol w="835565">
                  <a:extLst>
                    <a:ext uri="{9D8B030D-6E8A-4147-A177-3AD203B41FA5}">
                      <a16:colId xmlns:a16="http://schemas.microsoft.com/office/drawing/2014/main" val="4060367400"/>
                    </a:ext>
                  </a:extLst>
                </a:gridCol>
                <a:gridCol w="835565">
                  <a:extLst>
                    <a:ext uri="{9D8B030D-6E8A-4147-A177-3AD203B41FA5}">
                      <a16:colId xmlns:a16="http://schemas.microsoft.com/office/drawing/2014/main" val="1671482386"/>
                    </a:ext>
                  </a:extLst>
                </a:gridCol>
                <a:gridCol w="835565">
                  <a:extLst>
                    <a:ext uri="{9D8B030D-6E8A-4147-A177-3AD203B41FA5}">
                      <a16:colId xmlns:a16="http://schemas.microsoft.com/office/drawing/2014/main" val="3563166520"/>
                    </a:ext>
                  </a:extLst>
                </a:gridCol>
                <a:gridCol w="835565">
                  <a:extLst>
                    <a:ext uri="{9D8B030D-6E8A-4147-A177-3AD203B41FA5}">
                      <a16:colId xmlns:a16="http://schemas.microsoft.com/office/drawing/2014/main" val="977565024"/>
                    </a:ext>
                  </a:extLst>
                </a:gridCol>
                <a:gridCol w="835565">
                  <a:extLst>
                    <a:ext uri="{9D8B030D-6E8A-4147-A177-3AD203B41FA5}">
                      <a16:colId xmlns:a16="http://schemas.microsoft.com/office/drawing/2014/main" val="4022757016"/>
                    </a:ext>
                  </a:extLst>
                </a:gridCol>
                <a:gridCol w="835565">
                  <a:extLst>
                    <a:ext uri="{9D8B030D-6E8A-4147-A177-3AD203B41FA5}">
                      <a16:colId xmlns:a16="http://schemas.microsoft.com/office/drawing/2014/main" val="1304755011"/>
                    </a:ext>
                  </a:extLst>
                </a:gridCol>
              </a:tblGrid>
              <a:tr h="702335">
                <a:tc>
                  <a:txBody>
                    <a:bodyPr/>
                    <a:lstStyle/>
                    <a:p>
                      <a:pPr algn="ctr"/>
                      <a:r>
                        <a:rPr lang="en-US" dirty="0"/>
                        <a:t>a</a:t>
                      </a:r>
                    </a:p>
                  </a:txBody>
                  <a:tcPr anchor="ctr"/>
                </a:tc>
                <a:tc>
                  <a:txBody>
                    <a:bodyPr/>
                    <a:lstStyle/>
                    <a:p>
                      <a:pPr algn="ctr"/>
                      <a:r>
                        <a:rPr lang="en-US" dirty="0"/>
                        <a:t>b</a:t>
                      </a:r>
                    </a:p>
                  </a:txBody>
                  <a:tcPr anchor="ctr"/>
                </a:tc>
                <a:tc>
                  <a:txBody>
                    <a:bodyPr/>
                    <a:lstStyle/>
                    <a:p>
                      <a:pPr algn="ctr"/>
                      <a:r>
                        <a:rPr lang="en-US" dirty="0"/>
                        <a:t>c/k</a:t>
                      </a:r>
                    </a:p>
                  </a:txBody>
                  <a:tcPr anchor="ctr"/>
                </a:tc>
                <a:tc>
                  <a:txBody>
                    <a:bodyPr/>
                    <a:lstStyle/>
                    <a:p>
                      <a:pPr algn="ctr"/>
                      <a:r>
                        <a:rPr lang="en-US" dirty="0"/>
                        <a:t>d</a:t>
                      </a:r>
                    </a:p>
                  </a:txBody>
                  <a:tcPr anchor="ctr"/>
                </a:tc>
                <a:tc>
                  <a:txBody>
                    <a:bodyPr/>
                    <a:lstStyle/>
                    <a:p>
                      <a:pPr algn="ctr"/>
                      <a:r>
                        <a:rPr lang="en-US" dirty="0"/>
                        <a:t>e</a:t>
                      </a:r>
                    </a:p>
                  </a:txBody>
                  <a:tcPr anchor="ctr"/>
                </a:tc>
                <a:tc>
                  <a:txBody>
                    <a:bodyPr/>
                    <a:lstStyle/>
                    <a:p>
                      <a:pPr algn="ctr"/>
                      <a:r>
                        <a:rPr lang="en-US" dirty="0"/>
                        <a:t>f</a:t>
                      </a:r>
                    </a:p>
                  </a:txBody>
                  <a:tcPr anchor="ctr"/>
                </a:tc>
                <a:tc>
                  <a:txBody>
                    <a:bodyPr/>
                    <a:lstStyle/>
                    <a:p>
                      <a:pPr algn="ctr"/>
                      <a:r>
                        <a:rPr lang="en-US" dirty="0"/>
                        <a:t>g</a:t>
                      </a:r>
                    </a:p>
                  </a:txBody>
                  <a:tcPr anchor="ctr"/>
                </a:tc>
                <a:tc>
                  <a:txBody>
                    <a:bodyPr/>
                    <a:lstStyle/>
                    <a:p>
                      <a:pPr algn="ctr"/>
                      <a:r>
                        <a:rPr lang="en-US" dirty="0"/>
                        <a:t>h</a:t>
                      </a:r>
                    </a:p>
                  </a:txBody>
                  <a:tcPr anchor="ctr"/>
                </a:tc>
                <a:tc>
                  <a:txBody>
                    <a:bodyPr/>
                    <a:lstStyle/>
                    <a:p>
                      <a:pPr algn="ctr"/>
                      <a:r>
                        <a:rPr lang="en-US" dirty="0" err="1"/>
                        <a:t>i</a:t>
                      </a:r>
                      <a:r>
                        <a:rPr lang="en-US" dirty="0"/>
                        <a:t>/j</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a:t>
                      </a:r>
                    </a:p>
                  </a:txBody>
                  <a:tcPr anchor="ctr"/>
                </a:tc>
                <a:tc>
                  <a:txBody>
                    <a:bodyPr/>
                    <a:lstStyle/>
                    <a:p>
                      <a:pPr algn="ctr"/>
                      <a:r>
                        <a:rPr lang="en-US" dirty="0"/>
                        <a:t>m</a:t>
                      </a:r>
                    </a:p>
                  </a:txBody>
                  <a:tcPr anchor="ctr"/>
                </a:tc>
                <a:extLst>
                  <a:ext uri="{0D108BD9-81ED-4DB2-BD59-A6C34878D82A}">
                    <a16:rowId xmlns:a16="http://schemas.microsoft.com/office/drawing/2014/main" val="1722451356"/>
                  </a:ext>
                </a:extLst>
              </a:tr>
              <a:tr h="943965">
                <a:tc>
                  <a:txBody>
                    <a:bodyPr/>
                    <a:lstStyle/>
                    <a:p>
                      <a:pPr algn="ctr"/>
                      <a:endParaRPr lang="en-US" sz="1600" b="1" dirty="0">
                        <a:latin typeface="Insula" panose="03060702030608030705" pitchFamily="66" charset="0"/>
                      </a:endParaRPr>
                    </a:p>
                  </a:txBody>
                  <a:tcPr anchor="ctr"/>
                </a:tc>
                <a:tc>
                  <a:txBody>
                    <a:bodyPr/>
                    <a:lstStyle/>
                    <a:p>
                      <a:pPr algn="ctr"/>
                      <a:endParaRPr lang="en-US" sz="1600" b="1" dirty="0">
                        <a:latin typeface="Insula" panose="03060702030608030705" pitchFamily="66" charset="0"/>
                      </a:endParaRPr>
                    </a:p>
                  </a:txBody>
                  <a:tcPr anchor="ctr"/>
                </a:tc>
                <a:tc>
                  <a:txBody>
                    <a:bodyPr/>
                    <a:lstStyle/>
                    <a:p>
                      <a:pPr algn="ctr"/>
                      <a:endParaRPr lang="en-US" sz="1600" b="1" dirty="0">
                        <a:latin typeface="Insula" panose="03060702030608030705" pitchFamily="66" charset="0"/>
                      </a:endParaRPr>
                    </a:p>
                  </a:txBody>
                  <a:tcPr anchor="ctr"/>
                </a:tc>
                <a:tc>
                  <a:txBody>
                    <a:bodyPr/>
                    <a:lstStyle/>
                    <a:p>
                      <a:pPr algn="ctr"/>
                      <a:endParaRPr lang="en-US" sz="1600" b="1" dirty="0">
                        <a:latin typeface="Insula" panose="03060702030608030705" pitchFamily="66" charset="0"/>
                      </a:endParaRPr>
                    </a:p>
                  </a:txBody>
                  <a:tcPr anchor="ctr"/>
                </a:tc>
                <a:tc>
                  <a:txBody>
                    <a:bodyPr/>
                    <a:lstStyle/>
                    <a:p>
                      <a:pPr algn="ctr"/>
                      <a:endParaRPr lang="en-US" sz="1600" b="1" dirty="0">
                        <a:latin typeface="Insula" panose="03060702030608030705" pitchFamily="66" charset="0"/>
                      </a:endParaRPr>
                    </a:p>
                  </a:txBody>
                  <a:tcPr anchor="ctr"/>
                </a:tc>
                <a:tc>
                  <a:txBody>
                    <a:bodyPr/>
                    <a:lstStyle/>
                    <a:p>
                      <a:pPr algn="ctr"/>
                      <a:endParaRPr lang="en-US" sz="1600" b="1" dirty="0">
                        <a:latin typeface="Insula" panose="03060702030608030705" pitchFamily="66" charset="0"/>
                      </a:endParaRPr>
                    </a:p>
                  </a:txBody>
                  <a:tcPr anchor="ctr"/>
                </a:tc>
                <a:tc>
                  <a:txBody>
                    <a:bodyPr/>
                    <a:lstStyle/>
                    <a:p>
                      <a:pPr algn="ctr"/>
                      <a:endParaRPr lang="en-US" sz="1600" b="1" dirty="0">
                        <a:latin typeface="Insula" panose="03060702030608030705" pitchFamily="66" charset="0"/>
                      </a:endParaRPr>
                    </a:p>
                  </a:txBody>
                  <a:tcPr anchor="ctr"/>
                </a:tc>
                <a:tc>
                  <a:txBody>
                    <a:bodyPr/>
                    <a:lstStyle/>
                    <a:p>
                      <a:pPr algn="ctr"/>
                      <a:endParaRPr lang="en-US" sz="1600" b="1" dirty="0">
                        <a:latin typeface="Insula" panose="03060702030608030705" pitchFamily="66" charset="0"/>
                      </a:endParaRPr>
                    </a:p>
                  </a:txBody>
                  <a:tcPr anchor="ctr"/>
                </a:tc>
                <a:tc>
                  <a:txBody>
                    <a:bodyPr/>
                    <a:lstStyle/>
                    <a:p>
                      <a:pPr algn="ctr"/>
                      <a:endParaRPr lang="en-US" sz="1600" b="1" dirty="0">
                        <a:latin typeface="Insula" panose="03060702030608030705" pitchFamily="66" charset="0"/>
                      </a:endParaRPr>
                    </a:p>
                  </a:txBody>
                  <a:tcPr anchor="ctr"/>
                </a:tc>
                <a:tc>
                  <a:txBody>
                    <a:bodyPr/>
                    <a:lstStyle/>
                    <a:p>
                      <a:pPr algn="ctr"/>
                      <a:endParaRPr lang="en-US" sz="1600" b="1" dirty="0">
                        <a:latin typeface="Insula" panose="03060702030608030705" pitchFamily="66" charset="0"/>
                      </a:endParaRPr>
                    </a:p>
                  </a:txBody>
                  <a:tcPr anchor="ctr"/>
                </a:tc>
                <a:tc>
                  <a:txBody>
                    <a:bodyPr/>
                    <a:lstStyle/>
                    <a:p>
                      <a:pPr algn="ctr"/>
                      <a:endParaRPr lang="en-US" sz="1600" b="1" dirty="0">
                        <a:latin typeface="Insula" panose="03060702030608030705" pitchFamily="66" charset="0"/>
                      </a:endParaRPr>
                    </a:p>
                  </a:txBody>
                  <a:tcPr anchor="ctr"/>
                </a:tc>
                <a:extLst>
                  <a:ext uri="{0D108BD9-81ED-4DB2-BD59-A6C34878D82A}">
                    <a16:rowId xmlns:a16="http://schemas.microsoft.com/office/drawing/2014/main" val="286330413"/>
                  </a:ext>
                </a:extLst>
              </a:tr>
              <a:tr h="122908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n</a:t>
                      </a:r>
                    </a:p>
                  </a:txBody>
                  <a:tcPr anchor="ctr"/>
                </a:tc>
                <a:tc>
                  <a:txBody>
                    <a:bodyPr/>
                    <a:lstStyle/>
                    <a:p>
                      <a:pPr algn="ctr"/>
                      <a:r>
                        <a:rPr lang="en-US" dirty="0"/>
                        <a:t>o</a:t>
                      </a:r>
                    </a:p>
                  </a:txBody>
                  <a:tcPr anchor="ctr"/>
                </a:tc>
                <a:tc>
                  <a:txBody>
                    <a:bodyPr/>
                    <a:lstStyle/>
                    <a:p>
                      <a:pPr algn="ctr"/>
                      <a:r>
                        <a:rPr lang="en-US" dirty="0"/>
                        <a:t>p</a:t>
                      </a:r>
                    </a:p>
                  </a:txBody>
                  <a:tcPr anchor="ctr"/>
                </a:tc>
                <a:tc>
                  <a:txBody>
                    <a:bodyPr/>
                    <a:lstStyle/>
                    <a:p>
                      <a:pPr algn="ctr"/>
                      <a:r>
                        <a:rPr lang="en-US" dirty="0"/>
                        <a:t>q</a:t>
                      </a:r>
                    </a:p>
                  </a:txBody>
                  <a:tcPr anchor="ctr"/>
                </a:tc>
                <a:tc>
                  <a:txBody>
                    <a:bodyPr/>
                    <a:lstStyle/>
                    <a:p>
                      <a:pPr algn="ctr"/>
                      <a:r>
                        <a:rPr lang="en-US" dirty="0"/>
                        <a:t>r</a:t>
                      </a:r>
                    </a:p>
                  </a:txBody>
                  <a:tcPr anchor="ctr"/>
                </a:tc>
                <a:tc>
                  <a:txBody>
                    <a:bodyPr/>
                    <a:lstStyle/>
                    <a:p>
                      <a:pPr algn="ctr"/>
                      <a:r>
                        <a:rPr lang="en-US" dirty="0"/>
                        <a:t>s/z</a:t>
                      </a:r>
                    </a:p>
                  </a:txBody>
                  <a:tcPr anchor="ctr"/>
                </a:tc>
                <a:tc>
                  <a:txBody>
                    <a:bodyPr/>
                    <a:lstStyle/>
                    <a:p>
                      <a:pPr algn="ctr"/>
                      <a:r>
                        <a:rPr lang="en-US" dirty="0"/>
                        <a:t>t</a:t>
                      </a:r>
                    </a:p>
                  </a:txBody>
                  <a:tcPr anchor="ctr"/>
                </a:tc>
                <a:tc>
                  <a:txBody>
                    <a:bodyPr/>
                    <a:lstStyle/>
                    <a:p>
                      <a:pPr algn="ctr"/>
                      <a:r>
                        <a:rPr lang="en-US" dirty="0"/>
                        <a:t>u/v/y</a:t>
                      </a:r>
                    </a:p>
                  </a:txBody>
                  <a:tcPr anchor="ctr"/>
                </a:tc>
                <a:tc>
                  <a:txBody>
                    <a:bodyPr/>
                    <a:lstStyle/>
                    <a:p>
                      <a:pPr algn="ctr"/>
                      <a:r>
                        <a:rPr lang="en-US" dirty="0"/>
                        <a:t>w </a:t>
                      </a:r>
                    </a:p>
                    <a:p>
                      <a:pPr algn="ctr"/>
                      <a:r>
                        <a:rPr lang="en-US" sz="1200" dirty="0"/>
                        <a:t>(write letter u twice)</a:t>
                      </a:r>
                    </a:p>
                  </a:txBody>
                  <a:tcPr anchor="ctr"/>
                </a:tc>
                <a:tc>
                  <a:txBody>
                    <a:bodyPr/>
                    <a:lstStyle/>
                    <a:p>
                      <a:pPr algn="ctr"/>
                      <a:r>
                        <a:rPr lang="en-US" dirty="0"/>
                        <a:t>x </a:t>
                      </a:r>
                    </a:p>
                    <a:p>
                      <a:pPr algn="ctr"/>
                      <a:r>
                        <a:rPr lang="en-US" sz="1200" dirty="0"/>
                        <a:t>(write as ‘cs’)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tc>
                <a:extLst>
                  <a:ext uri="{0D108BD9-81ED-4DB2-BD59-A6C34878D82A}">
                    <a16:rowId xmlns:a16="http://schemas.microsoft.com/office/drawing/2014/main" val="3314911271"/>
                  </a:ext>
                </a:extLst>
              </a:tr>
              <a:tr h="85638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600" b="1" dirty="0">
                        <a:latin typeface="Insula" panose="03060702030608030705" pitchFamily="66" charset="0"/>
                      </a:endParaRPr>
                    </a:p>
                  </a:txBody>
                  <a:tcPr anchor="ctr"/>
                </a:tc>
                <a:tc>
                  <a:txBody>
                    <a:bodyPr/>
                    <a:lstStyle/>
                    <a:p>
                      <a:pPr algn="ctr"/>
                      <a:endParaRPr lang="en-US" sz="1600" b="1" dirty="0">
                        <a:latin typeface="Insula" panose="03060702030608030705" pitchFamily="66" charset="0"/>
                      </a:endParaRPr>
                    </a:p>
                  </a:txBody>
                  <a:tcPr anchor="ctr"/>
                </a:tc>
                <a:tc>
                  <a:txBody>
                    <a:bodyPr/>
                    <a:lstStyle/>
                    <a:p>
                      <a:pPr algn="ctr"/>
                      <a:endParaRPr lang="en-US" sz="1600" b="1" dirty="0">
                        <a:latin typeface="Insula" panose="03060702030608030705" pitchFamily="66" charset="0"/>
                      </a:endParaRPr>
                    </a:p>
                  </a:txBody>
                  <a:tcPr anchor="ctr"/>
                </a:tc>
                <a:tc>
                  <a:txBody>
                    <a:bodyPr/>
                    <a:lstStyle/>
                    <a:p>
                      <a:pPr algn="ctr"/>
                      <a:endParaRPr lang="en-US" sz="1600" b="1" dirty="0">
                        <a:latin typeface="Insula" panose="03060702030608030705" pitchFamily="66" charset="0"/>
                      </a:endParaRPr>
                    </a:p>
                  </a:txBody>
                  <a:tcPr anchor="ctr"/>
                </a:tc>
                <a:tc>
                  <a:txBody>
                    <a:bodyPr/>
                    <a:lstStyle/>
                    <a:p>
                      <a:pPr algn="ctr"/>
                      <a:endParaRPr lang="en-US" sz="1600" b="1" dirty="0">
                        <a:latin typeface="Insula" panose="03060702030608030705" pitchFamily="66" charset="0"/>
                      </a:endParaRPr>
                    </a:p>
                  </a:txBody>
                  <a:tcPr anchor="ctr"/>
                </a:tc>
                <a:tc>
                  <a:txBody>
                    <a:bodyPr/>
                    <a:lstStyle/>
                    <a:p>
                      <a:pPr algn="ctr"/>
                      <a:endParaRPr lang="en-US" sz="1600" b="1" dirty="0">
                        <a:latin typeface="Insula" panose="03060702030608030705" pitchFamily="66" charset="0"/>
                      </a:endParaRPr>
                    </a:p>
                  </a:txBody>
                  <a:tcPr anchor="ctr"/>
                </a:tc>
                <a:tc>
                  <a:txBody>
                    <a:bodyPr/>
                    <a:lstStyle/>
                    <a:p>
                      <a:pPr algn="ctr"/>
                      <a:endParaRPr lang="en-US" sz="1600" b="1" dirty="0">
                        <a:latin typeface="Insula" panose="03060702030608030705" pitchFamily="66" charset="0"/>
                      </a:endParaRPr>
                    </a:p>
                  </a:txBody>
                  <a:tcPr anchor="ctr"/>
                </a:tc>
                <a:tc>
                  <a:txBody>
                    <a:bodyPr/>
                    <a:lstStyle/>
                    <a:p>
                      <a:pPr algn="ctr"/>
                      <a:endParaRPr lang="en-US" sz="1600" b="1" dirty="0">
                        <a:latin typeface="Insula" panose="03060702030608030705" pitchFamily="66" charset="0"/>
                      </a:endParaRPr>
                    </a:p>
                  </a:txBody>
                  <a:tcPr anchor="ctr"/>
                </a:tc>
                <a:tc>
                  <a:txBody>
                    <a:bodyPr/>
                    <a:lstStyle/>
                    <a:p>
                      <a:pPr algn="ctr"/>
                      <a:endParaRPr lang="en-US" sz="1600" b="1" dirty="0">
                        <a:latin typeface="Insula" panose="03060702030608030705" pitchFamily="66" charset="0"/>
                      </a:endParaRPr>
                    </a:p>
                  </a:txBody>
                  <a:tcPr anchor="ctr"/>
                </a:tc>
                <a:tc>
                  <a:txBody>
                    <a:bodyPr/>
                    <a:lstStyle/>
                    <a:p>
                      <a:pPr algn="ctr"/>
                      <a:endParaRPr lang="en-US" sz="1600" b="1" dirty="0">
                        <a:latin typeface="Insula" panose="03060702030608030705" pitchFamily="66" charset="0"/>
                      </a:endParaRPr>
                    </a:p>
                  </a:txBody>
                  <a:tcPr anchor="ctr"/>
                </a:tc>
                <a:tc>
                  <a:txBody>
                    <a:bodyPr/>
                    <a:lstStyle/>
                    <a:p>
                      <a:pPr algn="ctr"/>
                      <a:endParaRPr lang="en-US" sz="1600" b="1" dirty="0">
                        <a:latin typeface="Insula" panose="03060702030608030705" pitchFamily="66" charset="0"/>
                      </a:endParaRPr>
                    </a:p>
                  </a:txBody>
                  <a:tcPr anchor="ctr"/>
                </a:tc>
                <a:extLst>
                  <a:ext uri="{0D108BD9-81ED-4DB2-BD59-A6C34878D82A}">
                    <a16:rowId xmlns:a16="http://schemas.microsoft.com/office/drawing/2014/main" val="1378336290"/>
                  </a:ext>
                </a:extLst>
              </a:tr>
            </a:tbl>
          </a:graphicData>
        </a:graphic>
      </p:graphicFrame>
      <p:pic>
        <p:nvPicPr>
          <p:cNvPr id="16" name="Picture 15" descr="A black sock with a white background&#10;&#10;Description automatically generated with low confidence">
            <a:extLst>
              <a:ext uri="{FF2B5EF4-FFF2-40B4-BE49-F238E27FC236}">
                <a16:creationId xmlns:a16="http://schemas.microsoft.com/office/drawing/2014/main" id="{A855A899-B4F6-DD40-A7D6-3F54086E1408}"/>
              </a:ext>
            </a:extLst>
          </p:cNvPr>
          <p:cNvPicPr>
            <a:picLocks noChangeAspect="1"/>
          </p:cNvPicPr>
          <p:nvPr/>
        </p:nvPicPr>
        <p:blipFill>
          <a:blip r:embed="rId7"/>
          <a:stretch>
            <a:fillRect/>
          </a:stretch>
        </p:blipFill>
        <p:spPr>
          <a:xfrm>
            <a:off x="1009400" y="2837794"/>
            <a:ext cx="608735" cy="644543"/>
          </a:xfrm>
          <a:prstGeom prst="rect">
            <a:avLst/>
          </a:prstGeom>
        </p:spPr>
      </p:pic>
      <p:pic>
        <p:nvPicPr>
          <p:cNvPr id="17" name="Picture 16" descr="A black and white logo&#10;&#10;Description automatically generated with low confidence">
            <a:extLst>
              <a:ext uri="{FF2B5EF4-FFF2-40B4-BE49-F238E27FC236}">
                <a16:creationId xmlns:a16="http://schemas.microsoft.com/office/drawing/2014/main" id="{D9CB8864-8A16-274E-B0EE-B7E479FA4011}"/>
              </a:ext>
            </a:extLst>
          </p:cNvPr>
          <p:cNvPicPr>
            <a:picLocks noChangeAspect="1"/>
          </p:cNvPicPr>
          <p:nvPr/>
        </p:nvPicPr>
        <p:blipFill>
          <a:blip r:embed="rId8"/>
          <a:stretch>
            <a:fillRect/>
          </a:stretch>
        </p:blipFill>
        <p:spPr>
          <a:xfrm>
            <a:off x="1836503" y="2806510"/>
            <a:ext cx="608735" cy="737861"/>
          </a:xfrm>
          <a:prstGeom prst="rect">
            <a:avLst/>
          </a:prstGeom>
        </p:spPr>
      </p:pic>
      <p:pic>
        <p:nvPicPr>
          <p:cNvPr id="18" name="Picture 17">
            <a:extLst>
              <a:ext uri="{FF2B5EF4-FFF2-40B4-BE49-F238E27FC236}">
                <a16:creationId xmlns:a16="http://schemas.microsoft.com/office/drawing/2014/main" id="{24F3CC26-DB3C-9A45-A595-1E0E65419777}"/>
              </a:ext>
            </a:extLst>
          </p:cNvPr>
          <p:cNvPicPr>
            <a:picLocks noChangeAspect="1"/>
          </p:cNvPicPr>
          <p:nvPr/>
        </p:nvPicPr>
        <p:blipFill>
          <a:blip r:embed="rId9"/>
          <a:stretch>
            <a:fillRect/>
          </a:stretch>
        </p:blipFill>
        <p:spPr>
          <a:xfrm>
            <a:off x="2734217" y="2781238"/>
            <a:ext cx="521600" cy="802461"/>
          </a:xfrm>
          <a:prstGeom prst="rect">
            <a:avLst/>
          </a:prstGeom>
        </p:spPr>
      </p:pic>
      <p:pic>
        <p:nvPicPr>
          <p:cNvPr id="19" name="Picture 18">
            <a:extLst>
              <a:ext uri="{FF2B5EF4-FFF2-40B4-BE49-F238E27FC236}">
                <a16:creationId xmlns:a16="http://schemas.microsoft.com/office/drawing/2014/main" id="{6A616296-2FD9-E341-8B29-4C8C9E96F411}"/>
              </a:ext>
            </a:extLst>
          </p:cNvPr>
          <p:cNvPicPr>
            <a:picLocks noChangeAspect="1"/>
          </p:cNvPicPr>
          <p:nvPr/>
        </p:nvPicPr>
        <p:blipFill>
          <a:blip r:embed="rId10"/>
          <a:stretch>
            <a:fillRect/>
          </a:stretch>
        </p:blipFill>
        <p:spPr>
          <a:xfrm>
            <a:off x="3573924" y="2763090"/>
            <a:ext cx="521600" cy="811377"/>
          </a:xfrm>
          <a:prstGeom prst="rect">
            <a:avLst/>
          </a:prstGeom>
        </p:spPr>
      </p:pic>
      <p:pic>
        <p:nvPicPr>
          <p:cNvPr id="20" name="Picture 19">
            <a:extLst>
              <a:ext uri="{FF2B5EF4-FFF2-40B4-BE49-F238E27FC236}">
                <a16:creationId xmlns:a16="http://schemas.microsoft.com/office/drawing/2014/main" id="{52220B97-8E52-2E4C-8AC2-25A1C28A4202}"/>
              </a:ext>
            </a:extLst>
          </p:cNvPr>
          <p:cNvPicPr>
            <a:picLocks noChangeAspect="1"/>
          </p:cNvPicPr>
          <p:nvPr/>
        </p:nvPicPr>
        <p:blipFill>
          <a:blip r:embed="rId11"/>
          <a:stretch>
            <a:fillRect/>
          </a:stretch>
        </p:blipFill>
        <p:spPr>
          <a:xfrm>
            <a:off x="4381434" y="2793375"/>
            <a:ext cx="386316" cy="804824"/>
          </a:xfrm>
          <a:prstGeom prst="rect">
            <a:avLst/>
          </a:prstGeom>
        </p:spPr>
      </p:pic>
      <p:pic>
        <p:nvPicPr>
          <p:cNvPr id="21" name="Picture 20" descr="A picture containing tool&#10;&#10;Description automatically generated">
            <a:extLst>
              <a:ext uri="{FF2B5EF4-FFF2-40B4-BE49-F238E27FC236}">
                <a16:creationId xmlns:a16="http://schemas.microsoft.com/office/drawing/2014/main" id="{73EC061B-8BA4-E44A-9232-7843BD654AC9}"/>
              </a:ext>
            </a:extLst>
          </p:cNvPr>
          <p:cNvPicPr>
            <a:picLocks noChangeAspect="1"/>
          </p:cNvPicPr>
          <p:nvPr/>
        </p:nvPicPr>
        <p:blipFill>
          <a:blip r:embed="rId12"/>
          <a:stretch>
            <a:fillRect/>
          </a:stretch>
        </p:blipFill>
        <p:spPr>
          <a:xfrm>
            <a:off x="5187866" y="2853117"/>
            <a:ext cx="550223" cy="713802"/>
          </a:xfrm>
          <a:prstGeom prst="rect">
            <a:avLst/>
          </a:prstGeom>
        </p:spPr>
      </p:pic>
      <p:pic>
        <p:nvPicPr>
          <p:cNvPr id="22" name="Picture 21">
            <a:extLst>
              <a:ext uri="{FF2B5EF4-FFF2-40B4-BE49-F238E27FC236}">
                <a16:creationId xmlns:a16="http://schemas.microsoft.com/office/drawing/2014/main" id="{63CEF7B8-295D-F846-9C90-A5B0D8A3D598}"/>
              </a:ext>
            </a:extLst>
          </p:cNvPr>
          <p:cNvPicPr>
            <a:picLocks noChangeAspect="1"/>
          </p:cNvPicPr>
          <p:nvPr/>
        </p:nvPicPr>
        <p:blipFill>
          <a:blip r:embed="rId13"/>
          <a:stretch>
            <a:fillRect/>
          </a:stretch>
        </p:blipFill>
        <p:spPr>
          <a:xfrm>
            <a:off x="6009702" y="2897900"/>
            <a:ext cx="596603" cy="644976"/>
          </a:xfrm>
          <a:prstGeom prst="rect">
            <a:avLst/>
          </a:prstGeom>
        </p:spPr>
      </p:pic>
      <p:pic>
        <p:nvPicPr>
          <p:cNvPr id="23" name="Picture 22" descr="A picture containing furniture, seat, blurry, chair&#10;&#10;Description automatically generated">
            <a:extLst>
              <a:ext uri="{FF2B5EF4-FFF2-40B4-BE49-F238E27FC236}">
                <a16:creationId xmlns:a16="http://schemas.microsoft.com/office/drawing/2014/main" id="{CC5F98B3-30C6-F340-9EEC-EB8D03F6540A}"/>
              </a:ext>
            </a:extLst>
          </p:cNvPr>
          <p:cNvPicPr>
            <a:picLocks noChangeAspect="1"/>
          </p:cNvPicPr>
          <p:nvPr/>
        </p:nvPicPr>
        <p:blipFill>
          <a:blip r:embed="rId14"/>
          <a:stretch>
            <a:fillRect/>
          </a:stretch>
        </p:blipFill>
        <p:spPr>
          <a:xfrm>
            <a:off x="6886824" y="2816658"/>
            <a:ext cx="627252" cy="682598"/>
          </a:xfrm>
          <a:prstGeom prst="rect">
            <a:avLst/>
          </a:prstGeom>
        </p:spPr>
      </p:pic>
      <p:pic>
        <p:nvPicPr>
          <p:cNvPr id="24" name="Picture 23">
            <a:extLst>
              <a:ext uri="{FF2B5EF4-FFF2-40B4-BE49-F238E27FC236}">
                <a16:creationId xmlns:a16="http://schemas.microsoft.com/office/drawing/2014/main" id="{03EC7B74-8466-AD49-A4B0-ABB5844CBA67}"/>
              </a:ext>
            </a:extLst>
          </p:cNvPr>
          <p:cNvPicPr>
            <a:picLocks noChangeAspect="1"/>
          </p:cNvPicPr>
          <p:nvPr/>
        </p:nvPicPr>
        <p:blipFill>
          <a:blip r:embed="rId15"/>
          <a:stretch>
            <a:fillRect/>
          </a:stretch>
        </p:blipFill>
        <p:spPr>
          <a:xfrm>
            <a:off x="7847599" y="2782952"/>
            <a:ext cx="327070" cy="700864"/>
          </a:xfrm>
          <a:prstGeom prst="rect">
            <a:avLst/>
          </a:prstGeom>
        </p:spPr>
      </p:pic>
      <p:pic>
        <p:nvPicPr>
          <p:cNvPr id="26" name="Picture 25">
            <a:extLst>
              <a:ext uri="{FF2B5EF4-FFF2-40B4-BE49-F238E27FC236}">
                <a16:creationId xmlns:a16="http://schemas.microsoft.com/office/drawing/2014/main" id="{8178AE0D-B3CB-E243-AA53-E29A0287414C}"/>
              </a:ext>
            </a:extLst>
          </p:cNvPr>
          <p:cNvPicPr>
            <a:picLocks noChangeAspect="1"/>
          </p:cNvPicPr>
          <p:nvPr/>
        </p:nvPicPr>
        <p:blipFill>
          <a:blip r:embed="rId16"/>
          <a:stretch>
            <a:fillRect/>
          </a:stretch>
        </p:blipFill>
        <p:spPr>
          <a:xfrm>
            <a:off x="8538266" y="2780988"/>
            <a:ext cx="517656" cy="734738"/>
          </a:xfrm>
          <a:prstGeom prst="rect">
            <a:avLst/>
          </a:prstGeom>
        </p:spPr>
      </p:pic>
      <p:pic>
        <p:nvPicPr>
          <p:cNvPr id="27" name="Picture 26">
            <a:extLst>
              <a:ext uri="{FF2B5EF4-FFF2-40B4-BE49-F238E27FC236}">
                <a16:creationId xmlns:a16="http://schemas.microsoft.com/office/drawing/2014/main" id="{8B9EEC4B-482F-DA42-AC3A-0ED072686B5F}"/>
              </a:ext>
            </a:extLst>
          </p:cNvPr>
          <p:cNvPicPr>
            <a:picLocks noChangeAspect="1"/>
          </p:cNvPicPr>
          <p:nvPr/>
        </p:nvPicPr>
        <p:blipFill>
          <a:blip r:embed="rId17"/>
          <a:stretch>
            <a:fillRect/>
          </a:stretch>
        </p:blipFill>
        <p:spPr>
          <a:xfrm>
            <a:off x="9273715" y="2878323"/>
            <a:ext cx="726234" cy="624898"/>
          </a:xfrm>
          <a:prstGeom prst="rect">
            <a:avLst/>
          </a:prstGeom>
        </p:spPr>
      </p:pic>
      <p:pic>
        <p:nvPicPr>
          <p:cNvPr id="28" name="Picture 27">
            <a:extLst>
              <a:ext uri="{FF2B5EF4-FFF2-40B4-BE49-F238E27FC236}">
                <a16:creationId xmlns:a16="http://schemas.microsoft.com/office/drawing/2014/main" id="{5478904E-A35C-2142-B7B9-9250BA78B986}"/>
              </a:ext>
            </a:extLst>
          </p:cNvPr>
          <p:cNvPicPr>
            <a:picLocks noChangeAspect="1"/>
          </p:cNvPicPr>
          <p:nvPr/>
        </p:nvPicPr>
        <p:blipFill>
          <a:blip r:embed="rId18"/>
          <a:stretch>
            <a:fillRect/>
          </a:stretch>
        </p:blipFill>
        <p:spPr>
          <a:xfrm>
            <a:off x="966696" y="4950531"/>
            <a:ext cx="687064" cy="730006"/>
          </a:xfrm>
          <a:prstGeom prst="rect">
            <a:avLst/>
          </a:prstGeom>
        </p:spPr>
      </p:pic>
      <p:pic>
        <p:nvPicPr>
          <p:cNvPr id="29" name="Picture 28">
            <a:extLst>
              <a:ext uri="{FF2B5EF4-FFF2-40B4-BE49-F238E27FC236}">
                <a16:creationId xmlns:a16="http://schemas.microsoft.com/office/drawing/2014/main" id="{3803930C-B646-DE4D-B2DE-DBD84767606B}"/>
              </a:ext>
            </a:extLst>
          </p:cNvPr>
          <p:cNvPicPr>
            <a:picLocks noChangeAspect="1"/>
          </p:cNvPicPr>
          <p:nvPr/>
        </p:nvPicPr>
        <p:blipFill>
          <a:blip r:embed="rId19"/>
          <a:stretch>
            <a:fillRect/>
          </a:stretch>
        </p:blipFill>
        <p:spPr>
          <a:xfrm>
            <a:off x="1858280" y="5047303"/>
            <a:ext cx="537330" cy="513968"/>
          </a:xfrm>
          <a:prstGeom prst="rect">
            <a:avLst/>
          </a:prstGeom>
        </p:spPr>
      </p:pic>
      <p:pic>
        <p:nvPicPr>
          <p:cNvPr id="30" name="Picture 29" descr="A picture containing tool, scissors&#10;&#10;Description automatically generated">
            <a:extLst>
              <a:ext uri="{FF2B5EF4-FFF2-40B4-BE49-F238E27FC236}">
                <a16:creationId xmlns:a16="http://schemas.microsoft.com/office/drawing/2014/main" id="{E695AF33-D36C-2240-B2F5-55CC5F873085}"/>
              </a:ext>
            </a:extLst>
          </p:cNvPr>
          <p:cNvPicPr>
            <a:picLocks noChangeAspect="1"/>
          </p:cNvPicPr>
          <p:nvPr/>
        </p:nvPicPr>
        <p:blipFill>
          <a:blip r:embed="rId20"/>
          <a:stretch>
            <a:fillRect/>
          </a:stretch>
        </p:blipFill>
        <p:spPr>
          <a:xfrm>
            <a:off x="3526440" y="4960729"/>
            <a:ext cx="528320" cy="583933"/>
          </a:xfrm>
          <a:prstGeom prst="rect">
            <a:avLst/>
          </a:prstGeom>
        </p:spPr>
      </p:pic>
      <p:pic>
        <p:nvPicPr>
          <p:cNvPr id="31" name="Picture 30">
            <a:extLst>
              <a:ext uri="{FF2B5EF4-FFF2-40B4-BE49-F238E27FC236}">
                <a16:creationId xmlns:a16="http://schemas.microsoft.com/office/drawing/2014/main" id="{41153F28-D269-3147-A646-FC69DFC71B29}"/>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241799" y="4956380"/>
            <a:ext cx="757456" cy="707902"/>
          </a:xfrm>
          <a:prstGeom prst="rect">
            <a:avLst/>
          </a:prstGeom>
        </p:spPr>
      </p:pic>
      <p:pic>
        <p:nvPicPr>
          <p:cNvPr id="32" name="Picture 31" descr="Icon&#10;&#10;Description automatically generated">
            <a:extLst>
              <a:ext uri="{FF2B5EF4-FFF2-40B4-BE49-F238E27FC236}">
                <a16:creationId xmlns:a16="http://schemas.microsoft.com/office/drawing/2014/main" id="{A6F8C3CF-DBAA-7145-97AE-DEF106838986}"/>
              </a:ext>
            </a:extLst>
          </p:cNvPr>
          <p:cNvPicPr>
            <a:picLocks noChangeAspect="1"/>
          </p:cNvPicPr>
          <p:nvPr/>
        </p:nvPicPr>
        <p:blipFill>
          <a:blip r:embed="rId22"/>
          <a:stretch>
            <a:fillRect/>
          </a:stretch>
        </p:blipFill>
        <p:spPr>
          <a:xfrm>
            <a:off x="5930775" y="4972844"/>
            <a:ext cx="704577" cy="644185"/>
          </a:xfrm>
          <a:prstGeom prst="rect">
            <a:avLst/>
          </a:prstGeom>
        </p:spPr>
      </p:pic>
      <p:grpSp>
        <p:nvGrpSpPr>
          <p:cNvPr id="33" name="Group 32">
            <a:extLst>
              <a:ext uri="{FF2B5EF4-FFF2-40B4-BE49-F238E27FC236}">
                <a16:creationId xmlns:a16="http://schemas.microsoft.com/office/drawing/2014/main" id="{443B38AD-C988-674C-A99E-49BE51FD8672}"/>
              </a:ext>
            </a:extLst>
          </p:cNvPr>
          <p:cNvGrpSpPr/>
          <p:nvPr/>
        </p:nvGrpSpPr>
        <p:grpSpPr>
          <a:xfrm>
            <a:off x="8440074" y="5124879"/>
            <a:ext cx="735040" cy="471877"/>
            <a:chOff x="4046572" y="6383729"/>
            <a:chExt cx="1048048" cy="681287"/>
          </a:xfrm>
        </p:grpSpPr>
        <p:pic>
          <p:nvPicPr>
            <p:cNvPr id="34" name="Picture 33">
              <a:extLst>
                <a:ext uri="{FF2B5EF4-FFF2-40B4-BE49-F238E27FC236}">
                  <a16:creationId xmlns:a16="http://schemas.microsoft.com/office/drawing/2014/main" id="{5EB46A5C-59AC-2D44-8242-E80C867FCF67}"/>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046572" y="6383729"/>
              <a:ext cx="442913" cy="678656"/>
            </a:xfrm>
            <a:prstGeom prst="rect">
              <a:avLst/>
            </a:prstGeom>
          </p:spPr>
        </p:pic>
        <p:pic>
          <p:nvPicPr>
            <p:cNvPr id="35" name="Picture 34" descr="A picture containing invertebrate, worm&#10;&#10;Description automatically generated">
              <a:extLst>
                <a:ext uri="{FF2B5EF4-FFF2-40B4-BE49-F238E27FC236}">
                  <a16:creationId xmlns:a16="http://schemas.microsoft.com/office/drawing/2014/main" id="{A83FCB0F-F68C-8245-AA2D-662174C96639}"/>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489484" y="6386359"/>
              <a:ext cx="605136" cy="678657"/>
            </a:xfrm>
            <a:prstGeom prst="rect">
              <a:avLst/>
            </a:prstGeom>
          </p:spPr>
        </p:pic>
      </p:grpSp>
      <p:sp>
        <p:nvSpPr>
          <p:cNvPr id="36" name="TextBox 35">
            <a:extLst>
              <a:ext uri="{FF2B5EF4-FFF2-40B4-BE49-F238E27FC236}">
                <a16:creationId xmlns:a16="http://schemas.microsoft.com/office/drawing/2014/main" id="{04955252-0BD5-8840-BE92-C453F420050F}"/>
              </a:ext>
            </a:extLst>
          </p:cNvPr>
          <p:cNvSpPr txBox="1"/>
          <p:nvPr/>
        </p:nvSpPr>
        <p:spPr>
          <a:xfrm>
            <a:off x="806071" y="1389412"/>
            <a:ext cx="10617992" cy="646331"/>
          </a:xfrm>
          <a:prstGeom prst="rect">
            <a:avLst/>
          </a:prstGeom>
          <a:noFill/>
        </p:spPr>
        <p:txBody>
          <a:bodyPr wrap="square" rtlCol="0">
            <a:spAutoFit/>
          </a:bodyPr>
          <a:lstStyle/>
          <a:p>
            <a:r>
              <a:rPr lang="en-US" dirty="0"/>
              <a:t>Here’s what the cursive alphabet looks like. It gets its name from the Latin ‘</a:t>
            </a:r>
            <a:r>
              <a:rPr lang="en-US" dirty="0" err="1"/>
              <a:t>currere</a:t>
            </a:r>
            <a:r>
              <a:rPr lang="en-US" dirty="0"/>
              <a:t>’ (‘to run’) because it’s a quick and efficient style of writing when using a stylus on wax or ink on wood.</a:t>
            </a:r>
          </a:p>
        </p:txBody>
      </p:sp>
      <p:sp>
        <p:nvSpPr>
          <p:cNvPr id="37" name="TextBox 36">
            <a:extLst>
              <a:ext uri="{FF2B5EF4-FFF2-40B4-BE49-F238E27FC236}">
                <a16:creationId xmlns:a16="http://schemas.microsoft.com/office/drawing/2014/main" id="{CD7C2A46-8502-5E48-907C-013BCC7F5755}"/>
              </a:ext>
            </a:extLst>
          </p:cNvPr>
          <p:cNvSpPr txBox="1"/>
          <p:nvPr/>
        </p:nvSpPr>
        <p:spPr>
          <a:xfrm>
            <a:off x="10322632" y="186783"/>
            <a:ext cx="1031168" cy="646331"/>
          </a:xfrm>
          <a:prstGeom prst="rect">
            <a:avLst/>
          </a:prstGeom>
          <a:noFill/>
        </p:spPr>
        <p:txBody>
          <a:bodyPr wrap="square" rtlCol="0">
            <a:spAutoFit/>
          </a:bodyPr>
          <a:lstStyle/>
          <a:p>
            <a:pPr algn="r"/>
            <a:r>
              <a:rPr lang="en-US" sz="1200" b="1" i="1" dirty="0"/>
              <a:t>worksheet 1</a:t>
            </a:r>
            <a:r>
              <a:rPr lang="en-US" sz="1200" i="1" dirty="0"/>
              <a:t> write in the cursive style</a:t>
            </a:r>
          </a:p>
        </p:txBody>
      </p:sp>
      <p:grpSp>
        <p:nvGrpSpPr>
          <p:cNvPr id="43" name="Group 42">
            <a:extLst>
              <a:ext uri="{FF2B5EF4-FFF2-40B4-BE49-F238E27FC236}">
                <a16:creationId xmlns:a16="http://schemas.microsoft.com/office/drawing/2014/main" id="{A3B19420-6CB2-8947-A013-5AC05C774050}"/>
              </a:ext>
            </a:extLst>
          </p:cNvPr>
          <p:cNvGrpSpPr/>
          <p:nvPr/>
        </p:nvGrpSpPr>
        <p:grpSpPr>
          <a:xfrm>
            <a:off x="9286503" y="3408218"/>
            <a:ext cx="2905497" cy="2427432"/>
            <a:chOff x="9286503" y="3408218"/>
            <a:chExt cx="2905497" cy="2427432"/>
          </a:xfrm>
        </p:grpSpPr>
        <p:pic>
          <p:nvPicPr>
            <p:cNvPr id="41" name="Picture 40" descr="Shape, circle&#10;&#10;Description automatically generated">
              <a:extLst>
                <a:ext uri="{FF2B5EF4-FFF2-40B4-BE49-F238E27FC236}">
                  <a16:creationId xmlns:a16="http://schemas.microsoft.com/office/drawing/2014/main" id="{12E334B4-CBEA-1A4E-AC0F-3BF085B83352}"/>
                </a:ext>
              </a:extLst>
            </p:cNvPr>
            <p:cNvPicPr>
              <a:picLocks noChangeAspect="1"/>
            </p:cNvPicPr>
            <p:nvPr/>
          </p:nvPicPr>
          <p:blipFill>
            <a:blip r:embed="rId25"/>
            <a:stretch>
              <a:fillRect/>
            </a:stretch>
          </p:blipFill>
          <p:spPr>
            <a:xfrm>
              <a:off x="11099800" y="4679950"/>
              <a:ext cx="1092200" cy="1155700"/>
            </a:xfrm>
            <a:prstGeom prst="rect">
              <a:avLst/>
            </a:prstGeom>
          </p:spPr>
        </p:pic>
        <p:sp>
          <p:nvSpPr>
            <p:cNvPr id="42" name="Cloud Callout 41">
              <a:extLst>
                <a:ext uri="{FF2B5EF4-FFF2-40B4-BE49-F238E27FC236}">
                  <a16:creationId xmlns:a16="http://schemas.microsoft.com/office/drawing/2014/main" id="{F56B77D8-2313-BC4F-8B48-9B83A8BA4947}"/>
                </a:ext>
              </a:extLst>
            </p:cNvPr>
            <p:cNvSpPr/>
            <p:nvPr/>
          </p:nvSpPr>
          <p:spPr>
            <a:xfrm>
              <a:off x="9286503" y="3408218"/>
              <a:ext cx="2446318" cy="1745673"/>
            </a:xfrm>
            <a:prstGeom prst="cloudCallout">
              <a:avLst>
                <a:gd name="adj1" fmla="val 25211"/>
                <a:gd name="adj2" fmla="val 6536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Comic Sans MS" panose="030F0902030302020204" pitchFamily="66" charset="0"/>
                </a:rPr>
                <a:t>Which letters are similar to modern ones? Which are different?</a:t>
              </a:r>
            </a:p>
          </p:txBody>
        </p:sp>
      </p:grpSp>
      <p:pic>
        <p:nvPicPr>
          <p:cNvPr id="46" name="Picture 45" descr="A picture containing text&#10;&#10;Description automatically generated">
            <a:extLst>
              <a:ext uri="{FF2B5EF4-FFF2-40B4-BE49-F238E27FC236}">
                <a16:creationId xmlns:a16="http://schemas.microsoft.com/office/drawing/2014/main" id="{D969A5EC-5991-3247-AB69-85C08C9B1250}"/>
              </a:ext>
            </a:extLst>
          </p:cNvPr>
          <p:cNvPicPr>
            <a:picLocks noChangeAspect="1"/>
          </p:cNvPicPr>
          <p:nvPr/>
        </p:nvPicPr>
        <p:blipFill>
          <a:blip r:embed="rId26"/>
          <a:stretch>
            <a:fillRect/>
          </a:stretch>
        </p:blipFill>
        <p:spPr>
          <a:xfrm>
            <a:off x="11303000" y="36370"/>
            <a:ext cx="685800" cy="787400"/>
          </a:xfrm>
          <a:prstGeom prst="rect">
            <a:avLst/>
          </a:prstGeom>
        </p:spPr>
      </p:pic>
    </p:spTree>
    <p:extLst>
      <p:ext uri="{BB962C8B-B14F-4D97-AF65-F5344CB8AC3E}">
        <p14:creationId xmlns:p14="http://schemas.microsoft.com/office/powerpoint/2010/main" val="1164402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with medium confidence">
            <a:extLst>
              <a:ext uri="{FF2B5EF4-FFF2-40B4-BE49-F238E27FC236}">
                <a16:creationId xmlns:a16="http://schemas.microsoft.com/office/drawing/2014/main" id="{E7DF2EE6-922A-6142-B61A-6DD4A93C61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2081" y="3045007"/>
            <a:ext cx="8684883" cy="1939968"/>
          </a:xfrm>
          <a:prstGeom prst="rect">
            <a:avLst/>
          </a:prstGeom>
        </p:spPr>
      </p:pic>
      <p:sp>
        <p:nvSpPr>
          <p:cNvPr id="2" name="Title 1">
            <a:extLst>
              <a:ext uri="{FF2B5EF4-FFF2-40B4-BE49-F238E27FC236}">
                <a16:creationId xmlns:a16="http://schemas.microsoft.com/office/drawing/2014/main" id="{987952CE-48A6-EB4D-96F5-96FCDC40C325}"/>
              </a:ext>
            </a:extLst>
          </p:cNvPr>
          <p:cNvSpPr>
            <a:spLocks noGrp="1"/>
          </p:cNvSpPr>
          <p:nvPr>
            <p:ph type="title"/>
          </p:nvPr>
        </p:nvSpPr>
        <p:spPr/>
        <p:txBody>
          <a:bodyPr/>
          <a:lstStyle/>
          <a:p>
            <a:r>
              <a:rPr lang="en-US" dirty="0"/>
              <a:t>3. Reading the inscriptions</a:t>
            </a:r>
          </a:p>
        </p:txBody>
      </p:sp>
      <p:pic>
        <p:nvPicPr>
          <p:cNvPr id="5" name="Picture 4" descr="Text&#10;&#10;Description automatically generated with medium confidence">
            <a:extLst>
              <a:ext uri="{FF2B5EF4-FFF2-40B4-BE49-F238E27FC236}">
                <a16:creationId xmlns:a16="http://schemas.microsoft.com/office/drawing/2014/main" id="{F28FAB6A-B9CB-5048-B04F-F2E7D91C08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2082" y="1292061"/>
            <a:ext cx="8684883" cy="1962791"/>
          </a:xfrm>
          <a:prstGeom prst="rect">
            <a:avLst/>
          </a:prstGeom>
        </p:spPr>
      </p:pic>
      <p:grpSp>
        <p:nvGrpSpPr>
          <p:cNvPr id="6" name="Group 5">
            <a:extLst>
              <a:ext uri="{FF2B5EF4-FFF2-40B4-BE49-F238E27FC236}">
                <a16:creationId xmlns:a16="http://schemas.microsoft.com/office/drawing/2014/main" id="{D1DBD5B6-D1EA-CA4F-86B6-7E2CEBDABDF1}"/>
              </a:ext>
            </a:extLst>
          </p:cNvPr>
          <p:cNvGrpSpPr/>
          <p:nvPr/>
        </p:nvGrpSpPr>
        <p:grpSpPr>
          <a:xfrm>
            <a:off x="9034421" y="2300067"/>
            <a:ext cx="3157579" cy="3588750"/>
            <a:chOff x="9286502" y="2246900"/>
            <a:chExt cx="3157579" cy="3588750"/>
          </a:xfrm>
        </p:grpSpPr>
        <p:pic>
          <p:nvPicPr>
            <p:cNvPr id="7" name="Picture 6" descr="Shape, circle&#10;&#10;Description automatically generated">
              <a:extLst>
                <a:ext uri="{FF2B5EF4-FFF2-40B4-BE49-F238E27FC236}">
                  <a16:creationId xmlns:a16="http://schemas.microsoft.com/office/drawing/2014/main" id="{06D86394-0096-034F-B872-E0A234861F68}"/>
                </a:ext>
              </a:extLst>
            </p:cNvPr>
            <p:cNvPicPr>
              <a:picLocks noChangeAspect="1"/>
            </p:cNvPicPr>
            <p:nvPr/>
          </p:nvPicPr>
          <p:blipFill>
            <a:blip r:embed="rId4"/>
            <a:stretch>
              <a:fillRect/>
            </a:stretch>
          </p:blipFill>
          <p:spPr>
            <a:xfrm>
              <a:off x="11099800" y="4679950"/>
              <a:ext cx="1092200" cy="1155700"/>
            </a:xfrm>
            <a:prstGeom prst="rect">
              <a:avLst/>
            </a:prstGeom>
          </p:spPr>
        </p:pic>
        <p:sp>
          <p:nvSpPr>
            <p:cNvPr id="8" name="Cloud Callout 7">
              <a:extLst>
                <a:ext uri="{FF2B5EF4-FFF2-40B4-BE49-F238E27FC236}">
                  <a16:creationId xmlns:a16="http://schemas.microsoft.com/office/drawing/2014/main" id="{1C963DA4-4ABA-1642-925A-D041AF019DD3}"/>
                </a:ext>
              </a:extLst>
            </p:cNvPr>
            <p:cNvSpPr/>
            <p:nvPr/>
          </p:nvSpPr>
          <p:spPr>
            <a:xfrm>
              <a:off x="9286502" y="2246900"/>
              <a:ext cx="3157579" cy="1962791"/>
            </a:xfrm>
            <a:prstGeom prst="cloudCallout">
              <a:avLst>
                <a:gd name="adj1" fmla="val 25211"/>
                <a:gd name="adj2" fmla="val 6536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Comic Sans MS" panose="030F0902030302020204" pitchFamily="66" charset="0"/>
                </a:rPr>
                <a:t>What do you think is the purpose of this writing (clue: it’s on the outside of the tablet)</a:t>
              </a:r>
            </a:p>
          </p:txBody>
        </p:sp>
      </p:grpSp>
      <p:sp>
        <p:nvSpPr>
          <p:cNvPr id="9" name="TextBox 8">
            <a:extLst>
              <a:ext uri="{FF2B5EF4-FFF2-40B4-BE49-F238E27FC236}">
                <a16:creationId xmlns:a16="http://schemas.microsoft.com/office/drawing/2014/main" id="{D6F05C1E-16C0-294E-9A6C-ADFED548FB61}"/>
              </a:ext>
            </a:extLst>
          </p:cNvPr>
          <p:cNvSpPr txBox="1"/>
          <p:nvPr/>
        </p:nvSpPr>
        <p:spPr>
          <a:xfrm>
            <a:off x="8936964" y="1002488"/>
            <a:ext cx="2892552" cy="923330"/>
          </a:xfrm>
          <a:prstGeom prst="rect">
            <a:avLst/>
          </a:prstGeom>
          <a:noFill/>
        </p:spPr>
        <p:txBody>
          <a:bodyPr wrap="square" rtlCol="0">
            <a:spAutoFit/>
          </a:bodyPr>
          <a:lstStyle/>
          <a:p>
            <a:r>
              <a:rPr lang="en-US" dirty="0"/>
              <a:t>We’ve seen this inscription before but did you notice there was another word?</a:t>
            </a:r>
          </a:p>
        </p:txBody>
      </p:sp>
      <p:sp>
        <p:nvSpPr>
          <p:cNvPr id="11" name="TextBox 10">
            <a:extLst>
              <a:ext uri="{FF2B5EF4-FFF2-40B4-BE49-F238E27FC236}">
                <a16:creationId xmlns:a16="http://schemas.microsoft.com/office/drawing/2014/main" id="{A1FC3A82-E427-834F-88B2-A9E83263E66E}"/>
              </a:ext>
            </a:extLst>
          </p:cNvPr>
          <p:cNvSpPr txBox="1"/>
          <p:nvPr/>
        </p:nvSpPr>
        <p:spPr>
          <a:xfrm>
            <a:off x="575494" y="5120437"/>
            <a:ext cx="8773299" cy="523220"/>
          </a:xfrm>
          <a:prstGeom prst="rect">
            <a:avLst/>
          </a:prstGeom>
          <a:noFill/>
        </p:spPr>
        <p:txBody>
          <a:bodyPr wrap="none" rtlCol="0">
            <a:spAutoFit/>
          </a:bodyPr>
          <a:lstStyle/>
          <a:p>
            <a:r>
              <a:rPr lang="en-US" sz="2800" dirty="0" err="1"/>
              <a:t>Londinio</a:t>
            </a:r>
            <a:r>
              <a:rPr lang="en-US" sz="2800" dirty="0"/>
              <a:t> </a:t>
            </a:r>
            <a:r>
              <a:rPr lang="en-US" sz="2800" dirty="0" err="1"/>
              <a:t>Mogontio</a:t>
            </a:r>
            <a:r>
              <a:rPr lang="en-US" sz="2800" dirty="0"/>
              <a:t> – ‘To </a:t>
            </a:r>
            <a:r>
              <a:rPr lang="en-US" sz="2800" dirty="0" err="1"/>
              <a:t>Mogontius</a:t>
            </a:r>
            <a:r>
              <a:rPr lang="en-US" sz="2800" dirty="0"/>
              <a:t> in </a:t>
            </a:r>
            <a:r>
              <a:rPr lang="en-US" sz="2800" dirty="0" err="1"/>
              <a:t>Londinium</a:t>
            </a:r>
            <a:r>
              <a:rPr lang="en-US" sz="2800" dirty="0"/>
              <a:t> (London)’</a:t>
            </a:r>
          </a:p>
        </p:txBody>
      </p:sp>
      <p:sp>
        <p:nvSpPr>
          <p:cNvPr id="3" name="Oval 2">
            <a:extLst>
              <a:ext uri="{FF2B5EF4-FFF2-40B4-BE49-F238E27FC236}">
                <a16:creationId xmlns:a16="http://schemas.microsoft.com/office/drawing/2014/main" id="{9757042A-A0A5-4644-8B99-F79159BA5F82}"/>
              </a:ext>
            </a:extLst>
          </p:cNvPr>
          <p:cNvSpPr/>
          <p:nvPr/>
        </p:nvSpPr>
        <p:spPr>
          <a:xfrm>
            <a:off x="4962144" y="1725311"/>
            <a:ext cx="3486912" cy="1225153"/>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4122573-2E3D-154F-BDC1-0FF5F37D4879}"/>
              </a:ext>
            </a:extLst>
          </p:cNvPr>
          <p:cNvSpPr txBox="1"/>
          <p:nvPr/>
        </p:nvSpPr>
        <p:spPr>
          <a:xfrm>
            <a:off x="7530175" y="4806485"/>
            <a:ext cx="1103187" cy="246221"/>
          </a:xfrm>
          <a:prstGeom prst="rect">
            <a:avLst/>
          </a:prstGeom>
          <a:noFill/>
        </p:spPr>
        <p:txBody>
          <a:bodyPr wrap="none" rtlCol="0">
            <a:spAutoFit/>
          </a:bodyPr>
          <a:lstStyle/>
          <a:p>
            <a:r>
              <a:rPr lang="en-US" sz="1000" dirty="0"/>
              <a:t>pictures © </a:t>
            </a:r>
            <a:r>
              <a:rPr lang="en-US" sz="1000" dirty="0" err="1"/>
              <a:t>MoLA</a:t>
            </a:r>
            <a:r>
              <a:rPr lang="en-US" sz="1000" dirty="0"/>
              <a:t> </a:t>
            </a:r>
          </a:p>
        </p:txBody>
      </p:sp>
    </p:spTree>
    <p:extLst>
      <p:ext uri="{BB962C8B-B14F-4D97-AF65-F5344CB8AC3E}">
        <p14:creationId xmlns:p14="http://schemas.microsoft.com/office/powerpoint/2010/main" val="320687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952CE-48A6-EB4D-96F5-96FCDC40C325}"/>
              </a:ext>
            </a:extLst>
          </p:cNvPr>
          <p:cNvSpPr>
            <a:spLocks noGrp="1"/>
          </p:cNvSpPr>
          <p:nvPr>
            <p:ph type="title"/>
          </p:nvPr>
        </p:nvSpPr>
        <p:spPr/>
        <p:txBody>
          <a:bodyPr/>
          <a:lstStyle/>
          <a:p>
            <a:r>
              <a:rPr lang="en-US" dirty="0"/>
              <a:t>3. Reading the inscriptions</a:t>
            </a:r>
          </a:p>
        </p:txBody>
      </p:sp>
      <p:pic>
        <p:nvPicPr>
          <p:cNvPr id="5" name="Picture 4" descr="Text&#10;&#10;Description automatically generated with medium confidence">
            <a:extLst>
              <a:ext uri="{FF2B5EF4-FFF2-40B4-BE49-F238E27FC236}">
                <a16:creationId xmlns:a16="http://schemas.microsoft.com/office/drawing/2014/main" id="{F28FAB6A-B9CB-5048-B04F-F2E7D91C08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51635" y="1589768"/>
            <a:ext cx="5721998" cy="1293176"/>
          </a:xfrm>
          <a:prstGeom prst="rect">
            <a:avLst/>
          </a:prstGeom>
        </p:spPr>
      </p:pic>
      <p:grpSp>
        <p:nvGrpSpPr>
          <p:cNvPr id="6" name="Group 5">
            <a:extLst>
              <a:ext uri="{FF2B5EF4-FFF2-40B4-BE49-F238E27FC236}">
                <a16:creationId xmlns:a16="http://schemas.microsoft.com/office/drawing/2014/main" id="{D1DBD5B6-D1EA-CA4F-86B6-7E2CEBDABDF1}"/>
              </a:ext>
            </a:extLst>
          </p:cNvPr>
          <p:cNvGrpSpPr/>
          <p:nvPr/>
        </p:nvGrpSpPr>
        <p:grpSpPr>
          <a:xfrm>
            <a:off x="8309583" y="425397"/>
            <a:ext cx="3592629" cy="4915093"/>
            <a:chOff x="8851452" y="1723382"/>
            <a:chExt cx="3592629" cy="4915093"/>
          </a:xfrm>
        </p:grpSpPr>
        <p:pic>
          <p:nvPicPr>
            <p:cNvPr id="7" name="Picture 6" descr="Shape, circle&#10;&#10;Description automatically generated">
              <a:extLst>
                <a:ext uri="{FF2B5EF4-FFF2-40B4-BE49-F238E27FC236}">
                  <a16:creationId xmlns:a16="http://schemas.microsoft.com/office/drawing/2014/main" id="{06D86394-0096-034F-B872-E0A234861F68}"/>
                </a:ext>
              </a:extLst>
            </p:cNvPr>
            <p:cNvPicPr>
              <a:picLocks noChangeAspect="1"/>
            </p:cNvPicPr>
            <p:nvPr/>
          </p:nvPicPr>
          <p:blipFill>
            <a:blip r:embed="rId3"/>
            <a:stretch>
              <a:fillRect/>
            </a:stretch>
          </p:blipFill>
          <p:spPr>
            <a:xfrm>
              <a:off x="11314132" y="5482775"/>
              <a:ext cx="1092200" cy="1155700"/>
            </a:xfrm>
            <a:prstGeom prst="rect">
              <a:avLst/>
            </a:prstGeom>
          </p:spPr>
        </p:pic>
        <p:sp>
          <p:nvSpPr>
            <p:cNvPr id="8" name="Cloud Callout 7">
              <a:extLst>
                <a:ext uri="{FF2B5EF4-FFF2-40B4-BE49-F238E27FC236}">
                  <a16:creationId xmlns:a16="http://schemas.microsoft.com/office/drawing/2014/main" id="{1C963DA4-4ABA-1642-925A-D041AF019DD3}"/>
                </a:ext>
              </a:extLst>
            </p:cNvPr>
            <p:cNvSpPr/>
            <p:nvPr/>
          </p:nvSpPr>
          <p:spPr>
            <a:xfrm>
              <a:off x="8851452" y="1723382"/>
              <a:ext cx="3592629" cy="2486309"/>
            </a:xfrm>
            <a:prstGeom prst="cloudCallout">
              <a:avLst>
                <a:gd name="adj1" fmla="val 41500"/>
                <a:gd name="adj2" fmla="val 5751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Comic Sans MS" panose="030F0902030302020204" pitchFamily="66" charset="0"/>
                </a:rPr>
                <a:t>How do we make sure letters and messages get to their destinations today? What is the same and what is different?</a:t>
              </a:r>
            </a:p>
          </p:txBody>
        </p:sp>
      </p:grpSp>
      <p:grpSp>
        <p:nvGrpSpPr>
          <p:cNvPr id="13" name="Group 12">
            <a:extLst>
              <a:ext uri="{FF2B5EF4-FFF2-40B4-BE49-F238E27FC236}">
                <a16:creationId xmlns:a16="http://schemas.microsoft.com/office/drawing/2014/main" id="{C966680E-22B3-A34A-A3D4-9D321E1A03E1}"/>
              </a:ext>
            </a:extLst>
          </p:cNvPr>
          <p:cNvGrpSpPr/>
          <p:nvPr/>
        </p:nvGrpSpPr>
        <p:grpSpPr>
          <a:xfrm>
            <a:off x="289789" y="2775161"/>
            <a:ext cx="3592630" cy="2399792"/>
            <a:chOff x="1156970" y="3088855"/>
            <a:chExt cx="3592630" cy="2399792"/>
          </a:xfrm>
        </p:grpSpPr>
        <p:pic>
          <p:nvPicPr>
            <p:cNvPr id="2050" name="Picture 2" descr="Airmail Envelope, Vintage, Airmail">
              <a:extLst>
                <a:ext uri="{FF2B5EF4-FFF2-40B4-BE49-F238E27FC236}">
                  <a16:creationId xmlns:a16="http://schemas.microsoft.com/office/drawing/2014/main" id="{3E0ED578-BADB-3944-95C1-D6B77985B0D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6970" y="3088855"/>
              <a:ext cx="3592630" cy="23997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82157BB-5B70-194D-96FD-54726842BE9B}"/>
                </a:ext>
              </a:extLst>
            </p:cNvPr>
            <p:cNvSpPr txBox="1"/>
            <p:nvPr/>
          </p:nvSpPr>
          <p:spPr>
            <a:xfrm>
              <a:off x="2031426" y="3850275"/>
              <a:ext cx="1518364" cy="1200329"/>
            </a:xfrm>
            <a:prstGeom prst="rect">
              <a:avLst/>
            </a:prstGeom>
            <a:noFill/>
          </p:spPr>
          <p:txBody>
            <a:bodyPr wrap="none" rtlCol="0">
              <a:spAutoFit/>
            </a:bodyPr>
            <a:lstStyle/>
            <a:p>
              <a:r>
                <a:rPr lang="en-US" sz="1200" dirty="0">
                  <a:solidFill>
                    <a:schemeClr val="accent1">
                      <a:lumMod val="75000"/>
                    </a:schemeClr>
                  </a:solidFill>
                  <a:latin typeface="Bradley Hand" pitchFamily="2" charset="77"/>
                </a:rPr>
                <a:t>T. Harris</a:t>
              </a:r>
            </a:p>
            <a:p>
              <a:r>
                <a:rPr lang="en-US" sz="1200" dirty="0">
                  <a:solidFill>
                    <a:schemeClr val="accent1">
                      <a:lumMod val="75000"/>
                    </a:schemeClr>
                  </a:solidFill>
                  <a:latin typeface="Bradley Hand" pitchFamily="2" charset="77"/>
                </a:rPr>
                <a:t>15, Rowland Street,</a:t>
              </a:r>
            </a:p>
            <a:p>
              <a:r>
                <a:rPr lang="en-US" sz="1200" dirty="0">
                  <a:solidFill>
                    <a:schemeClr val="accent1">
                      <a:lumMod val="75000"/>
                    </a:schemeClr>
                  </a:solidFill>
                  <a:latin typeface="Bradley Hand" pitchFamily="2" charset="77"/>
                </a:rPr>
                <a:t>Weston Favell,</a:t>
              </a:r>
            </a:p>
            <a:p>
              <a:r>
                <a:rPr lang="en-US" sz="1200" dirty="0">
                  <a:solidFill>
                    <a:schemeClr val="accent1">
                      <a:lumMod val="75000"/>
                    </a:schemeClr>
                  </a:solidFill>
                  <a:latin typeface="Bradley Hand" pitchFamily="2" charset="77"/>
                </a:rPr>
                <a:t>Northampton,</a:t>
              </a:r>
            </a:p>
            <a:p>
              <a:r>
                <a:rPr lang="en-US" sz="1200" dirty="0">
                  <a:solidFill>
                    <a:schemeClr val="accent1">
                      <a:lumMod val="75000"/>
                    </a:schemeClr>
                  </a:solidFill>
                  <a:latin typeface="Bradley Hand" pitchFamily="2" charset="77"/>
                </a:rPr>
                <a:t>NN3 3PB,</a:t>
              </a:r>
            </a:p>
            <a:p>
              <a:r>
                <a:rPr lang="en-US" sz="1200" dirty="0">
                  <a:solidFill>
                    <a:schemeClr val="accent1">
                      <a:lumMod val="75000"/>
                    </a:schemeClr>
                  </a:solidFill>
                  <a:latin typeface="Bradley Hand" pitchFamily="2" charset="77"/>
                </a:rPr>
                <a:t>ENGLAND</a:t>
              </a:r>
            </a:p>
          </p:txBody>
        </p:sp>
      </p:grpSp>
      <p:grpSp>
        <p:nvGrpSpPr>
          <p:cNvPr id="18" name="Group 17">
            <a:extLst>
              <a:ext uri="{FF2B5EF4-FFF2-40B4-BE49-F238E27FC236}">
                <a16:creationId xmlns:a16="http://schemas.microsoft.com/office/drawing/2014/main" id="{AA7C8206-E77A-2B43-80CB-9E484805292A}"/>
              </a:ext>
            </a:extLst>
          </p:cNvPr>
          <p:cNvGrpSpPr/>
          <p:nvPr/>
        </p:nvGrpSpPr>
        <p:grpSpPr>
          <a:xfrm>
            <a:off x="4096991" y="3293064"/>
            <a:ext cx="4389628" cy="2111307"/>
            <a:chOff x="-317500" y="290517"/>
            <a:chExt cx="11671300" cy="4686300"/>
          </a:xfrm>
        </p:grpSpPr>
        <p:pic>
          <p:nvPicPr>
            <p:cNvPr id="15" name="Picture 14" descr="Graphical user interface, text, application, email&#10;&#10;Description automatically generated">
              <a:extLst>
                <a:ext uri="{FF2B5EF4-FFF2-40B4-BE49-F238E27FC236}">
                  <a16:creationId xmlns:a16="http://schemas.microsoft.com/office/drawing/2014/main" id="{59A63899-B38A-1945-A26D-0489EE7657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500" y="290517"/>
              <a:ext cx="11671300" cy="4686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a:extLst>
                <a:ext uri="{FF2B5EF4-FFF2-40B4-BE49-F238E27FC236}">
                  <a16:creationId xmlns:a16="http://schemas.microsoft.com/office/drawing/2014/main" id="{66E1ED53-A2D9-1844-8291-472906920441}"/>
                </a:ext>
              </a:extLst>
            </p:cNvPr>
            <p:cNvSpPr/>
            <p:nvPr/>
          </p:nvSpPr>
          <p:spPr>
            <a:xfrm>
              <a:off x="326324" y="2946416"/>
              <a:ext cx="3950208" cy="313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Cloud Callout 19">
            <a:extLst>
              <a:ext uri="{FF2B5EF4-FFF2-40B4-BE49-F238E27FC236}">
                <a16:creationId xmlns:a16="http://schemas.microsoft.com/office/drawing/2014/main" id="{A36881C3-F384-3A45-A324-EF0617D413AD}"/>
              </a:ext>
            </a:extLst>
          </p:cNvPr>
          <p:cNvSpPr/>
          <p:nvPr/>
        </p:nvSpPr>
        <p:spPr>
          <a:xfrm>
            <a:off x="8642760" y="3173553"/>
            <a:ext cx="2926273" cy="1316067"/>
          </a:xfrm>
          <a:prstGeom prst="cloudCallout">
            <a:avLst>
              <a:gd name="adj1" fmla="val 25211"/>
              <a:gd name="adj2" fmla="val 6536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Comic Sans MS" panose="030F0902030302020204" pitchFamily="66" charset="0"/>
              </a:rPr>
              <a:t>What clues can this give us about life in the Roman world?</a:t>
            </a:r>
          </a:p>
        </p:txBody>
      </p:sp>
      <p:sp>
        <p:nvSpPr>
          <p:cNvPr id="14" name="TextBox 13">
            <a:extLst>
              <a:ext uri="{FF2B5EF4-FFF2-40B4-BE49-F238E27FC236}">
                <a16:creationId xmlns:a16="http://schemas.microsoft.com/office/drawing/2014/main" id="{628807B2-2047-8F46-AE12-D5B391E94853}"/>
              </a:ext>
            </a:extLst>
          </p:cNvPr>
          <p:cNvSpPr txBox="1"/>
          <p:nvPr/>
        </p:nvSpPr>
        <p:spPr>
          <a:xfrm>
            <a:off x="6286029" y="2733054"/>
            <a:ext cx="1053494" cy="246221"/>
          </a:xfrm>
          <a:prstGeom prst="rect">
            <a:avLst/>
          </a:prstGeom>
          <a:noFill/>
        </p:spPr>
        <p:txBody>
          <a:bodyPr wrap="none" rtlCol="0">
            <a:spAutoFit/>
          </a:bodyPr>
          <a:lstStyle/>
          <a:p>
            <a:r>
              <a:rPr lang="en-US" sz="1000" dirty="0"/>
              <a:t>picture © </a:t>
            </a:r>
            <a:r>
              <a:rPr lang="en-US" sz="1000" dirty="0" err="1"/>
              <a:t>MoLA</a:t>
            </a:r>
            <a:r>
              <a:rPr lang="en-US" sz="1000" dirty="0"/>
              <a:t> </a:t>
            </a:r>
          </a:p>
        </p:txBody>
      </p:sp>
    </p:spTree>
    <p:extLst>
      <p:ext uri="{BB962C8B-B14F-4D97-AF65-F5344CB8AC3E}">
        <p14:creationId xmlns:p14="http://schemas.microsoft.com/office/powerpoint/2010/main" val="120101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37B9F-F589-704B-AA1E-7502C8BC6EF2}"/>
              </a:ext>
            </a:extLst>
          </p:cNvPr>
          <p:cNvSpPr>
            <a:spLocks noGrp="1"/>
          </p:cNvSpPr>
          <p:nvPr>
            <p:ph type="title"/>
          </p:nvPr>
        </p:nvSpPr>
        <p:spPr/>
        <p:txBody>
          <a:bodyPr/>
          <a:lstStyle/>
          <a:p>
            <a:r>
              <a:rPr lang="en-US" dirty="0"/>
              <a:t>3. Reading the inscriptions</a:t>
            </a:r>
          </a:p>
        </p:txBody>
      </p:sp>
      <p:pic>
        <p:nvPicPr>
          <p:cNvPr id="7" name="Picture 6" descr="A piece of wood with writing on it&#10;&#10;Description automatically generated with medium confidence">
            <a:extLst>
              <a:ext uri="{FF2B5EF4-FFF2-40B4-BE49-F238E27FC236}">
                <a16:creationId xmlns:a16="http://schemas.microsoft.com/office/drawing/2014/main" id="{FEFAB5DB-BC75-CF49-B410-27517F431A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0213" y="1331976"/>
            <a:ext cx="4110998" cy="4194048"/>
          </a:xfrm>
          <a:prstGeom prst="rect">
            <a:avLst/>
          </a:prstGeom>
        </p:spPr>
      </p:pic>
      <p:sp>
        <p:nvSpPr>
          <p:cNvPr id="12" name="TextBox 11">
            <a:extLst>
              <a:ext uri="{FF2B5EF4-FFF2-40B4-BE49-F238E27FC236}">
                <a16:creationId xmlns:a16="http://schemas.microsoft.com/office/drawing/2014/main" id="{9FE55E87-7723-A447-8A26-59DF602DDE4D}"/>
              </a:ext>
            </a:extLst>
          </p:cNvPr>
          <p:cNvSpPr txBox="1"/>
          <p:nvPr/>
        </p:nvSpPr>
        <p:spPr>
          <a:xfrm>
            <a:off x="5343871" y="1324536"/>
            <a:ext cx="5807916" cy="830997"/>
          </a:xfrm>
          <a:prstGeom prst="rect">
            <a:avLst/>
          </a:prstGeom>
          <a:noFill/>
        </p:spPr>
        <p:txBody>
          <a:bodyPr wrap="square" rtlCol="0">
            <a:spAutoFit/>
          </a:bodyPr>
          <a:lstStyle/>
          <a:p>
            <a:r>
              <a:rPr lang="en-US" sz="2400" dirty="0"/>
              <a:t>Here’s another address written on the outside of a tablet (WT30).</a:t>
            </a:r>
          </a:p>
        </p:txBody>
      </p:sp>
      <p:sp>
        <p:nvSpPr>
          <p:cNvPr id="13" name="TextBox 12">
            <a:extLst>
              <a:ext uri="{FF2B5EF4-FFF2-40B4-BE49-F238E27FC236}">
                <a16:creationId xmlns:a16="http://schemas.microsoft.com/office/drawing/2014/main" id="{C6F33D20-5361-8540-92B0-EB5E1BE63161}"/>
              </a:ext>
            </a:extLst>
          </p:cNvPr>
          <p:cNvSpPr txBox="1"/>
          <p:nvPr/>
        </p:nvSpPr>
        <p:spPr>
          <a:xfrm>
            <a:off x="5355558" y="2203179"/>
            <a:ext cx="5807917" cy="1200329"/>
          </a:xfrm>
          <a:prstGeom prst="rect">
            <a:avLst/>
          </a:prstGeom>
          <a:noFill/>
        </p:spPr>
        <p:txBody>
          <a:bodyPr wrap="square" rtlCol="0">
            <a:spAutoFit/>
          </a:bodyPr>
          <a:lstStyle/>
          <a:p>
            <a:r>
              <a:rPr lang="en-US" sz="2400" dirty="0"/>
              <a:t>Can you use your knowledge of the cursive style of handwriting to decode the letters of this Latin address?</a:t>
            </a:r>
          </a:p>
        </p:txBody>
      </p:sp>
      <p:sp>
        <p:nvSpPr>
          <p:cNvPr id="14" name="TextBox 13">
            <a:extLst>
              <a:ext uri="{FF2B5EF4-FFF2-40B4-BE49-F238E27FC236}">
                <a16:creationId xmlns:a16="http://schemas.microsoft.com/office/drawing/2014/main" id="{3D132CF4-F1CB-9F46-87E2-7E219E531084}"/>
              </a:ext>
            </a:extLst>
          </p:cNvPr>
          <p:cNvSpPr txBox="1"/>
          <p:nvPr/>
        </p:nvSpPr>
        <p:spPr>
          <a:xfrm>
            <a:off x="288084" y="3647976"/>
            <a:ext cx="941283" cy="461665"/>
          </a:xfrm>
          <a:prstGeom prst="rect">
            <a:avLst/>
          </a:prstGeom>
          <a:noFill/>
        </p:spPr>
        <p:txBody>
          <a:bodyPr wrap="none" rtlCol="0">
            <a:spAutoFit/>
          </a:bodyPr>
          <a:lstStyle/>
          <a:p>
            <a:r>
              <a:rPr lang="en-US" sz="2400" dirty="0" err="1">
                <a:latin typeface="Comic Sans MS" panose="030F0902030302020204" pitchFamily="66" charset="0"/>
              </a:rPr>
              <a:t>dabis</a:t>
            </a:r>
            <a:endParaRPr lang="en-US" sz="2400" dirty="0">
              <a:latin typeface="Comic Sans MS" panose="030F0902030302020204" pitchFamily="66" charset="0"/>
            </a:endParaRPr>
          </a:p>
        </p:txBody>
      </p:sp>
      <p:sp>
        <p:nvSpPr>
          <p:cNvPr id="17" name="Rectangle 16">
            <a:extLst>
              <a:ext uri="{FF2B5EF4-FFF2-40B4-BE49-F238E27FC236}">
                <a16:creationId xmlns:a16="http://schemas.microsoft.com/office/drawing/2014/main" id="{83EE69E9-B596-9D4A-B879-9C4B25E389BD}"/>
              </a:ext>
            </a:extLst>
          </p:cNvPr>
          <p:cNvSpPr/>
          <p:nvPr/>
        </p:nvSpPr>
        <p:spPr>
          <a:xfrm>
            <a:off x="1242225" y="3647976"/>
            <a:ext cx="1138665" cy="699737"/>
          </a:xfrm>
          <a:prstGeom prst="rect">
            <a:avLst/>
          </a:prstGeom>
          <a:solidFill>
            <a:srgbClr val="FFC000">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D5C3F3E-3DBD-8646-AC60-5156B4ED1221}"/>
              </a:ext>
            </a:extLst>
          </p:cNvPr>
          <p:cNvSpPr/>
          <p:nvPr/>
        </p:nvSpPr>
        <p:spPr>
          <a:xfrm>
            <a:off x="2433510" y="3647975"/>
            <a:ext cx="1310354" cy="699737"/>
          </a:xfrm>
          <a:prstGeom prst="rect">
            <a:avLst/>
          </a:prstGeom>
          <a:solidFill>
            <a:srgbClr val="FFC000">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96B40BC8-1A8C-AA41-971C-915920507990}"/>
              </a:ext>
            </a:extLst>
          </p:cNvPr>
          <p:cNvSpPr txBox="1"/>
          <p:nvPr/>
        </p:nvSpPr>
        <p:spPr>
          <a:xfrm>
            <a:off x="2637857" y="3249284"/>
            <a:ext cx="787395" cy="461665"/>
          </a:xfrm>
          <a:prstGeom prst="rect">
            <a:avLst/>
          </a:prstGeom>
          <a:noFill/>
        </p:spPr>
        <p:txBody>
          <a:bodyPr wrap="none" rtlCol="0">
            <a:spAutoFit/>
          </a:bodyPr>
          <a:lstStyle/>
          <a:p>
            <a:r>
              <a:rPr lang="en-US" sz="2400" dirty="0">
                <a:latin typeface="Comic Sans MS" panose="030F0902030302020204" pitchFamily="66" charset="0"/>
              </a:rPr>
              <a:t>Tito</a:t>
            </a:r>
          </a:p>
        </p:txBody>
      </p:sp>
      <p:sp>
        <p:nvSpPr>
          <p:cNvPr id="20" name="Rectangle 19">
            <a:extLst>
              <a:ext uri="{FF2B5EF4-FFF2-40B4-BE49-F238E27FC236}">
                <a16:creationId xmlns:a16="http://schemas.microsoft.com/office/drawing/2014/main" id="{CFCF0708-325E-944B-A433-3F479AF12845}"/>
              </a:ext>
            </a:extLst>
          </p:cNvPr>
          <p:cNvSpPr/>
          <p:nvPr/>
        </p:nvSpPr>
        <p:spPr>
          <a:xfrm>
            <a:off x="3826807" y="3625574"/>
            <a:ext cx="1138665" cy="699737"/>
          </a:xfrm>
          <a:prstGeom prst="rect">
            <a:avLst/>
          </a:prstGeom>
          <a:solidFill>
            <a:srgbClr val="FFC000">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2C1DEEE-A1F7-C841-96EF-AE00F3561D7B}"/>
              </a:ext>
            </a:extLst>
          </p:cNvPr>
          <p:cNvSpPr/>
          <p:nvPr/>
        </p:nvSpPr>
        <p:spPr>
          <a:xfrm>
            <a:off x="1211902" y="4276099"/>
            <a:ext cx="1138665" cy="699737"/>
          </a:xfrm>
          <a:prstGeom prst="rect">
            <a:avLst/>
          </a:prstGeom>
          <a:solidFill>
            <a:srgbClr val="FFC000">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9D265D1D-8FB4-9F4B-8A69-0D11848DFCF9}"/>
              </a:ext>
            </a:extLst>
          </p:cNvPr>
          <p:cNvSpPr txBox="1"/>
          <p:nvPr/>
        </p:nvSpPr>
        <p:spPr>
          <a:xfrm>
            <a:off x="2380890" y="4625967"/>
            <a:ext cx="1277914" cy="461665"/>
          </a:xfrm>
          <a:prstGeom prst="rect">
            <a:avLst/>
          </a:prstGeom>
          <a:noFill/>
        </p:spPr>
        <p:txBody>
          <a:bodyPr wrap="none" rtlCol="0">
            <a:spAutoFit/>
          </a:bodyPr>
          <a:lstStyle/>
          <a:p>
            <a:r>
              <a:rPr lang="en-US" sz="2400" dirty="0" err="1">
                <a:latin typeface="Comic Sans MS" panose="030F0902030302020204" pitchFamily="66" charset="0"/>
              </a:rPr>
              <a:t>aviarius</a:t>
            </a:r>
            <a:endParaRPr lang="en-US" sz="2400" dirty="0">
              <a:latin typeface="Comic Sans MS" panose="030F0902030302020204" pitchFamily="66" charset="0"/>
            </a:endParaRPr>
          </a:p>
        </p:txBody>
      </p:sp>
      <p:sp>
        <p:nvSpPr>
          <p:cNvPr id="23" name="TextBox 22">
            <a:extLst>
              <a:ext uri="{FF2B5EF4-FFF2-40B4-BE49-F238E27FC236}">
                <a16:creationId xmlns:a16="http://schemas.microsoft.com/office/drawing/2014/main" id="{75642957-FAFD-4C4E-8C58-1EF538C311F9}"/>
              </a:ext>
            </a:extLst>
          </p:cNvPr>
          <p:cNvSpPr txBox="1"/>
          <p:nvPr/>
        </p:nvSpPr>
        <p:spPr>
          <a:xfrm>
            <a:off x="8673544" y="3605264"/>
            <a:ext cx="3230372" cy="523220"/>
          </a:xfrm>
          <a:prstGeom prst="rect">
            <a:avLst/>
          </a:prstGeom>
          <a:noFill/>
        </p:spPr>
        <p:txBody>
          <a:bodyPr wrap="none" rtlCol="0">
            <a:spAutoFit/>
          </a:bodyPr>
          <a:lstStyle/>
          <a:p>
            <a:r>
              <a:rPr lang="en-US" sz="2800" dirty="0">
                <a:solidFill>
                  <a:schemeClr val="accent1">
                    <a:lumMod val="75000"/>
                  </a:schemeClr>
                </a:solidFill>
                <a:latin typeface="Comic Sans MS" panose="030F0902030302020204" pitchFamily="66" charset="0"/>
              </a:rPr>
              <a:t>You will give (this)</a:t>
            </a:r>
          </a:p>
        </p:txBody>
      </p:sp>
      <p:sp>
        <p:nvSpPr>
          <p:cNvPr id="25" name="TextBox 24">
            <a:extLst>
              <a:ext uri="{FF2B5EF4-FFF2-40B4-BE49-F238E27FC236}">
                <a16:creationId xmlns:a16="http://schemas.microsoft.com/office/drawing/2014/main" id="{D49F7BDB-F334-5E4F-B026-E81C4310DD7F}"/>
              </a:ext>
            </a:extLst>
          </p:cNvPr>
          <p:cNvSpPr txBox="1"/>
          <p:nvPr/>
        </p:nvSpPr>
        <p:spPr>
          <a:xfrm>
            <a:off x="8673544" y="4199393"/>
            <a:ext cx="1526380" cy="523220"/>
          </a:xfrm>
          <a:prstGeom prst="rect">
            <a:avLst/>
          </a:prstGeom>
          <a:noFill/>
        </p:spPr>
        <p:txBody>
          <a:bodyPr wrap="none" rtlCol="0">
            <a:spAutoFit/>
          </a:bodyPr>
          <a:lstStyle/>
          <a:p>
            <a:r>
              <a:rPr lang="en-US" sz="2800" dirty="0">
                <a:solidFill>
                  <a:schemeClr val="accent1">
                    <a:lumMod val="75000"/>
                  </a:schemeClr>
                </a:solidFill>
                <a:latin typeface="Comic Sans MS" panose="030F0902030302020204" pitchFamily="66" charset="0"/>
              </a:rPr>
              <a:t>to Titus</a:t>
            </a:r>
          </a:p>
        </p:txBody>
      </p:sp>
      <p:sp>
        <p:nvSpPr>
          <p:cNvPr id="26" name="TextBox 25">
            <a:extLst>
              <a:ext uri="{FF2B5EF4-FFF2-40B4-BE49-F238E27FC236}">
                <a16:creationId xmlns:a16="http://schemas.microsoft.com/office/drawing/2014/main" id="{4B76326A-AA28-224A-A1D9-8C644EB107BE}"/>
              </a:ext>
            </a:extLst>
          </p:cNvPr>
          <p:cNvSpPr txBox="1"/>
          <p:nvPr/>
        </p:nvSpPr>
        <p:spPr>
          <a:xfrm>
            <a:off x="8673544" y="4872318"/>
            <a:ext cx="2864887" cy="523220"/>
          </a:xfrm>
          <a:prstGeom prst="rect">
            <a:avLst/>
          </a:prstGeom>
          <a:noFill/>
        </p:spPr>
        <p:txBody>
          <a:bodyPr wrap="none" rtlCol="0">
            <a:spAutoFit/>
          </a:bodyPr>
          <a:lstStyle/>
          <a:p>
            <a:r>
              <a:rPr lang="en-US" sz="2800" dirty="0">
                <a:solidFill>
                  <a:schemeClr val="accent1">
                    <a:lumMod val="75000"/>
                  </a:schemeClr>
                </a:solidFill>
                <a:latin typeface="Comic Sans MS" panose="030F0902030302020204" pitchFamily="66" charset="0"/>
              </a:rPr>
              <a:t>the bird-keeper</a:t>
            </a:r>
          </a:p>
        </p:txBody>
      </p:sp>
      <p:sp>
        <p:nvSpPr>
          <p:cNvPr id="16" name="TextBox 15">
            <a:extLst>
              <a:ext uri="{FF2B5EF4-FFF2-40B4-BE49-F238E27FC236}">
                <a16:creationId xmlns:a16="http://schemas.microsoft.com/office/drawing/2014/main" id="{FD7F87D5-EE68-5142-8194-A5CA5DACAB98}"/>
              </a:ext>
            </a:extLst>
          </p:cNvPr>
          <p:cNvSpPr txBox="1"/>
          <p:nvPr/>
        </p:nvSpPr>
        <p:spPr>
          <a:xfrm>
            <a:off x="1040213" y="5496577"/>
            <a:ext cx="1103187" cy="246221"/>
          </a:xfrm>
          <a:prstGeom prst="rect">
            <a:avLst/>
          </a:prstGeom>
          <a:noFill/>
        </p:spPr>
        <p:txBody>
          <a:bodyPr wrap="none" rtlCol="0">
            <a:spAutoFit/>
          </a:bodyPr>
          <a:lstStyle/>
          <a:p>
            <a:r>
              <a:rPr lang="en-US" sz="1000" dirty="0"/>
              <a:t>pictures © </a:t>
            </a:r>
            <a:r>
              <a:rPr lang="en-US" sz="1000" dirty="0" err="1"/>
              <a:t>MoLA</a:t>
            </a:r>
            <a:r>
              <a:rPr lang="en-US" sz="1000" dirty="0"/>
              <a:t> </a:t>
            </a:r>
          </a:p>
        </p:txBody>
      </p:sp>
    </p:spTree>
    <p:extLst>
      <p:ext uri="{BB962C8B-B14F-4D97-AF65-F5344CB8AC3E}">
        <p14:creationId xmlns:p14="http://schemas.microsoft.com/office/powerpoint/2010/main" val="147942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1" nodeType="clickEffect">
                                  <p:stCondLst>
                                    <p:cond delay="0"/>
                                  </p:stCondLst>
                                  <p:childTnLst>
                                    <p:animMotion origin="layout" path="M 6.25E-7 7.40741E-7 L 0.51016 7.40741E-7 " pathEditMode="relative" rAng="0" ptsTypes="AA">
                                      <p:cBhvr>
                                        <p:cTn id="36" dur="2000" fill="hold"/>
                                        <p:tgtEl>
                                          <p:spTgt spid="14"/>
                                        </p:tgtEl>
                                        <p:attrNameLst>
                                          <p:attrName>ppt_x</p:attrName>
                                          <p:attrName>ppt_y</p:attrName>
                                        </p:attrNameLst>
                                      </p:cBhvr>
                                      <p:rCtr x="25508" y="0"/>
                                    </p:animMotion>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20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0" presetClass="path" presetSubtype="0" accel="50000" decel="50000" fill="hold" grpId="1" nodeType="clickEffect">
                                  <p:stCondLst>
                                    <p:cond delay="0"/>
                                  </p:stCondLst>
                                  <p:childTnLst>
                                    <p:animMotion origin="layout" path="M 2.08333E-6 2.59259E-6 L 0.32877 0.15185 " pathEditMode="relative" rAng="0" ptsTypes="AA">
                                      <p:cBhvr>
                                        <p:cTn id="45" dur="2000" fill="hold"/>
                                        <p:tgtEl>
                                          <p:spTgt spid="19"/>
                                        </p:tgtEl>
                                        <p:attrNameLst>
                                          <p:attrName>ppt_x</p:attrName>
                                          <p:attrName>ppt_y</p:attrName>
                                        </p:attrNameLst>
                                      </p:cBhvr>
                                      <p:rCtr x="16432" y="7593"/>
                                    </p:animMotion>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20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grpId="1" nodeType="clickEffect">
                                  <p:stCondLst>
                                    <p:cond delay="0"/>
                                  </p:stCondLst>
                                  <p:childTnLst>
                                    <p:animMotion origin="layout" path="M 0 0 L 0.32877 0.04954 " pathEditMode="relative" ptsTypes="AA">
                                      <p:cBhvr>
                                        <p:cTn id="54" dur="2000" fill="hold"/>
                                        <p:tgtEl>
                                          <p:spTgt spid="22"/>
                                        </p:tgtEl>
                                        <p:attrNameLst>
                                          <p:attrName>ppt_x</p:attrName>
                                          <p:attrName>ppt_y</p:attrName>
                                        </p:attrNameLst>
                                      </p:cBhvr>
                                    </p:animMotion>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7" grpId="0" animBg="1"/>
      <p:bldP spid="18" grpId="0" animBg="1"/>
      <p:bldP spid="19" grpId="0"/>
      <p:bldP spid="19" grpId="1"/>
      <p:bldP spid="20" grpId="0" animBg="1"/>
      <p:bldP spid="21" grpId="0" animBg="1"/>
      <p:bldP spid="22" grpId="0"/>
      <p:bldP spid="22" grpId="1"/>
      <p:bldP spid="23"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37B9F-F589-704B-AA1E-7502C8BC6EF2}"/>
              </a:ext>
            </a:extLst>
          </p:cNvPr>
          <p:cNvSpPr>
            <a:spLocks noGrp="1"/>
          </p:cNvSpPr>
          <p:nvPr>
            <p:ph type="title"/>
          </p:nvPr>
        </p:nvSpPr>
        <p:spPr/>
        <p:txBody>
          <a:bodyPr/>
          <a:lstStyle/>
          <a:p>
            <a:r>
              <a:rPr lang="en-US" dirty="0"/>
              <a:t>3. Reading the inscriptions</a:t>
            </a:r>
          </a:p>
        </p:txBody>
      </p:sp>
      <p:pic>
        <p:nvPicPr>
          <p:cNvPr id="10" name="Picture 9" descr="Text&#10;&#10;Description automatically generated">
            <a:extLst>
              <a:ext uri="{FF2B5EF4-FFF2-40B4-BE49-F238E27FC236}">
                <a16:creationId xmlns:a16="http://schemas.microsoft.com/office/drawing/2014/main" id="{1086364D-739E-4B4F-B688-77410A206C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2889" y="1267387"/>
            <a:ext cx="4527430" cy="4546778"/>
          </a:xfrm>
          <a:prstGeom prst="rect">
            <a:avLst/>
          </a:prstGeom>
        </p:spPr>
      </p:pic>
      <p:sp>
        <p:nvSpPr>
          <p:cNvPr id="8" name="TextBox 7">
            <a:extLst>
              <a:ext uri="{FF2B5EF4-FFF2-40B4-BE49-F238E27FC236}">
                <a16:creationId xmlns:a16="http://schemas.microsoft.com/office/drawing/2014/main" id="{CF3956E4-9FB4-F449-9E81-07FFDF73A3FD}"/>
              </a:ext>
            </a:extLst>
          </p:cNvPr>
          <p:cNvSpPr txBox="1"/>
          <p:nvPr/>
        </p:nvSpPr>
        <p:spPr>
          <a:xfrm>
            <a:off x="4810319" y="1383927"/>
            <a:ext cx="7178481" cy="1569660"/>
          </a:xfrm>
          <a:prstGeom prst="rect">
            <a:avLst/>
          </a:prstGeom>
          <a:noFill/>
        </p:spPr>
        <p:txBody>
          <a:bodyPr wrap="square" rtlCol="0">
            <a:spAutoFit/>
          </a:bodyPr>
          <a:lstStyle/>
          <a:p>
            <a:r>
              <a:rPr lang="en-US" sz="2400" dirty="0"/>
              <a:t>And here’s the inside of the tablet, where we can still see quite a big chunk of the writing.</a:t>
            </a:r>
          </a:p>
          <a:p>
            <a:endParaRPr lang="en-US" sz="2400" dirty="0"/>
          </a:p>
          <a:p>
            <a:r>
              <a:rPr lang="en-US" sz="2400" dirty="0"/>
              <a:t>Here is what it says in Latin, with an English translation:</a:t>
            </a:r>
          </a:p>
        </p:txBody>
      </p:sp>
      <p:sp>
        <p:nvSpPr>
          <p:cNvPr id="9" name="TextBox 8">
            <a:extLst>
              <a:ext uri="{FF2B5EF4-FFF2-40B4-BE49-F238E27FC236}">
                <a16:creationId xmlns:a16="http://schemas.microsoft.com/office/drawing/2014/main" id="{2D8EDB24-1A9B-8D46-A147-4BC6FE5988A8}"/>
              </a:ext>
            </a:extLst>
          </p:cNvPr>
          <p:cNvSpPr txBox="1"/>
          <p:nvPr/>
        </p:nvSpPr>
        <p:spPr>
          <a:xfrm>
            <a:off x="5022730" y="3070127"/>
            <a:ext cx="6623170" cy="1015663"/>
          </a:xfrm>
          <a:prstGeom prst="rect">
            <a:avLst/>
          </a:prstGeom>
          <a:noFill/>
        </p:spPr>
        <p:txBody>
          <a:bodyPr wrap="square">
            <a:spAutoFit/>
          </a:bodyPr>
          <a:lstStyle/>
          <a:p>
            <a:r>
              <a:rPr lang="en-GB" sz="2000" dirty="0">
                <a:effectLst/>
                <a:latin typeface="Comic Sans MS" panose="030F0902030302020204" pitchFamily="66" charset="0"/>
              </a:rPr>
              <a:t>…</a:t>
            </a:r>
            <a:r>
              <a:rPr lang="en-GB" sz="2000" dirty="0" err="1">
                <a:effectLst/>
                <a:latin typeface="Comic Sans MS" panose="030F0902030302020204" pitchFamily="66" charset="0"/>
              </a:rPr>
              <a:t>quia</a:t>
            </a:r>
            <a:r>
              <a:rPr lang="en-GB" sz="2000" dirty="0">
                <a:effectLst/>
                <a:latin typeface="Comic Sans MS" panose="030F0902030302020204" pitchFamily="66" charset="0"/>
              </a:rPr>
              <a:t> per forum </a:t>
            </a:r>
            <a:r>
              <a:rPr lang="en-GB" sz="2000" dirty="0" err="1">
                <a:effectLst/>
                <a:latin typeface="Comic Sans MS" panose="030F0902030302020204" pitchFamily="66" charset="0"/>
              </a:rPr>
              <a:t>totum</a:t>
            </a:r>
            <a:r>
              <a:rPr lang="en-GB" sz="2000" dirty="0">
                <a:effectLst/>
                <a:latin typeface="Comic Sans MS" panose="030F0902030302020204" pitchFamily="66" charset="0"/>
              </a:rPr>
              <a:t> </a:t>
            </a:r>
            <a:r>
              <a:rPr lang="en-GB" sz="2000" dirty="0" err="1">
                <a:effectLst/>
                <a:latin typeface="Comic Sans MS" panose="030F0902030302020204" pitchFamily="66" charset="0"/>
              </a:rPr>
              <a:t>gloriantur</a:t>
            </a:r>
            <a:r>
              <a:rPr lang="en-GB" sz="2000" dirty="0">
                <a:effectLst/>
                <a:latin typeface="Comic Sans MS" panose="030F0902030302020204" pitchFamily="66" charset="0"/>
              </a:rPr>
              <a:t> se </a:t>
            </a:r>
            <a:r>
              <a:rPr lang="en-GB" sz="2000" dirty="0" err="1">
                <a:effectLst/>
                <a:latin typeface="Comic Sans MS" panose="030F0902030302020204" pitchFamily="66" charset="0"/>
              </a:rPr>
              <a:t>te</a:t>
            </a:r>
            <a:r>
              <a:rPr lang="en-GB" sz="2000" dirty="0">
                <a:effectLst/>
                <a:latin typeface="Comic Sans MS" panose="030F0902030302020204" pitchFamily="66" charset="0"/>
              </a:rPr>
              <a:t> </a:t>
            </a:r>
            <a:r>
              <a:rPr lang="en-GB" sz="2000" dirty="0" err="1">
                <a:effectLst/>
                <a:latin typeface="Comic Sans MS" panose="030F0902030302020204" pitchFamily="66" charset="0"/>
              </a:rPr>
              <a:t>faenerasse</a:t>
            </a:r>
            <a:r>
              <a:rPr lang="en-GB" sz="2000" dirty="0">
                <a:effectLst/>
                <a:latin typeface="Comic Sans MS" panose="030F0902030302020204" pitchFamily="66" charset="0"/>
              </a:rPr>
              <a:t> </a:t>
            </a:r>
            <a:r>
              <a:rPr lang="en-GB" sz="2000" dirty="0" err="1">
                <a:effectLst/>
                <a:latin typeface="Comic Sans MS" panose="030F0902030302020204" pitchFamily="66" charset="0"/>
              </a:rPr>
              <a:t>itaque</a:t>
            </a:r>
            <a:r>
              <a:rPr lang="en-GB" sz="2000" dirty="0">
                <a:effectLst/>
                <a:latin typeface="Comic Sans MS" panose="030F0902030302020204" pitchFamily="66" charset="0"/>
              </a:rPr>
              <a:t> </a:t>
            </a:r>
            <a:r>
              <a:rPr lang="en-GB" sz="2000" dirty="0" err="1">
                <a:effectLst/>
                <a:latin typeface="Comic Sans MS" panose="030F0902030302020204" pitchFamily="66" charset="0"/>
              </a:rPr>
              <a:t>te</a:t>
            </a:r>
            <a:r>
              <a:rPr lang="en-GB" sz="2000" dirty="0">
                <a:effectLst/>
                <a:latin typeface="Comic Sans MS" panose="030F0902030302020204" pitchFamily="66" charset="0"/>
              </a:rPr>
              <a:t> </a:t>
            </a:r>
            <a:r>
              <a:rPr lang="en-GB" sz="2000" dirty="0" err="1">
                <a:effectLst/>
                <a:latin typeface="Comic Sans MS" panose="030F0902030302020204" pitchFamily="66" charset="0"/>
              </a:rPr>
              <a:t>rogo</a:t>
            </a:r>
            <a:r>
              <a:rPr lang="en-GB" sz="2000" dirty="0">
                <a:effectLst/>
                <a:latin typeface="Comic Sans MS" panose="030F0902030302020204" pitchFamily="66" charset="0"/>
              </a:rPr>
              <a:t> </a:t>
            </a:r>
            <a:r>
              <a:rPr lang="en-GB" sz="2000" dirty="0" err="1">
                <a:effectLst/>
                <a:latin typeface="Comic Sans MS" panose="030F0902030302020204" pitchFamily="66" charset="0"/>
              </a:rPr>
              <a:t>tua</a:t>
            </a:r>
            <a:r>
              <a:rPr lang="en-GB" sz="2000" dirty="0">
                <a:effectLst/>
                <a:latin typeface="Comic Sans MS" panose="030F0902030302020204" pitchFamily="66" charset="0"/>
              </a:rPr>
              <a:t> causa ne </a:t>
            </a:r>
            <a:r>
              <a:rPr lang="en-GB" sz="2000" dirty="0" err="1">
                <a:effectLst/>
                <a:latin typeface="Comic Sans MS" panose="030F0902030302020204" pitchFamily="66" charset="0"/>
              </a:rPr>
              <a:t>tu</a:t>
            </a:r>
            <a:r>
              <a:rPr lang="en-GB" sz="2000" dirty="0">
                <a:effectLst/>
                <a:latin typeface="Comic Sans MS" panose="030F0902030302020204" pitchFamily="66" charset="0"/>
              </a:rPr>
              <a:t> </a:t>
            </a:r>
            <a:r>
              <a:rPr lang="en-GB" sz="2000" dirty="0" err="1">
                <a:effectLst/>
                <a:latin typeface="Comic Sans MS" panose="030F0902030302020204" pitchFamily="66" charset="0"/>
              </a:rPr>
              <a:t>turpis</a:t>
            </a:r>
            <a:r>
              <a:rPr lang="en-GB" sz="2000" dirty="0">
                <a:effectLst/>
                <a:latin typeface="Comic Sans MS" panose="030F0902030302020204" pitchFamily="66" charset="0"/>
              </a:rPr>
              <a:t> </a:t>
            </a:r>
            <a:r>
              <a:rPr lang="en-GB" sz="2000" dirty="0" err="1">
                <a:effectLst/>
                <a:latin typeface="Comic Sans MS" panose="030F0902030302020204" pitchFamily="66" charset="0"/>
              </a:rPr>
              <a:t>appareas</a:t>
            </a:r>
            <a:r>
              <a:rPr lang="en-GB" sz="2000" dirty="0">
                <a:effectLst/>
                <a:latin typeface="Comic Sans MS" panose="030F0902030302020204" pitchFamily="66" charset="0"/>
              </a:rPr>
              <a:t> in ...</a:t>
            </a:r>
            <a:r>
              <a:rPr lang="en-GB" sz="2000" dirty="0" err="1">
                <a:effectLst/>
                <a:latin typeface="Comic Sans MS" panose="030F0902030302020204" pitchFamily="66" charset="0"/>
              </a:rPr>
              <a:t>cus</a:t>
            </a:r>
            <a:r>
              <a:rPr lang="en-GB" sz="2000" dirty="0">
                <a:effectLst/>
                <a:latin typeface="Comic Sans MS" panose="030F0902030302020204" pitchFamily="66" charset="0"/>
              </a:rPr>
              <a:t> non sic res </a:t>
            </a:r>
            <a:r>
              <a:rPr lang="en-GB" sz="2000" dirty="0" err="1">
                <a:effectLst/>
                <a:latin typeface="Comic Sans MS" panose="030F0902030302020204" pitchFamily="66" charset="0"/>
              </a:rPr>
              <a:t>tuas</a:t>
            </a:r>
            <a:r>
              <a:rPr lang="en-GB" sz="2000" dirty="0">
                <a:effectLst/>
                <a:latin typeface="Comic Sans MS" panose="030F0902030302020204" pitchFamily="66" charset="0"/>
              </a:rPr>
              <a:t> </a:t>
            </a:r>
            <a:r>
              <a:rPr lang="en-GB" sz="2000" dirty="0" err="1">
                <a:effectLst/>
                <a:latin typeface="Comic Sans MS" panose="030F0902030302020204" pitchFamily="66" charset="0"/>
              </a:rPr>
              <a:t>amabis</a:t>
            </a:r>
            <a:r>
              <a:rPr lang="en-GB" sz="2000" dirty="0">
                <a:effectLst/>
                <a:latin typeface="Comic Sans MS" panose="030F0902030302020204" pitchFamily="66" charset="0"/>
              </a:rPr>
              <a:t> et </a:t>
            </a:r>
            <a:r>
              <a:rPr lang="en-GB" sz="2000" dirty="0" err="1">
                <a:effectLst/>
                <a:latin typeface="Comic Sans MS" panose="030F0902030302020204" pitchFamily="66" charset="0"/>
              </a:rPr>
              <a:t>putas</a:t>
            </a:r>
            <a:r>
              <a:rPr lang="en-GB" sz="2000" dirty="0">
                <a:effectLst/>
                <a:latin typeface="Comic Sans MS" panose="030F0902030302020204" pitchFamily="66" charset="0"/>
              </a:rPr>
              <a:t>… </a:t>
            </a:r>
          </a:p>
        </p:txBody>
      </p:sp>
      <p:sp>
        <p:nvSpPr>
          <p:cNvPr id="11" name="TextBox 10">
            <a:extLst>
              <a:ext uri="{FF2B5EF4-FFF2-40B4-BE49-F238E27FC236}">
                <a16:creationId xmlns:a16="http://schemas.microsoft.com/office/drawing/2014/main" id="{CCDB487A-1576-FB4E-8AA2-60A3B45FBACC}"/>
              </a:ext>
            </a:extLst>
          </p:cNvPr>
          <p:cNvSpPr txBox="1"/>
          <p:nvPr/>
        </p:nvSpPr>
        <p:spPr>
          <a:xfrm>
            <a:off x="4960974" y="4395467"/>
            <a:ext cx="6746681" cy="1200329"/>
          </a:xfrm>
          <a:prstGeom prst="rect">
            <a:avLst/>
          </a:prstGeom>
          <a:noFill/>
        </p:spPr>
        <p:txBody>
          <a:bodyPr wrap="square">
            <a:spAutoFit/>
          </a:bodyPr>
          <a:lstStyle/>
          <a:p>
            <a:r>
              <a:rPr lang="en-GB" sz="1800" dirty="0">
                <a:solidFill>
                  <a:schemeClr val="accent1">
                    <a:lumMod val="75000"/>
                  </a:schemeClr>
                </a:solidFill>
                <a:effectLst/>
                <a:latin typeface="Comic Sans MS" panose="030F0902030302020204" pitchFamily="66" charset="0"/>
              </a:rPr>
              <a:t>... because they are boasting through the whole market that you have lent them money. Therefore I ask you in your own interest not to appear shabby ... you will not do yourself any favours like this... </a:t>
            </a:r>
            <a:endParaRPr lang="en-GB" dirty="0">
              <a:solidFill>
                <a:schemeClr val="accent1">
                  <a:lumMod val="75000"/>
                </a:schemeClr>
              </a:solidFill>
              <a:latin typeface="Comic Sans MS" panose="030F0902030302020204" pitchFamily="66" charset="0"/>
            </a:endParaRPr>
          </a:p>
        </p:txBody>
      </p:sp>
      <p:pic>
        <p:nvPicPr>
          <p:cNvPr id="12" name="WT30" descr="WT30">
            <a:hlinkClick r:id="" action="ppaction://media"/>
            <a:extLst>
              <a:ext uri="{FF2B5EF4-FFF2-40B4-BE49-F238E27FC236}">
                <a16:creationId xmlns:a16="http://schemas.microsoft.com/office/drawing/2014/main" id="{F60D17E6-13B9-A745-88FC-504F2C3944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9500" y="3679390"/>
            <a:ext cx="812800" cy="812800"/>
          </a:xfrm>
          <a:prstGeom prst="rect">
            <a:avLst/>
          </a:prstGeom>
        </p:spPr>
      </p:pic>
      <p:sp>
        <p:nvSpPr>
          <p:cNvPr id="13" name="TextBox 12">
            <a:extLst>
              <a:ext uri="{FF2B5EF4-FFF2-40B4-BE49-F238E27FC236}">
                <a16:creationId xmlns:a16="http://schemas.microsoft.com/office/drawing/2014/main" id="{95E7B44D-B3E5-7C48-9546-D281600C5581}"/>
              </a:ext>
            </a:extLst>
          </p:cNvPr>
          <p:cNvSpPr txBox="1"/>
          <p:nvPr/>
        </p:nvSpPr>
        <p:spPr>
          <a:xfrm>
            <a:off x="450502" y="5691054"/>
            <a:ext cx="1103187" cy="246221"/>
          </a:xfrm>
          <a:prstGeom prst="rect">
            <a:avLst/>
          </a:prstGeom>
          <a:noFill/>
        </p:spPr>
        <p:txBody>
          <a:bodyPr wrap="none" rtlCol="0">
            <a:spAutoFit/>
          </a:bodyPr>
          <a:lstStyle/>
          <a:p>
            <a:r>
              <a:rPr lang="en-US" sz="1000" dirty="0"/>
              <a:t>pictures © </a:t>
            </a:r>
            <a:r>
              <a:rPr lang="en-US" sz="1000" dirty="0" err="1"/>
              <a:t>MoLA</a:t>
            </a:r>
            <a:r>
              <a:rPr lang="en-US" sz="1000" dirty="0"/>
              <a:t> </a:t>
            </a:r>
          </a:p>
        </p:txBody>
      </p:sp>
    </p:spTree>
    <p:extLst>
      <p:ext uri="{BB962C8B-B14F-4D97-AF65-F5344CB8AC3E}">
        <p14:creationId xmlns:p14="http://schemas.microsoft.com/office/powerpoint/2010/main" val="161453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373"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bldLst>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37B9F-F589-704B-AA1E-7502C8BC6EF2}"/>
              </a:ext>
            </a:extLst>
          </p:cNvPr>
          <p:cNvSpPr>
            <a:spLocks noGrp="1"/>
          </p:cNvSpPr>
          <p:nvPr>
            <p:ph type="title"/>
          </p:nvPr>
        </p:nvSpPr>
        <p:spPr/>
        <p:txBody>
          <a:bodyPr/>
          <a:lstStyle/>
          <a:p>
            <a:r>
              <a:rPr lang="en-US" dirty="0"/>
              <a:t>3. Reading the inscriptions</a:t>
            </a:r>
          </a:p>
        </p:txBody>
      </p:sp>
      <p:grpSp>
        <p:nvGrpSpPr>
          <p:cNvPr id="17" name="Group 16">
            <a:extLst>
              <a:ext uri="{FF2B5EF4-FFF2-40B4-BE49-F238E27FC236}">
                <a16:creationId xmlns:a16="http://schemas.microsoft.com/office/drawing/2014/main" id="{EE74EAAC-D90D-6B42-97C5-873B5E1BCA40}"/>
              </a:ext>
            </a:extLst>
          </p:cNvPr>
          <p:cNvGrpSpPr/>
          <p:nvPr/>
        </p:nvGrpSpPr>
        <p:grpSpPr>
          <a:xfrm>
            <a:off x="10042634" y="36370"/>
            <a:ext cx="1946166" cy="787400"/>
            <a:chOff x="10042634" y="36370"/>
            <a:chExt cx="1946166" cy="787400"/>
          </a:xfrm>
        </p:grpSpPr>
        <p:sp>
          <p:nvSpPr>
            <p:cNvPr id="4" name="TextBox 3">
              <a:extLst>
                <a:ext uri="{FF2B5EF4-FFF2-40B4-BE49-F238E27FC236}">
                  <a16:creationId xmlns:a16="http://schemas.microsoft.com/office/drawing/2014/main" id="{D9A23635-250D-4F47-9245-A3973E41B4B3}"/>
                </a:ext>
              </a:extLst>
            </p:cNvPr>
            <p:cNvSpPr txBox="1"/>
            <p:nvPr/>
          </p:nvSpPr>
          <p:spPr>
            <a:xfrm>
              <a:off x="10042634" y="186783"/>
              <a:ext cx="1311166" cy="461665"/>
            </a:xfrm>
            <a:prstGeom prst="rect">
              <a:avLst/>
            </a:prstGeom>
            <a:noFill/>
          </p:spPr>
          <p:txBody>
            <a:bodyPr wrap="square" rtlCol="0">
              <a:spAutoFit/>
            </a:bodyPr>
            <a:lstStyle/>
            <a:p>
              <a:pPr algn="r"/>
              <a:r>
                <a:rPr lang="en-US" sz="1200" b="1" i="1" dirty="0"/>
                <a:t>worksheet 2</a:t>
              </a:r>
              <a:r>
                <a:rPr lang="en-US" sz="1200" i="1" dirty="0"/>
                <a:t> creative writing</a:t>
              </a:r>
            </a:p>
          </p:txBody>
        </p:sp>
        <p:pic>
          <p:nvPicPr>
            <p:cNvPr id="5" name="Picture 4" descr="A picture containing text&#10;&#10;Description automatically generated">
              <a:extLst>
                <a:ext uri="{FF2B5EF4-FFF2-40B4-BE49-F238E27FC236}">
                  <a16:creationId xmlns:a16="http://schemas.microsoft.com/office/drawing/2014/main" id="{2847E7A7-5F91-B141-AC7D-E27F988AA90F}"/>
                </a:ext>
              </a:extLst>
            </p:cNvPr>
            <p:cNvPicPr>
              <a:picLocks noChangeAspect="1"/>
            </p:cNvPicPr>
            <p:nvPr/>
          </p:nvPicPr>
          <p:blipFill>
            <a:blip r:embed="rId2"/>
            <a:stretch>
              <a:fillRect/>
            </a:stretch>
          </p:blipFill>
          <p:spPr>
            <a:xfrm>
              <a:off x="11303000" y="36370"/>
              <a:ext cx="685800" cy="787400"/>
            </a:xfrm>
            <a:prstGeom prst="rect">
              <a:avLst/>
            </a:prstGeom>
          </p:spPr>
        </p:pic>
      </p:grpSp>
      <p:pic>
        <p:nvPicPr>
          <p:cNvPr id="10" name="Picture 9" descr="Text&#10;&#10;Description automatically generated">
            <a:extLst>
              <a:ext uri="{FF2B5EF4-FFF2-40B4-BE49-F238E27FC236}">
                <a16:creationId xmlns:a16="http://schemas.microsoft.com/office/drawing/2014/main" id="{1086364D-739E-4B4F-B688-77410A206C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2889" y="1302557"/>
            <a:ext cx="4527430" cy="2161613"/>
          </a:xfrm>
          <a:prstGeom prst="rect">
            <a:avLst/>
          </a:prstGeom>
        </p:spPr>
      </p:pic>
      <p:sp>
        <p:nvSpPr>
          <p:cNvPr id="11" name="TextBox 10">
            <a:extLst>
              <a:ext uri="{FF2B5EF4-FFF2-40B4-BE49-F238E27FC236}">
                <a16:creationId xmlns:a16="http://schemas.microsoft.com/office/drawing/2014/main" id="{CCDB487A-1576-FB4E-8AA2-60A3B45FBACC}"/>
              </a:ext>
            </a:extLst>
          </p:cNvPr>
          <p:cNvSpPr txBox="1"/>
          <p:nvPr/>
        </p:nvSpPr>
        <p:spPr>
          <a:xfrm>
            <a:off x="4810319" y="1378696"/>
            <a:ext cx="6746681" cy="1938992"/>
          </a:xfrm>
          <a:prstGeom prst="rect">
            <a:avLst/>
          </a:prstGeom>
          <a:noFill/>
        </p:spPr>
        <p:txBody>
          <a:bodyPr wrap="square">
            <a:spAutoFit/>
          </a:bodyPr>
          <a:lstStyle/>
          <a:p>
            <a:r>
              <a:rPr lang="en-GB" sz="2400" dirty="0">
                <a:solidFill>
                  <a:schemeClr val="accent1">
                    <a:lumMod val="75000"/>
                  </a:schemeClr>
                </a:solidFill>
                <a:effectLst/>
                <a:latin typeface="Comic Sans MS" panose="030F0902030302020204" pitchFamily="66" charset="0"/>
              </a:rPr>
              <a:t>... because they are boasting through the whole market that you have lent them money. Therefore I ask you in your own interest not to appear shabby ... you will not do yourself any favours like this... </a:t>
            </a:r>
            <a:endParaRPr lang="en-GB" sz="2400" dirty="0">
              <a:solidFill>
                <a:schemeClr val="accent1">
                  <a:lumMod val="75000"/>
                </a:schemeClr>
              </a:solidFill>
              <a:latin typeface="Comic Sans MS" panose="030F0902030302020204" pitchFamily="66" charset="0"/>
            </a:endParaRPr>
          </a:p>
        </p:txBody>
      </p:sp>
      <p:grpSp>
        <p:nvGrpSpPr>
          <p:cNvPr id="18" name="Group 17">
            <a:extLst>
              <a:ext uri="{FF2B5EF4-FFF2-40B4-BE49-F238E27FC236}">
                <a16:creationId xmlns:a16="http://schemas.microsoft.com/office/drawing/2014/main" id="{49544A83-DA51-B440-912F-A579F98EF099}"/>
              </a:ext>
            </a:extLst>
          </p:cNvPr>
          <p:cNvGrpSpPr/>
          <p:nvPr/>
        </p:nvGrpSpPr>
        <p:grpSpPr>
          <a:xfrm>
            <a:off x="1725283" y="3673225"/>
            <a:ext cx="8958077" cy="1938992"/>
            <a:chOff x="1725283" y="3673225"/>
            <a:chExt cx="8958077" cy="1938992"/>
          </a:xfrm>
        </p:grpSpPr>
        <p:pic>
          <p:nvPicPr>
            <p:cNvPr id="14" name="Picture 13" descr="A yellow smiley face&#10;&#10;Description automatically generated with medium confidence">
              <a:extLst>
                <a:ext uri="{FF2B5EF4-FFF2-40B4-BE49-F238E27FC236}">
                  <a16:creationId xmlns:a16="http://schemas.microsoft.com/office/drawing/2014/main" id="{71026261-7B7F-0741-8F36-04409ADB3E8C}"/>
                </a:ext>
              </a:extLst>
            </p:cNvPr>
            <p:cNvPicPr>
              <a:picLocks noChangeAspect="1"/>
            </p:cNvPicPr>
            <p:nvPr/>
          </p:nvPicPr>
          <p:blipFill>
            <a:blip r:embed="rId4"/>
            <a:stretch>
              <a:fillRect/>
            </a:stretch>
          </p:blipFill>
          <p:spPr>
            <a:xfrm>
              <a:off x="9259977" y="4047936"/>
              <a:ext cx="1423383" cy="1441632"/>
            </a:xfrm>
            <a:prstGeom prst="rect">
              <a:avLst/>
            </a:prstGeom>
          </p:spPr>
        </p:pic>
        <p:sp>
          <p:nvSpPr>
            <p:cNvPr id="16" name="Cloud Callout 15">
              <a:extLst>
                <a:ext uri="{FF2B5EF4-FFF2-40B4-BE49-F238E27FC236}">
                  <a16:creationId xmlns:a16="http://schemas.microsoft.com/office/drawing/2014/main" id="{867088AE-57A7-DF4D-A903-53396D04BD29}"/>
                </a:ext>
              </a:extLst>
            </p:cNvPr>
            <p:cNvSpPr/>
            <p:nvPr/>
          </p:nvSpPr>
          <p:spPr>
            <a:xfrm>
              <a:off x="1725283" y="3673225"/>
              <a:ext cx="6011310" cy="1938992"/>
            </a:xfrm>
            <a:prstGeom prst="cloudCallout">
              <a:avLst>
                <a:gd name="adj1" fmla="val 75547"/>
                <a:gd name="adj2" fmla="val -155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50000"/>
                    </a:schemeClr>
                  </a:solidFill>
                  <a:latin typeface="Comic Sans MS" panose="030F0902030302020204" pitchFamily="66" charset="0"/>
                </a:rPr>
                <a:t>What in the name of archaeology is going on here?!</a:t>
              </a:r>
            </a:p>
          </p:txBody>
        </p:sp>
      </p:grpSp>
      <p:sp>
        <p:nvSpPr>
          <p:cNvPr id="12" name="TextBox 11">
            <a:extLst>
              <a:ext uri="{FF2B5EF4-FFF2-40B4-BE49-F238E27FC236}">
                <a16:creationId xmlns:a16="http://schemas.microsoft.com/office/drawing/2014/main" id="{C0F07117-C1AF-4844-8B40-5AA353931126}"/>
              </a:ext>
            </a:extLst>
          </p:cNvPr>
          <p:cNvSpPr txBox="1"/>
          <p:nvPr/>
        </p:nvSpPr>
        <p:spPr>
          <a:xfrm>
            <a:off x="436648" y="3341059"/>
            <a:ext cx="1103187" cy="246221"/>
          </a:xfrm>
          <a:prstGeom prst="rect">
            <a:avLst/>
          </a:prstGeom>
          <a:noFill/>
        </p:spPr>
        <p:txBody>
          <a:bodyPr wrap="none" rtlCol="0">
            <a:spAutoFit/>
          </a:bodyPr>
          <a:lstStyle/>
          <a:p>
            <a:r>
              <a:rPr lang="en-US" sz="1000" dirty="0"/>
              <a:t>pictures © </a:t>
            </a:r>
            <a:r>
              <a:rPr lang="en-US" sz="1000" dirty="0" err="1"/>
              <a:t>MoLA</a:t>
            </a:r>
            <a:r>
              <a:rPr lang="en-US" sz="1000" dirty="0"/>
              <a:t> </a:t>
            </a:r>
          </a:p>
        </p:txBody>
      </p:sp>
    </p:spTree>
    <p:extLst>
      <p:ext uri="{BB962C8B-B14F-4D97-AF65-F5344CB8AC3E}">
        <p14:creationId xmlns:p14="http://schemas.microsoft.com/office/powerpoint/2010/main" val="271402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CCA5-AA09-304F-AFD3-CAD9FD2E49F7}"/>
              </a:ext>
            </a:extLst>
          </p:cNvPr>
          <p:cNvSpPr>
            <a:spLocks noGrp="1"/>
          </p:cNvSpPr>
          <p:nvPr>
            <p:ph type="title"/>
          </p:nvPr>
        </p:nvSpPr>
        <p:spPr/>
        <p:txBody>
          <a:bodyPr/>
          <a:lstStyle/>
          <a:p>
            <a:r>
              <a:rPr lang="en-US" dirty="0"/>
              <a:t>4. Making deductions</a:t>
            </a:r>
          </a:p>
        </p:txBody>
      </p:sp>
      <p:sp>
        <p:nvSpPr>
          <p:cNvPr id="6" name="TextBox 5">
            <a:extLst>
              <a:ext uri="{FF2B5EF4-FFF2-40B4-BE49-F238E27FC236}">
                <a16:creationId xmlns:a16="http://schemas.microsoft.com/office/drawing/2014/main" id="{013C41B0-E1C7-9345-9D25-1406D7559FE1}"/>
              </a:ext>
            </a:extLst>
          </p:cNvPr>
          <p:cNvSpPr txBox="1"/>
          <p:nvPr/>
        </p:nvSpPr>
        <p:spPr>
          <a:xfrm>
            <a:off x="500332" y="1521950"/>
            <a:ext cx="11248845" cy="1107996"/>
          </a:xfrm>
          <a:prstGeom prst="rect">
            <a:avLst/>
          </a:prstGeom>
          <a:noFill/>
        </p:spPr>
        <p:txBody>
          <a:bodyPr wrap="square" rtlCol="0">
            <a:spAutoFit/>
          </a:bodyPr>
          <a:lstStyle/>
          <a:p>
            <a:r>
              <a:rPr lang="en-US" sz="2200" dirty="0"/>
              <a:t>With many ancient artefacts, we can search for clues and made deductions (good guesses based on the evidence we have) about the lives of the people making and using them. We can do this, too, with the Bloomberg tablets and help build up a picture of life in Roman </a:t>
            </a:r>
            <a:r>
              <a:rPr lang="en-US" sz="2200" dirty="0" err="1"/>
              <a:t>Londinium</a:t>
            </a:r>
            <a:r>
              <a:rPr lang="en-US" sz="2200" dirty="0"/>
              <a:t>. </a:t>
            </a:r>
          </a:p>
        </p:txBody>
      </p:sp>
      <p:sp>
        <p:nvSpPr>
          <p:cNvPr id="8" name="TextBox 7">
            <a:extLst>
              <a:ext uri="{FF2B5EF4-FFF2-40B4-BE49-F238E27FC236}">
                <a16:creationId xmlns:a16="http://schemas.microsoft.com/office/drawing/2014/main" id="{F05C6B00-17C2-7648-A2A3-0CAA8553A5A2}"/>
              </a:ext>
            </a:extLst>
          </p:cNvPr>
          <p:cNvSpPr txBox="1"/>
          <p:nvPr/>
        </p:nvSpPr>
        <p:spPr>
          <a:xfrm>
            <a:off x="500332" y="2847513"/>
            <a:ext cx="11691668" cy="461665"/>
          </a:xfrm>
          <a:prstGeom prst="rect">
            <a:avLst/>
          </a:prstGeom>
          <a:noFill/>
        </p:spPr>
        <p:txBody>
          <a:bodyPr wrap="square" rtlCol="0">
            <a:spAutoFit/>
          </a:bodyPr>
          <a:lstStyle/>
          <a:p>
            <a:r>
              <a:rPr lang="en-US" sz="2400" dirty="0"/>
              <a:t>Using question words can help in the process of investigating the inscriptions, for example:</a:t>
            </a:r>
          </a:p>
        </p:txBody>
      </p:sp>
      <p:grpSp>
        <p:nvGrpSpPr>
          <p:cNvPr id="17" name="Group 16">
            <a:extLst>
              <a:ext uri="{FF2B5EF4-FFF2-40B4-BE49-F238E27FC236}">
                <a16:creationId xmlns:a16="http://schemas.microsoft.com/office/drawing/2014/main" id="{520E687D-8678-D14F-BC29-E9D45C9FE61D}"/>
              </a:ext>
            </a:extLst>
          </p:cNvPr>
          <p:cNvGrpSpPr/>
          <p:nvPr/>
        </p:nvGrpSpPr>
        <p:grpSpPr>
          <a:xfrm>
            <a:off x="2587144" y="3383906"/>
            <a:ext cx="2284536" cy="1483740"/>
            <a:chOff x="573431" y="3339370"/>
            <a:chExt cx="2284536" cy="1483740"/>
          </a:xfrm>
        </p:grpSpPr>
        <p:sp>
          <p:nvSpPr>
            <p:cNvPr id="7" name="TextBox 6">
              <a:extLst>
                <a:ext uri="{FF2B5EF4-FFF2-40B4-BE49-F238E27FC236}">
                  <a16:creationId xmlns:a16="http://schemas.microsoft.com/office/drawing/2014/main" id="{4C6944B9-C378-BD44-B329-421329147DC8}"/>
                </a:ext>
              </a:extLst>
            </p:cNvPr>
            <p:cNvSpPr txBox="1"/>
            <p:nvPr/>
          </p:nvSpPr>
          <p:spPr>
            <a:xfrm>
              <a:off x="982692" y="3339370"/>
              <a:ext cx="1311934" cy="837409"/>
            </a:xfrm>
            <a:prstGeom prst="rect">
              <a:avLst/>
            </a:prstGeom>
            <a:noFill/>
          </p:spPr>
          <p:txBody>
            <a:bodyPr wrap="square" rtlCol="0">
              <a:spAutoFit/>
            </a:bodyPr>
            <a:lstStyle/>
            <a:p>
              <a:pPr defTabSz="1219140">
                <a:lnSpc>
                  <a:spcPct val="150000"/>
                </a:lnSpc>
                <a:defRPr/>
              </a:pPr>
              <a:r>
                <a:rPr lang="en-GB" sz="3600" b="1" dirty="0">
                  <a:solidFill>
                    <a:schemeClr val="accent4"/>
                  </a:solidFill>
                  <a:latin typeface="Calibri" panose="020F0502020204030204" pitchFamily="34" charset="0"/>
                  <a:cs typeface="Calibri" panose="020F0502020204030204" pitchFamily="34" charset="0"/>
                </a:rPr>
                <a:t>who?</a:t>
              </a:r>
            </a:p>
          </p:txBody>
        </p:sp>
        <p:sp>
          <p:nvSpPr>
            <p:cNvPr id="16" name="TextBox 15">
              <a:extLst>
                <a:ext uri="{FF2B5EF4-FFF2-40B4-BE49-F238E27FC236}">
                  <a16:creationId xmlns:a16="http://schemas.microsoft.com/office/drawing/2014/main" id="{344984FC-16FF-1344-8174-01F1EF5F7E51}"/>
                </a:ext>
              </a:extLst>
            </p:cNvPr>
            <p:cNvSpPr txBox="1"/>
            <p:nvPr/>
          </p:nvSpPr>
          <p:spPr>
            <a:xfrm>
              <a:off x="573431" y="4176779"/>
              <a:ext cx="2284536" cy="646331"/>
            </a:xfrm>
            <a:prstGeom prst="rect">
              <a:avLst/>
            </a:prstGeom>
            <a:noFill/>
          </p:spPr>
          <p:txBody>
            <a:bodyPr wrap="none" rtlCol="0">
              <a:spAutoFit/>
            </a:bodyPr>
            <a:lstStyle/>
            <a:p>
              <a:r>
                <a:rPr lang="en-US" dirty="0"/>
                <a:t>Who wrote the text?</a:t>
              </a:r>
            </a:p>
            <a:p>
              <a:r>
                <a:rPr lang="en-US" dirty="0"/>
                <a:t>If a letter, who sent it?</a:t>
              </a:r>
            </a:p>
          </p:txBody>
        </p:sp>
      </p:grpSp>
      <p:grpSp>
        <p:nvGrpSpPr>
          <p:cNvPr id="18" name="Group 17">
            <a:extLst>
              <a:ext uri="{FF2B5EF4-FFF2-40B4-BE49-F238E27FC236}">
                <a16:creationId xmlns:a16="http://schemas.microsoft.com/office/drawing/2014/main" id="{E36A377F-3B71-6944-8524-F1809D72FDDD}"/>
              </a:ext>
            </a:extLst>
          </p:cNvPr>
          <p:cNvGrpSpPr/>
          <p:nvPr/>
        </p:nvGrpSpPr>
        <p:grpSpPr>
          <a:xfrm>
            <a:off x="3959076" y="4467078"/>
            <a:ext cx="2792626" cy="1391225"/>
            <a:chOff x="573431" y="3431885"/>
            <a:chExt cx="2792626" cy="1391225"/>
          </a:xfrm>
        </p:grpSpPr>
        <p:sp>
          <p:nvSpPr>
            <p:cNvPr id="19" name="TextBox 18">
              <a:extLst>
                <a:ext uri="{FF2B5EF4-FFF2-40B4-BE49-F238E27FC236}">
                  <a16:creationId xmlns:a16="http://schemas.microsoft.com/office/drawing/2014/main" id="{0217A39D-0408-0E45-80B3-10C4962FE3A0}"/>
                </a:ext>
              </a:extLst>
            </p:cNvPr>
            <p:cNvSpPr txBox="1"/>
            <p:nvPr/>
          </p:nvSpPr>
          <p:spPr>
            <a:xfrm>
              <a:off x="1313777" y="3431885"/>
              <a:ext cx="1311934" cy="837409"/>
            </a:xfrm>
            <a:prstGeom prst="rect">
              <a:avLst/>
            </a:prstGeom>
            <a:noFill/>
          </p:spPr>
          <p:txBody>
            <a:bodyPr wrap="square" rtlCol="0">
              <a:spAutoFit/>
            </a:bodyPr>
            <a:lstStyle/>
            <a:p>
              <a:pPr defTabSz="1219140">
                <a:lnSpc>
                  <a:spcPct val="150000"/>
                </a:lnSpc>
                <a:defRPr/>
              </a:pPr>
              <a:r>
                <a:rPr lang="en-GB" sz="3600" b="1" dirty="0">
                  <a:solidFill>
                    <a:schemeClr val="accent4"/>
                  </a:solidFill>
                  <a:latin typeface="Calibri" panose="020F0502020204030204" pitchFamily="34" charset="0"/>
                  <a:cs typeface="Calibri" panose="020F0502020204030204" pitchFamily="34" charset="0"/>
                </a:rPr>
                <a:t>why?</a:t>
              </a:r>
            </a:p>
          </p:txBody>
        </p:sp>
        <p:sp>
          <p:nvSpPr>
            <p:cNvPr id="20" name="TextBox 19">
              <a:extLst>
                <a:ext uri="{FF2B5EF4-FFF2-40B4-BE49-F238E27FC236}">
                  <a16:creationId xmlns:a16="http://schemas.microsoft.com/office/drawing/2014/main" id="{E0EC5FBD-61DD-D849-9774-360397CA6567}"/>
                </a:ext>
              </a:extLst>
            </p:cNvPr>
            <p:cNvSpPr txBox="1"/>
            <p:nvPr/>
          </p:nvSpPr>
          <p:spPr>
            <a:xfrm>
              <a:off x="573431" y="4176779"/>
              <a:ext cx="2792626" cy="646331"/>
            </a:xfrm>
            <a:prstGeom prst="rect">
              <a:avLst/>
            </a:prstGeom>
            <a:noFill/>
          </p:spPr>
          <p:txBody>
            <a:bodyPr wrap="square" rtlCol="0">
              <a:spAutoFit/>
            </a:bodyPr>
            <a:lstStyle/>
            <a:p>
              <a:pPr algn="ctr"/>
              <a:r>
                <a:rPr lang="en-US" dirty="0"/>
                <a:t>What’s the purpose of the inscription?</a:t>
              </a:r>
            </a:p>
          </p:txBody>
        </p:sp>
      </p:grpSp>
      <p:grpSp>
        <p:nvGrpSpPr>
          <p:cNvPr id="21" name="Group 20">
            <a:extLst>
              <a:ext uri="{FF2B5EF4-FFF2-40B4-BE49-F238E27FC236}">
                <a16:creationId xmlns:a16="http://schemas.microsoft.com/office/drawing/2014/main" id="{99004670-DD5A-3542-8307-DDC7B457856D}"/>
              </a:ext>
            </a:extLst>
          </p:cNvPr>
          <p:cNvGrpSpPr/>
          <p:nvPr/>
        </p:nvGrpSpPr>
        <p:grpSpPr>
          <a:xfrm>
            <a:off x="5709254" y="3429000"/>
            <a:ext cx="2445412" cy="1386162"/>
            <a:chOff x="573431" y="3436948"/>
            <a:chExt cx="2445412" cy="1386162"/>
          </a:xfrm>
        </p:grpSpPr>
        <p:sp>
          <p:nvSpPr>
            <p:cNvPr id="22" name="TextBox 21">
              <a:extLst>
                <a:ext uri="{FF2B5EF4-FFF2-40B4-BE49-F238E27FC236}">
                  <a16:creationId xmlns:a16="http://schemas.microsoft.com/office/drawing/2014/main" id="{66EC3E5C-0551-5848-A4CC-1D4AED532E55}"/>
                </a:ext>
              </a:extLst>
            </p:cNvPr>
            <p:cNvSpPr txBox="1"/>
            <p:nvPr/>
          </p:nvSpPr>
          <p:spPr>
            <a:xfrm>
              <a:off x="1228320" y="3436948"/>
              <a:ext cx="1705066" cy="837409"/>
            </a:xfrm>
            <a:prstGeom prst="rect">
              <a:avLst/>
            </a:prstGeom>
            <a:noFill/>
          </p:spPr>
          <p:txBody>
            <a:bodyPr wrap="square" rtlCol="0">
              <a:spAutoFit/>
            </a:bodyPr>
            <a:lstStyle/>
            <a:p>
              <a:pPr defTabSz="1219140">
                <a:lnSpc>
                  <a:spcPct val="150000"/>
                </a:lnSpc>
                <a:defRPr/>
              </a:pPr>
              <a:r>
                <a:rPr lang="en-GB" sz="3600" b="1" dirty="0">
                  <a:solidFill>
                    <a:schemeClr val="accent4"/>
                  </a:solidFill>
                  <a:latin typeface="Calibri" panose="020F0502020204030204" pitchFamily="34" charset="0"/>
                  <a:cs typeface="Calibri" panose="020F0502020204030204" pitchFamily="34" charset="0"/>
                </a:rPr>
                <a:t>when?</a:t>
              </a:r>
            </a:p>
          </p:txBody>
        </p:sp>
        <p:sp>
          <p:nvSpPr>
            <p:cNvPr id="23" name="TextBox 22">
              <a:extLst>
                <a:ext uri="{FF2B5EF4-FFF2-40B4-BE49-F238E27FC236}">
                  <a16:creationId xmlns:a16="http://schemas.microsoft.com/office/drawing/2014/main" id="{BC6578AA-8E41-7F4F-A829-F25E84B2D206}"/>
                </a:ext>
              </a:extLst>
            </p:cNvPr>
            <p:cNvSpPr txBox="1"/>
            <p:nvPr/>
          </p:nvSpPr>
          <p:spPr>
            <a:xfrm>
              <a:off x="573431" y="4176779"/>
              <a:ext cx="2445412" cy="646331"/>
            </a:xfrm>
            <a:prstGeom prst="rect">
              <a:avLst/>
            </a:prstGeom>
            <a:noFill/>
          </p:spPr>
          <p:txBody>
            <a:bodyPr wrap="square" rtlCol="0">
              <a:spAutoFit/>
            </a:bodyPr>
            <a:lstStyle/>
            <a:p>
              <a:pPr algn="ctr"/>
              <a:r>
                <a:rPr lang="en-US" dirty="0"/>
                <a:t>Can we find any evidence for a date?</a:t>
              </a:r>
            </a:p>
          </p:txBody>
        </p:sp>
      </p:grpSp>
      <p:grpSp>
        <p:nvGrpSpPr>
          <p:cNvPr id="24" name="Group 23">
            <a:extLst>
              <a:ext uri="{FF2B5EF4-FFF2-40B4-BE49-F238E27FC236}">
                <a16:creationId xmlns:a16="http://schemas.microsoft.com/office/drawing/2014/main" id="{B5F6F9E3-EE15-8E49-8AD5-7BFE5B8F74BC}"/>
              </a:ext>
            </a:extLst>
          </p:cNvPr>
          <p:cNvGrpSpPr/>
          <p:nvPr/>
        </p:nvGrpSpPr>
        <p:grpSpPr>
          <a:xfrm>
            <a:off x="8060671" y="4195142"/>
            <a:ext cx="2445412" cy="1663161"/>
            <a:chOff x="573431" y="3436948"/>
            <a:chExt cx="2445412" cy="1663161"/>
          </a:xfrm>
        </p:grpSpPr>
        <p:sp>
          <p:nvSpPr>
            <p:cNvPr id="25" name="TextBox 24">
              <a:extLst>
                <a:ext uri="{FF2B5EF4-FFF2-40B4-BE49-F238E27FC236}">
                  <a16:creationId xmlns:a16="http://schemas.microsoft.com/office/drawing/2014/main" id="{6F28C088-7D5B-1444-8468-C0D5EAF97050}"/>
                </a:ext>
              </a:extLst>
            </p:cNvPr>
            <p:cNvSpPr txBox="1"/>
            <p:nvPr/>
          </p:nvSpPr>
          <p:spPr>
            <a:xfrm>
              <a:off x="1228320" y="3436948"/>
              <a:ext cx="1705066" cy="837409"/>
            </a:xfrm>
            <a:prstGeom prst="rect">
              <a:avLst/>
            </a:prstGeom>
            <a:noFill/>
          </p:spPr>
          <p:txBody>
            <a:bodyPr wrap="square" rtlCol="0">
              <a:spAutoFit/>
            </a:bodyPr>
            <a:lstStyle/>
            <a:p>
              <a:pPr defTabSz="1219140">
                <a:lnSpc>
                  <a:spcPct val="150000"/>
                </a:lnSpc>
                <a:defRPr/>
              </a:pPr>
              <a:r>
                <a:rPr lang="en-GB" sz="3600" b="1" dirty="0">
                  <a:solidFill>
                    <a:schemeClr val="accent4"/>
                  </a:solidFill>
                  <a:latin typeface="Calibri" panose="020F0502020204030204" pitchFamily="34" charset="0"/>
                  <a:cs typeface="Calibri" panose="020F0502020204030204" pitchFamily="34" charset="0"/>
                </a:rPr>
                <a:t>how?</a:t>
              </a:r>
            </a:p>
          </p:txBody>
        </p:sp>
        <p:sp>
          <p:nvSpPr>
            <p:cNvPr id="26" name="TextBox 25">
              <a:extLst>
                <a:ext uri="{FF2B5EF4-FFF2-40B4-BE49-F238E27FC236}">
                  <a16:creationId xmlns:a16="http://schemas.microsoft.com/office/drawing/2014/main" id="{8D4B2BA7-1060-E844-B9BC-3AE83F569167}"/>
                </a:ext>
              </a:extLst>
            </p:cNvPr>
            <p:cNvSpPr txBox="1"/>
            <p:nvPr/>
          </p:nvSpPr>
          <p:spPr>
            <a:xfrm>
              <a:off x="573431" y="4176779"/>
              <a:ext cx="2445412" cy="923330"/>
            </a:xfrm>
            <a:prstGeom prst="rect">
              <a:avLst/>
            </a:prstGeom>
            <a:noFill/>
          </p:spPr>
          <p:txBody>
            <a:bodyPr wrap="square" rtlCol="0">
              <a:spAutoFit/>
            </a:bodyPr>
            <a:lstStyle/>
            <a:p>
              <a:pPr algn="ctr"/>
              <a:r>
                <a:rPr lang="en-US" dirty="0"/>
                <a:t>What materials or tools were used to make the inscription?</a:t>
              </a:r>
            </a:p>
          </p:txBody>
        </p:sp>
      </p:grpSp>
      <p:grpSp>
        <p:nvGrpSpPr>
          <p:cNvPr id="27" name="Group 26">
            <a:extLst>
              <a:ext uri="{FF2B5EF4-FFF2-40B4-BE49-F238E27FC236}">
                <a16:creationId xmlns:a16="http://schemas.microsoft.com/office/drawing/2014/main" id="{F75586D2-5558-EC48-85E2-4F022C1E6F1D}"/>
              </a:ext>
            </a:extLst>
          </p:cNvPr>
          <p:cNvGrpSpPr/>
          <p:nvPr/>
        </p:nvGrpSpPr>
        <p:grpSpPr>
          <a:xfrm>
            <a:off x="9788021" y="3307640"/>
            <a:ext cx="2445412" cy="1374188"/>
            <a:chOff x="573431" y="3448922"/>
            <a:chExt cx="2445412" cy="1374188"/>
          </a:xfrm>
        </p:grpSpPr>
        <p:sp>
          <p:nvSpPr>
            <p:cNvPr id="28" name="TextBox 27">
              <a:extLst>
                <a:ext uri="{FF2B5EF4-FFF2-40B4-BE49-F238E27FC236}">
                  <a16:creationId xmlns:a16="http://schemas.microsoft.com/office/drawing/2014/main" id="{9A388947-CE85-4C43-832D-17F8C3B516DC}"/>
                </a:ext>
              </a:extLst>
            </p:cNvPr>
            <p:cNvSpPr txBox="1"/>
            <p:nvPr/>
          </p:nvSpPr>
          <p:spPr>
            <a:xfrm>
              <a:off x="1039345" y="3448922"/>
              <a:ext cx="1705066" cy="837409"/>
            </a:xfrm>
            <a:prstGeom prst="rect">
              <a:avLst/>
            </a:prstGeom>
            <a:noFill/>
          </p:spPr>
          <p:txBody>
            <a:bodyPr wrap="square" rtlCol="0">
              <a:spAutoFit/>
            </a:bodyPr>
            <a:lstStyle/>
            <a:p>
              <a:pPr defTabSz="1219140">
                <a:lnSpc>
                  <a:spcPct val="150000"/>
                </a:lnSpc>
                <a:defRPr/>
              </a:pPr>
              <a:r>
                <a:rPr lang="en-GB" sz="3600" b="1" dirty="0">
                  <a:solidFill>
                    <a:schemeClr val="accent4"/>
                  </a:solidFill>
                  <a:latin typeface="Calibri" panose="020F0502020204030204" pitchFamily="34" charset="0"/>
                  <a:cs typeface="Calibri" panose="020F0502020204030204" pitchFamily="34" charset="0"/>
                </a:rPr>
                <a:t>where?</a:t>
              </a:r>
            </a:p>
          </p:txBody>
        </p:sp>
        <p:sp>
          <p:nvSpPr>
            <p:cNvPr id="29" name="TextBox 28">
              <a:extLst>
                <a:ext uri="{FF2B5EF4-FFF2-40B4-BE49-F238E27FC236}">
                  <a16:creationId xmlns:a16="http://schemas.microsoft.com/office/drawing/2014/main" id="{94BF5F30-1BE4-EB4A-9778-C52951F26AF8}"/>
                </a:ext>
              </a:extLst>
            </p:cNvPr>
            <p:cNvSpPr txBox="1"/>
            <p:nvPr/>
          </p:nvSpPr>
          <p:spPr>
            <a:xfrm>
              <a:off x="573431" y="4176779"/>
              <a:ext cx="2445412" cy="646331"/>
            </a:xfrm>
            <a:prstGeom prst="rect">
              <a:avLst/>
            </a:prstGeom>
            <a:noFill/>
          </p:spPr>
          <p:txBody>
            <a:bodyPr wrap="square" rtlCol="0">
              <a:spAutoFit/>
            </a:bodyPr>
            <a:lstStyle/>
            <a:p>
              <a:pPr algn="ctr"/>
              <a:r>
                <a:rPr lang="en-US" dirty="0"/>
                <a:t>Where was the inscription found?</a:t>
              </a:r>
            </a:p>
          </p:txBody>
        </p:sp>
      </p:grpSp>
      <p:grpSp>
        <p:nvGrpSpPr>
          <p:cNvPr id="30" name="Group 29">
            <a:extLst>
              <a:ext uri="{FF2B5EF4-FFF2-40B4-BE49-F238E27FC236}">
                <a16:creationId xmlns:a16="http://schemas.microsoft.com/office/drawing/2014/main" id="{17C9A9B4-D277-734B-8DAC-B3EC5DC66501}"/>
              </a:ext>
            </a:extLst>
          </p:cNvPr>
          <p:cNvGrpSpPr/>
          <p:nvPr/>
        </p:nvGrpSpPr>
        <p:grpSpPr>
          <a:xfrm>
            <a:off x="143598" y="4133645"/>
            <a:ext cx="2792626" cy="1713443"/>
            <a:chOff x="205099" y="3339370"/>
            <a:chExt cx="2792626" cy="1713443"/>
          </a:xfrm>
        </p:grpSpPr>
        <p:sp>
          <p:nvSpPr>
            <p:cNvPr id="31" name="TextBox 30">
              <a:extLst>
                <a:ext uri="{FF2B5EF4-FFF2-40B4-BE49-F238E27FC236}">
                  <a16:creationId xmlns:a16="http://schemas.microsoft.com/office/drawing/2014/main" id="{C3C5484E-FE9C-BA4B-AD40-74D146DAABE2}"/>
                </a:ext>
              </a:extLst>
            </p:cNvPr>
            <p:cNvSpPr txBox="1"/>
            <p:nvPr/>
          </p:nvSpPr>
          <p:spPr>
            <a:xfrm>
              <a:off x="982692" y="3339370"/>
              <a:ext cx="1603710" cy="837409"/>
            </a:xfrm>
            <a:prstGeom prst="rect">
              <a:avLst/>
            </a:prstGeom>
            <a:noFill/>
          </p:spPr>
          <p:txBody>
            <a:bodyPr wrap="square" rtlCol="0">
              <a:spAutoFit/>
            </a:bodyPr>
            <a:lstStyle/>
            <a:p>
              <a:pPr defTabSz="1219140">
                <a:lnSpc>
                  <a:spcPct val="150000"/>
                </a:lnSpc>
                <a:defRPr/>
              </a:pPr>
              <a:r>
                <a:rPr lang="en-GB" sz="3600" b="1" dirty="0">
                  <a:solidFill>
                    <a:schemeClr val="accent4"/>
                  </a:solidFill>
                  <a:latin typeface="Calibri" panose="020F0502020204030204" pitchFamily="34" charset="0"/>
                  <a:cs typeface="Calibri" panose="020F0502020204030204" pitchFamily="34" charset="0"/>
                </a:rPr>
                <a:t>what?</a:t>
              </a:r>
            </a:p>
          </p:txBody>
        </p:sp>
        <p:sp>
          <p:nvSpPr>
            <p:cNvPr id="32" name="TextBox 31">
              <a:extLst>
                <a:ext uri="{FF2B5EF4-FFF2-40B4-BE49-F238E27FC236}">
                  <a16:creationId xmlns:a16="http://schemas.microsoft.com/office/drawing/2014/main" id="{B02F376E-3594-B341-964C-038DDB264B69}"/>
                </a:ext>
              </a:extLst>
            </p:cNvPr>
            <p:cNvSpPr txBox="1"/>
            <p:nvPr/>
          </p:nvSpPr>
          <p:spPr>
            <a:xfrm>
              <a:off x="205099" y="4129483"/>
              <a:ext cx="2792626" cy="923330"/>
            </a:xfrm>
            <a:prstGeom prst="rect">
              <a:avLst/>
            </a:prstGeom>
            <a:noFill/>
          </p:spPr>
          <p:txBody>
            <a:bodyPr wrap="square" rtlCol="0">
              <a:spAutoFit/>
            </a:bodyPr>
            <a:lstStyle/>
            <a:p>
              <a:pPr algn="ctr"/>
              <a:r>
                <a:rPr lang="en-US" dirty="0"/>
                <a:t>What is the item made from? Is it a common material for everyday use?</a:t>
              </a:r>
            </a:p>
          </p:txBody>
        </p:sp>
      </p:grpSp>
    </p:spTree>
    <p:extLst>
      <p:ext uri="{BB962C8B-B14F-4D97-AF65-F5344CB8AC3E}">
        <p14:creationId xmlns:p14="http://schemas.microsoft.com/office/powerpoint/2010/main" val="270359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2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dissolve">
                                      <p:cBhvr>
                                        <p:cTn id="3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CCA5-AA09-304F-AFD3-CAD9FD2E49F7}"/>
              </a:ext>
            </a:extLst>
          </p:cNvPr>
          <p:cNvSpPr>
            <a:spLocks noGrp="1"/>
          </p:cNvSpPr>
          <p:nvPr>
            <p:ph type="title"/>
          </p:nvPr>
        </p:nvSpPr>
        <p:spPr/>
        <p:txBody>
          <a:bodyPr/>
          <a:lstStyle/>
          <a:p>
            <a:r>
              <a:rPr lang="en-US" dirty="0"/>
              <a:t>4. Making deductions</a:t>
            </a:r>
          </a:p>
        </p:txBody>
      </p:sp>
      <p:sp>
        <p:nvSpPr>
          <p:cNvPr id="6" name="TextBox 5">
            <a:extLst>
              <a:ext uri="{FF2B5EF4-FFF2-40B4-BE49-F238E27FC236}">
                <a16:creationId xmlns:a16="http://schemas.microsoft.com/office/drawing/2014/main" id="{013C41B0-E1C7-9345-9D25-1406D7559FE1}"/>
              </a:ext>
            </a:extLst>
          </p:cNvPr>
          <p:cNvSpPr txBox="1"/>
          <p:nvPr/>
        </p:nvSpPr>
        <p:spPr>
          <a:xfrm>
            <a:off x="838200" y="1384059"/>
            <a:ext cx="11248845" cy="461665"/>
          </a:xfrm>
          <a:prstGeom prst="rect">
            <a:avLst/>
          </a:prstGeom>
          <a:noFill/>
        </p:spPr>
        <p:txBody>
          <a:bodyPr wrap="square" rtlCol="0">
            <a:spAutoFit/>
          </a:bodyPr>
          <a:lstStyle/>
          <a:p>
            <a:r>
              <a:rPr lang="en-US" sz="2400" dirty="0"/>
              <a:t>Let’s use these question words to help make some deductions about this tablet (WT 44). </a:t>
            </a:r>
          </a:p>
        </p:txBody>
      </p:sp>
      <p:sp>
        <p:nvSpPr>
          <p:cNvPr id="3" name="TextBox 2">
            <a:extLst>
              <a:ext uri="{FF2B5EF4-FFF2-40B4-BE49-F238E27FC236}">
                <a16:creationId xmlns:a16="http://schemas.microsoft.com/office/drawing/2014/main" id="{83DB718E-D9A1-D140-9D17-EEDCB5B89869}"/>
              </a:ext>
            </a:extLst>
          </p:cNvPr>
          <p:cNvSpPr txBox="1"/>
          <p:nvPr/>
        </p:nvSpPr>
        <p:spPr>
          <a:xfrm>
            <a:off x="4899804" y="2111845"/>
            <a:ext cx="6751607" cy="3416320"/>
          </a:xfrm>
          <a:prstGeom prst="rect">
            <a:avLst/>
          </a:prstGeom>
          <a:solidFill>
            <a:schemeClr val="accent4">
              <a:lumMod val="20000"/>
              <a:lumOff val="80000"/>
            </a:schemeClr>
          </a:solidFill>
        </p:spPr>
        <p:txBody>
          <a:bodyPr wrap="square" rtlCol="0">
            <a:spAutoFit/>
          </a:bodyPr>
          <a:lstStyle/>
          <a:p>
            <a:r>
              <a:rPr lang="en-GB" dirty="0" err="1"/>
              <a:t>Nerone</a:t>
            </a:r>
            <a:r>
              <a:rPr lang="en-GB" dirty="0"/>
              <a:t> Claudio </a:t>
            </a:r>
            <a:r>
              <a:rPr lang="en-GB" dirty="0" err="1"/>
              <a:t>Caesare</a:t>
            </a:r>
            <a:r>
              <a:rPr lang="en-GB" dirty="0"/>
              <a:t> Augusto </a:t>
            </a:r>
            <a:r>
              <a:rPr lang="en-GB" dirty="0" err="1"/>
              <a:t>Germanico</a:t>
            </a:r>
            <a:r>
              <a:rPr lang="en-GB" dirty="0"/>
              <a:t> ii L(</a:t>
            </a:r>
            <a:r>
              <a:rPr lang="en-GB" dirty="0" err="1"/>
              <a:t>ucio</a:t>
            </a:r>
            <a:r>
              <a:rPr lang="en-GB" dirty="0"/>
              <a:t>) </a:t>
            </a:r>
            <a:r>
              <a:rPr lang="en-GB" dirty="0" err="1"/>
              <a:t>Calpurnio</a:t>
            </a:r>
            <a:r>
              <a:rPr lang="en-GB" dirty="0"/>
              <a:t> </a:t>
            </a:r>
            <a:r>
              <a:rPr lang="en-GB" dirty="0" err="1"/>
              <a:t>Pisone</a:t>
            </a:r>
            <a:r>
              <a:rPr lang="en-GB" dirty="0"/>
              <a:t> co(n)s(</a:t>
            </a:r>
            <a:r>
              <a:rPr lang="en-GB" dirty="0" err="1"/>
              <a:t>ulibus</a:t>
            </a:r>
            <a:r>
              <a:rPr lang="en-GB" dirty="0"/>
              <a:t>) u. </a:t>
            </a:r>
            <a:r>
              <a:rPr lang="en-GB" dirty="0" err="1"/>
              <a:t>i</a:t>
            </a:r>
            <a:r>
              <a:rPr lang="en-GB" dirty="0"/>
              <a:t>. </a:t>
            </a:r>
            <a:r>
              <a:rPr lang="en-GB" dirty="0" err="1"/>
              <a:t>Idus</a:t>
            </a:r>
            <a:r>
              <a:rPr lang="en-GB" dirty="0"/>
              <a:t> </a:t>
            </a:r>
            <a:r>
              <a:rPr lang="en-GB" dirty="0" err="1"/>
              <a:t>Ianuarias</a:t>
            </a:r>
            <a:r>
              <a:rPr lang="en-GB" dirty="0"/>
              <a:t> </a:t>
            </a:r>
            <a:r>
              <a:rPr lang="en-GB" i="1" dirty="0"/>
              <a:t>… </a:t>
            </a:r>
            <a:r>
              <a:rPr lang="en-GB" dirty="0"/>
              <a:t>Tibullus </a:t>
            </a:r>
            <a:r>
              <a:rPr lang="en-GB" dirty="0" err="1"/>
              <a:t>Venusti</a:t>
            </a:r>
            <a:r>
              <a:rPr lang="en-GB" dirty="0"/>
              <a:t> l(</a:t>
            </a:r>
            <a:r>
              <a:rPr lang="en-GB" dirty="0" err="1"/>
              <a:t>ibertus</a:t>
            </a:r>
            <a:r>
              <a:rPr lang="en-GB" dirty="0"/>
              <a:t>) </a:t>
            </a:r>
            <a:r>
              <a:rPr lang="en-GB" dirty="0" err="1"/>
              <a:t>scripsi</a:t>
            </a:r>
            <a:r>
              <a:rPr lang="en-GB" dirty="0"/>
              <a:t> et </a:t>
            </a:r>
            <a:r>
              <a:rPr lang="en-GB" dirty="0" err="1"/>
              <a:t>dico</a:t>
            </a:r>
            <a:r>
              <a:rPr lang="en-GB" dirty="0"/>
              <a:t> me </a:t>
            </a:r>
            <a:r>
              <a:rPr lang="en-GB" dirty="0" err="1"/>
              <a:t>debere</a:t>
            </a:r>
            <a:r>
              <a:rPr lang="en-GB" dirty="0"/>
              <a:t> </a:t>
            </a:r>
            <a:r>
              <a:rPr lang="en-GB" dirty="0" err="1"/>
              <a:t>Grato</a:t>
            </a:r>
            <a:r>
              <a:rPr lang="en-GB" dirty="0"/>
              <a:t> (S)</a:t>
            </a:r>
            <a:r>
              <a:rPr lang="en-GB" dirty="0" err="1"/>
              <a:t>puri</a:t>
            </a:r>
            <a:r>
              <a:rPr lang="en-GB" dirty="0"/>
              <a:t> l(</a:t>
            </a:r>
            <a:r>
              <a:rPr lang="en-GB" dirty="0" err="1"/>
              <a:t>iberto</a:t>
            </a:r>
            <a:r>
              <a:rPr lang="en-GB" dirty="0"/>
              <a:t>) (</a:t>
            </a:r>
            <a:r>
              <a:rPr lang="en-GB" dirty="0" err="1"/>
              <a:t>denarios</a:t>
            </a:r>
            <a:r>
              <a:rPr lang="en-GB" dirty="0"/>
              <a:t>) cu ex </a:t>
            </a:r>
            <a:r>
              <a:rPr lang="en-GB" dirty="0" err="1"/>
              <a:t>pretio</a:t>
            </a:r>
            <a:r>
              <a:rPr lang="en-GB" dirty="0"/>
              <a:t> </a:t>
            </a:r>
            <a:r>
              <a:rPr lang="en-GB" dirty="0" err="1"/>
              <a:t>mercis</a:t>
            </a:r>
            <a:r>
              <a:rPr lang="en-GB" dirty="0"/>
              <a:t> </a:t>
            </a:r>
            <a:r>
              <a:rPr lang="en-GB" dirty="0" err="1"/>
              <a:t>quae</a:t>
            </a:r>
            <a:r>
              <a:rPr lang="en-GB" dirty="0"/>
              <a:t> </a:t>
            </a:r>
            <a:r>
              <a:rPr lang="en-GB" dirty="0" err="1"/>
              <a:t>uendita</a:t>
            </a:r>
            <a:r>
              <a:rPr lang="en-GB" dirty="0"/>
              <a:t> et </a:t>
            </a:r>
            <a:r>
              <a:rPr lang="en-GB" dirty="0" err="1"/>
              <a:t>tradita</a:t>
            </a:r>
            <a:r>
              <a:rPr lang="en-GB" dirty="0"/>
              <a:t> (</a:t>
            </a:r>
            <a:r>
              <a:rPr lang="en-GB" dirty="0" err="1"/>
              <a:t>est</a:t>
            </a:r>
            <a:r>
              <a:rPr lang="en-GB" dirty="0"/>
              <a:t>) </a:t>
            </a:r>
            <a:r>
              <a:rPr lang="en-GB" dirty="0" err="1"/>
              <a:t>quam</a:t>
            </a:r>
            <a:r>
              <a:rPr lang="en-GB" dirty="0"/>
              <a:t> </a:t>
            </a:r>
            <a:r>
              <a:rPr lang="en-GB" dirty="0" err="1"/>
              <a:t>pecuniam</a:t>
            </a:r>
            <a:r>
              <a:rPr lang="en-GB" dirty="0"/>
              <a:t> </a:t>
            </a:r>
            <a:r>
              <a:rPr lang="en-GB" dirty="0" err="1"/>
              <a:t>ei</a:t>
            </a:r>
            <a:r>
              <a:rPr lang="en-GB" dirty="0"/>
              <a:t> </a:t>
            </a:r>
            <a:r>
              <a:rPr lang="en-GB" dirty="0" err="1"/>
              <a:t>reddere</a:t>
            </a:r>
            <a:r>
              <a:rPr lang="en-GB" dirty="0"/>
              <a:t> </a:t>
            </a:r>
            <a:r>
              <a:rPr lang="en-GB" dirty="0" err="1"/>
              <a:t>debeo</a:t>
            </a:r>
            <a:r>
              <a:rPr lang="en-GB" dirty="0"/>
              <a:t> </a:t>
            </a:r>
            <a:r>
              <a:rPr lang="en-GB" dirty="0" err="1"/>
              <a:t>eiue</a:t>
            </a:r>
            <a:r>
              <a:rPr lang="en-GB" dirty="0"/>
              <a:t> ad </a:t>
            </a:r>
            <a:r>
              <a:rPr lang="en-GB" dirty="0" err="1"/>
              <a:t>quem</a:t>
            </a:r>
            <a:r>
              <a:rPr lang="en-GB" dirty="0"/>
              <a:t> </a:t>
            </a:r>
            <a:r>
              <a:rPr lang="en-GB" dirty="0" err="1"/>
              <a:t>ea</a:t>
            </a:r>
            <a:r>
              <a:rPr lang="en-GB" dirty="0"/>
              <a:t> res </a:t>
            </a:r>
            <a:r>
              <a:rPr lang="en-GB" dirty="0" err="1"/>
              <a:t>pertinebit</a:t>
            </a:r>
            <a:endParaRPr lang="en-GB" dirty="0"/>
          </a:p>
          <a:p>
            <a:r>
              <a:rPr lang="en-GB" sz="1400" dirty="0"/>
              <a:t> </a:t>
            </a:r>
          </a:p>
          <a:p>
            <a:r>
              <a:rPr lang="en-GB" sz="1600" dirty="0">
                <a:solidFill>
                  <a:schemeClr val="accent1">
                    <a:lumMod val="75000"/>
                  </a:schemeClr>
                </a:solidFill>
                <a:latin typeface="Comic Sans MS" panose="030F0902030302020204" pitchFamily="66" charset="0"/>
              </a:rPr>
              <a:t>In the consulship of Nero Claudius Caesar Augustus Germanicus for the second time and of Lucius </a:t>
            </a:r>
            <a:r>
              <a:rPr lang="en-GB" sz="1600" dirty="0" err="1">
                <a:solidFill>
                  <a:schemeClr val="accent1">
                    <a:lumMod val="75000"/>
                  </a:schemeClr>
                </a:solidFill>
                <a:latin typeface="Comic Sans MS" panose="030F0902030302020204" pitchFamily="66" charset="0"/>
              </a:rPr>
              <a:t>Calpurnius</a:t>
            </a:r>
            <a:r>
              <a:rPr lang="en-GB" sz="1600" dirty="0">
                <a:solidFill>
                  <a:schemeClr val="accent1">
                    <a:lumMod val="75000"/>
                  </a:schemeClr>
                </a:solidFill>
                <a:latin typeface="Comic Sans MS" panose="030F0902030302020204" pitchFamily="66" charset="0"/>
              </a:rPr>
              <a:t> </a:t>
            </a:r>
            <a:r>
              <a:rPr lang="en-GB" sz="1600" dirty="0" err="1">
                <a:solidFill>
                  <a:schemeClr val="accent1">
                    <a:lumMod val="75000"/>
                  </a:schemeClr>
                </a:solidFill>
                <a:latin typeface="Comic Sans MS" panose="030F0902030302020204" pitchFamily="66" charset="0"/>
              </a:rPr>
              <a:t>Piso</a:t>
            </a:r>
            <a:r>
              <a:rPr lang="en-GB" sz="1600" dirty="0">
                <a:solidFill>
                  <a:schemeClr val="accent1">
                    <a:lumMod val="75000"/>
                  </a:schemeClr>
                </a:solidFill>
                <a:latin typeface="Comic Sans MS" panose="030F0902030302020204" pitchFamily="66" charset="0"/>
              </a:rPr>
              <a:t>, on the 6th day before the Ides of January. I, Tibullus the freedman of </a:t>
            </a:r>
            <a:r>
              <a:rPr lang="en-GB" sz="1600" dirty="0" err="1">
                <a:solidFill>
                  <a:schemeClr val="accent1">
                    <a:lumMod val="75000"/>
                  </a:schemeClr>
                </a:solidFill>
                <a:latin typeface="Comic Sans MS" panose="030F0902030302020204" pitchFamily="66" charset="0"/>
              </a:rPr>
              <a:t>Venustus</a:t>
            </a:r>
            <a:r>
              <a:rPr lang="en-GB" sz="1600" dirty="0">
                <a:solidFill>
                  <a:schemeClr val="accent1">
                    <a:lumMod val="75000"/>
                  </a:schemeClr>
                </a:solidFill>
                <a:latin typeface="Comic Sans MS" panose="030F0902030302020204" pitchFamily="66" charset="0"/>
              </a:rPr>
              <a:t>, have written and say that I owe </a:t>
            </a:r>
            <a:r>
              <a:rPr lang="en-GB" sz="1600" dirty="0" err="1">
                <a:solidFill>
                  <a:schemeClr val="accent1">
                    <a:lumMod val="75000"/>
                  </a:schemeClr>
                </a:solidFill>
                <a:latin typeface="Comic Sans MS" panose="030F0902030302020204" pitchFamily="66" charset="0"/>
              </a:rPr>
              <a:t>Gratus</a:t>
            </a:r>
            <a:r>
              <a:rPr lang="en-GB" sz="1600" dirty="0">
                <a:solidFill>
                  <a:schemeClr val="accent1">
                    <a:lumMod val="75000"/>
                  </a:schemeClr>
                </a:solidFill>
                <a:latin typeface="Comic Sans MS" panose="030F0902030302020204" pitchFamily="66" charset="0"/>
              </a:rPr>
              <a:t> the freedman of </a:t>
            </a:r>
            <a:r>
              <a:rPr lang="en-GB" sz="1600" dirty="0" err="1">
                <a:solidFill>
                  <a:schemeClr val="accent1">
                    <a:lumMod val="75000"/>
                  </a:schemeClr>
                </a:solidFill>
                <a:latin typeface="Comic Sans MS" panose="030F0902030302020204" pitchFamily="66" charset="0"/>
              </a:rPr>
              <a:t>Spurius</a:t>
            </a:r>
            <a:r>
              <a:rPr lang="en-GB" sz="1600" dirty="0">
                <a:solidFill>
                  <a:schemeClr val="accent1">
                    <a:lumMod val="75000"/>
                  </a:schemeClr>
                </a:solidFill>
                <a:latin typeface="Comic Sans MS" panose="030F0902030302020204" pitchFamily="66" charset="0"/>
              </a:rPr>
              <a:t> 105 denarii from the price of the merchandise which has been sold and delivered. This money I am due to repay him or the person looking after the matter.</a:t>
            </a:r>
            <a:endParaRPr lang="en-US" sz="1600" dirty="0">
              <a:solidFill>
                <a:schemeClr val="accent1">
                  <a:lumMod val="75000"/>
                </a:schemeClr>
              </a:solidFill>
              <a:latin typeface="Comic Sans MS" panose="030F0902030302020204" pitchFamily="66" charset="0"/>
            </a:endParaRPr>
          </a:p>
        </p:txBody>
      </p:sp>
      <p:pic>
        <p:nvPicPr>
          <p:cNvPr id="5" name="Picture 4" descr="Text&#10;&#10;Description automatically generated">
            <a:extLst>
              <a:ext uri="{FF2B5EF4-FFF2-40B4-BE49-F238E27FC236}">
                <a16:creationId xmlns:a16="http://schemas.microsoft.com/office/drawing/2014/main" id="{07F7946D-4D8F-7E4A-8FD1-C68E3A835B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0589" y="1845724"/>
            <a:ext cx="4359215" cy="3971990"/>
          </a:xfrm>
          <a:prstGeom prst="rect">
            <a:avLst/>
          </a:prstGeom>
        </p:spPr>
      </p:pic>
      <p:sp>
        <p:nvSpPr>
          <p:cNvPr id="7" name="TextBox 6">
            <a:extLst>
              <a:ext uri="{FF2B5EF4-FFF2-40B4-BE49-F238E27FC236}">
                <a16:creationId xmlns:a16="http://schemas.microsoft.com/office/drawing/2014/main" id="{D8195F7D-1E74-5C49-9B76-BCB351962545}"/>
              </a:ext>
            </a:extLst>
          </p:cNvPr>
          <p:cNvSpPr txBox="1"/>
          <p:nvPr/>
        </p:nvSpPr>
        <p:spPr>
          <a:xfrm>
            <a:off x="540589" y="3585498"/>
            <a:ext cx="1103187" cy="246221"/>
          </a:xfrm>
          <a:prstGeom prst="rect">
            <a:avLst/>
          </a:prstGeom>
          <a:noFill/>
        </p:spPr>
        <p:txBody>
          <a:bodyPr wrap="none" rtlCol="0">
            <a:spAutoFit/>
          </a:bodyPr>
          <a:lstStyle/>
          <a:p>
            <a:r>
              <a:rPr lang="en-US" sz="1000" dirty="0"/>
              <a:t>pictures © </a:t>
            </a:r>
            <a:r>
              <a:rPr lang="en-US" sz="1000" dirty="0" err="1"/>
              <a:t>MoLA</a:t>
            </a:r>
            <a:r>
              <a:rPr lang="en-US" sz="1000" dirty="0"/>
              <a:t> </a:t>
            </a:r>
          </a:p>
        </p:txBody>
      </p:sp>
    </p:spTree>
    <p:extLst>
      <p:ext uri="{BB962C8B-B14F-4D97-AF65-F5344CB8AC3E}">
        <p14:creationId xmlns:p14="http://schemas.microsoft.com/office/powerpoint/2010/main" val="1068736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CCA5-AA09-304F-AFD3-CAD9FD2E49F7}"/>
              </a:ext>
            </a:extLst>
          </p:cNvPr>
          <p:cNvSpPr>
            <a:spLocks noGrp="1"/>
          </p:cNvSpPr>
          <p:nvPr>
            <p:ph type="title"/>
          </p:nvPr>
        </p:nvSpPr>
        <p:spPr/>
        <p:txBody>
          <a:bodyPr/>
          <a:lstStyle/>
          <a:p>
            <a:r>
              <a:rPr lang="en-US" dirty="0"/>
              <a:t>4. Making deductions</a:t>
            </a:r>
          </a:p>
        </p:txBody>
      </p:sp>
      <p:sp>
        <p:nvSpPr>
          <p:cNvPr id="3" name="TextBox 2">
            <a:extLst>
              <a:ext uri="{FF2B5EF4-FFF2-40B4-BE49-F238E27FC236}">
                <a16:creationId xmlns:a16="http://schemas.microsoft.com/office/drawing/2014/main" id="{83DB718E-D9A1-D140-9D17-EEDCB5B89869}"/>
              </a:ext>
            </a:extLst>
          </p:cNvPr>
          <p:cNvSpPr txBox="1"/>
          <p:nvPr/>
        </p:nvSpPr>
        <p:spPr>
          <a:xfrm>
            <a:off x="375862" y="1455217"/>
            <a:ext cx="3891338" cy="4431983"/>
          </a:xfrm>
          <a:prstGeom prst="rect">
            <a:avLst/>
          </a:prstGeom>
          <a:solidFill>
            <a:schemeClr val="accent4">
              <a:lumMod val="20000"/>
              <a:lumOff val="80000"/>
            </a:schemeClr>
          </a:solidFill>
        </p:spPr>
        <p:txBody>
          <a:bodyPr wrap="square" rtlCol="0">
            <a:spAutoFit/>
          </a:bodyPr>
          <a:lstStyle/>
          <a:p>
            <a:r>
              <a:rPr lang="en-GB" sz="1600" dirty="0" err="1"/>
              <a:t>Nerone</a:t>
            </a:r>
            <a:r>
              <a:rPr lang="en-GB" sz="1600" dirty="0"/>
              <a:t> Claudio </a:t>
            </a:r>
            <a:r>
              <a:rPr lang="en-GB" sz="1600" dirty="0" err="1"/>
              <a:t>Caesare</a:t>
            </a:r>
            <a:r>
              <a:rPr lang="en-GB" sz="1600" dirty="0"/>
              <a:t> Augusto </a:t>
            </a:r>
            <a:r>
              <a:rPr lang="en-GB" sz="1600" dirty="0" err="1"/>
              <a:t>Germanico</a:t>
            </a:r>
            <a:r>
              <a:rPr lang="en-GB" sz="1600" dirty="0"/>
              <a:t> ii L(</a:t>
            </a:r>
            <a:r>
              <a:rPr lang="en-GB" sz="1600" dirty="0" err="1"/>
              <a:t>ucio</a:t>
            </a:r>
            <a:r>
              <a:rPr lang="en-GB" sz="1600" dirty="0"/>
              <a:t>) </a:t>
            </a:r>
            <a:r>
              <a:rPr lang="en-GB" sz="1600" dirty="0" err="1"/>
              <a:t>Calpurnio</a:t>
            </a:r>
            <a:r>
              <a:rPr lang="en-GB" sz="1600" dirty="0"/>
              <a:t> </a:t>
            </a:r>
            <a:r>
              <a:rPr lang="en-GB" sz="1600" dirty="0" err="1"/>
              <a:t>Pisone</a:t>
            </a:r>
            <a:r>
              <a:rPr lang="en-GB" sz="1600" dirty="0"/>
              <a:t> co(n)s(</a:t>
            </a:r>
            <a:r>
              <a:rPr lang="en-GB" sz="1600" dirty="0" err="1"/>
              <a:t>ulibus</a:t>
            </a:r>
            <a:r>
              <a:rPr lang="en-GB" sz="1600" dirty="0"/>
              <a:t>) u. </a:t>
            </a:r>
            <a:r>
              <a:rPr lang="en-GB" sz="1600" dirty="0" err="1"/>
              <a:t>i</a:t>
            </a:r>
            <a:r>
              <a:rPr lang="en-GB" sz="1600" dirty="0"/>
              <a:t>. </a:t>
            </a:r>
            <a:r>
              <a:rPr lang="en-GB" sz="1600" dirty="0" err="1"/>
              <a:t>Idus</a:t>
            </a:r>
            <a:r>
              <a:rPr lang="en-GB" sz="1600" dirty="0"/>
              <a:t> </a:t>
            </a:r>
            <a:r>
              <a:rPr lang="en-GB" sz="1600" dirty="0" err="1"/>
              <a:t>Ianuarias</a:t>
            </a:r>
            <a:r>
              <a:rPr lang="en-GB" sz="1600" dirty="0"/>
              <a:t> </a:t>
            </a:r>
            <a:r>
              <a:rPr lang="en-GB" sz="1600" i="1" dirty="0"/>
              <a:t>… </a:t>
            </a:r>
            <a:r>
              <a:rPr lang="en-GB" sz="1600" dirty="0"/>
              <a:t>Tibullus </a:t>
            </a:r>
            <a:r>
              <a:rPr lang="en-GB" sz="1600" dirty="0" err="1"/>
              <a:t>Venusti</a:t>
            </a:r>
            <a:r>
              <a:rPr lang="en-GB" sz="1600" dirty="0"/>
              <a:t> l(</a:t>
            </a:r>
            <a:r>
              <a:rPr lang="en-GB" sz="1600" dirty="0" err="1"/>
              <a:t>ibertus</a:t>
            </a:r>
            <a:r>
              <a:rPr lang="en-GB" sz="1600" dirty="0"/>
              <a:t>) </a:t>
            </a:r>
            <a:r>
              <a:rPr lang="en-GB" sz="1600" dirty="0" err="1"/>
              <a:t>scripsi</a:t>
            </a:r>
            <a:r>
              <a:rPr lang="en-GB" sz="1600" dirty="0"/>
              <a:t> et </a:t>
            </a:r>
            <a:r>
              <a:rPr lang="en-GB" sz="1600" dirty="0" err="1"/>
              <a:t>dico</a:t>
            </a:r>
            <a:r>
              <a:rPr lang="en-GB" sz="1600" dirty="0"/>
              <a:t> me </a:t>
            </a:r>
            <a:r>
              <a:rPr lang="en-GB" sz="1600" dirty="0" err="1"/>
              <a:t>debere</a:t>
            </a:r>
            <a:r>
              <a:rPr lang="en-GB" sz="1600" dirty="0"/>
              <a:t> </a:t>
            </a:r>
            <a:r>
              <a:rPr lang="en-GB" sz="1600" dirty="0" err="1"/>
              <a:t>Grato</a:t>
            </a:r>
            <a:r>
              <a:rPr lang="en-GB" sz="1600" dirty="0"/>
              <a:t> (S)</a:t>
            </a:r>
            <a:r>
              <a:rPr lang="en-GB" sz="1600" dirty="0" err="1"/>
              <a:t>puri</a:t>
            </a:r>
            <a:r>
              <a:rPr lang="en-GB" sz="1600" dirty="0"/>
              <a:t> l(</a:t>
            </a:r>
            <a:r>
              <a:rPr lang="en-GB" sz="1600" dirty="0" err="1"/>
              <a:t>iberto</a:t>
            </a:r>
            <a:r>
              <a:rPr lang="en-GB" sz="1600" dirty="0"/>
              <a:t>) (</a:t>
            </a:r>
            <a:r>
              <a:rPr lang="en-GB" sz="1600" dirty="0" err="1"/>
              <a:t>denarios</a:t>
            </a:r>
            <a:r>
              <a:rPr lang="en-GB" sz="1600" dirty="0"/>
              <a:t>) cu ex </a:t>
            </a:r>
            <a:r>
              <a:rPr lang="en-GB" sz="1600" dirty="0" err="1"/>
              <a:t>pretio</a:t>
            </a:r>
            <a:r>
              <a:rPr lang="en-GB" sz="1600" dirty="0"/>
              <a:t> </a:t>
            </a:r>
            <a:r>
              <a:rPr lang="en-GB" sz="1600" dirty="0" err="1"/>
              <a:t>mercis</a:t>
            </a:r>
            <a:r>
              <a:rPr lang="en-GB" sz="1600" dirty="0"/>
              <a:t> </a:t>
            </a:r>
            <a:r>
              <a:rPr lang="en-GB" sz="1600" dirty="0" err="1"/>
              <a:t>quae</a:t>
            </a:r>
            <a:r>
              <a:rPr lang="en-GB" sz="1600" dirty="0"/>
              <a:t> </a:t>
            </a:r>
            <a:r>
              <a:rPr lang="en-GB" sz="1600" dirty="0" err="1"/>
              <a:t>uendita</a:t>
            </a:r>
            <a:r>
              <a:rPr lang="en-GB" sz="1600" dirty="0"/>
              <a:t> et </a:t>
            </a:r>
            <a:r>
              <a:rPr lang="en-GB" sz="1600" dirty="0" err="1"/>
              <a:t>tradita</a:t>
            </a:r>
            <a:r>
              <a:rPr lang="en-GB" sz="1600" dirty="0"/>
              <a:t> (</a:t>
            </a:r>
            <a:r>
              <a:rPr lang="en-GB" sz="1600" dirty="0" err="1"/>
              <a:t>est</a:t>
            </a:r>
            <a:r>
              <a:rPr lang="en-GB" sz="1600" dirty="0"/>
              <a:t>) </a:t>
            </a:r>
            <a:r>
              <a:rPr lang="en-GB" sz="1600" dirty="0" err="1"/>
              <a:t>quam</a:t>
            </a:r>
            <a:r>
              <a:rPr lang="en-GB" sz="1600" dirty="0"/>
              <a:t> </a:t>
            </a:r>
            <a:r>
              <a:rPr lang="en-GB" sz="1600" dirty="0" err="1"/>
              <a:t>pecuniam</a:t>
            </a:r>
            <a:r>
              <a:rPr lang="en-GB" sz="1600" dirty="0"/>
              <a:t> </a:t>
            </a:r>
            <a:r>
              <a:rPr lang="en-GB" sz="1600" dirty="0" err="1"/>
              <a:t>ei</a:t>
            </a:r>
            <a:r>
              <a:rPr lang="en-GB" sz="1600" dirty="0"/>
              <a:t> </a:t>
            </a:r>
            <a:r>
              <a:rPr lang="en-GB" sz="1600" dirty="0" err="1"/>
              <a:t>reddere</a:t>
            </a:r>
            <a:r>
              <a:rPr lang="en-GB" sz="1600" dirty="0"/>
              <a:t> </a:t>
            </a:r>
            <a:r>
              <a:rPr lang="en-GB" sz="1600" dirty="0" err="1"/>
              <a:t>debeo</a:t>
            </a:r>
            <a:r>
              <a:rPr lang="en-GB" sz="1600" dirty="0"/>
              <a:t> </a:t>
            </a:r>
            <a:r>
              <a:rPr lang="en-GB" sz="1600" dirty="0" err="1"/>
              <a:t>eiue</a:t>
            </a:r>
            <a:r>
              <a:rPr lang="en-GB" sz="1600" dirty="0"/>
              <a:t> ad </a:t>
            </a:r>
            <a:r>
              <a:rPr lang="en-GB" sz="1600" dirty="0" err="1"/>
              <a:t>quem</a:t>
            </a:r>
            <a:r>
              <a:rPr lang="en-GB" sz="1600" dirty="0"/>
              <a:t> </a:t>
            </a:r>
            <a:r>
              <a:rPr lang="en-GB" sz="1600" dirty="0" err="1"/>
              <a:t>ea</a:t>
            </a:r>
            <a:r>
              <a:rPr lang="en-GB" sz="1600" dirty="0"/>
              <a:t> res </a:t>
            </a:r>
            <a:r>
              <a:rPr lang="en-GB" sz="1600" dirty="0" err="1"/>
              <a:t>pertinebit</a:t>
            </a:r>
            <a:endParaRPr lang="en-GB" sz="1600" dirty="0"/>
          </a:p>
          <a:p>
            <a:r>
              <a:rPr lang="en-GB" sz="1400" dirty="0"/>
              <a:t> </a:t>
            </a:r>
          </a:p>
          <a:p>
            <a:r>
              <a:rPr lang="en-GB" sz="1400" dirty="0">
                <a:solidFill>
                  <a:schemeClr val="accent1">
                    <a:lumMod val="75000"/>
                  </a:schemeClr>
                </a:solidFill>
                <a:latin typeface="Comic Sans MS" panose="030F0902030302020204" pitchFamily="66" charset="0"/>
              </a:rPr>
              <a:t>In the consulship of Nero Claudius Caesar Augustus Germanicus for the second time and of Lucius </a:t>
            </a:r>
            <a:r>
              <a:rPr lang="en-GB" sz="1400" dirty="0" err="1">
                <a:solidFill>
                  <a:schemeClr val="accent1">
                    <a:lumMod val="75000"/>
                  </a:schemeClr>
                </a:solidFill>
                <a:latin typeface="Comic Sans MS" panose="030F0902030302020204" pitchFamily="66" charset="0"/>
              </a:rPr>
              <a:t>Calpurnius</a:t>
            </a:r>
            <a:r>
              <a:rPr lang="en-GB" sz="1400" dirty="0">
                <a:solidFill>
                  <a:schemeClr val="accent1">
                    <a:lumMod val="75000"/>
                  </a:schemeClr>
                </a:solidFill>
                <a:latin typeface="Comic Sans MS" panose="030F0902030302020204" pitchFamily="66" charset="0"/>
              </a:rPr>
              <a:t> </a:t>
            </a:r>
            <a:r>
              <a:rPr lang="en-GB" sz="1400" dirty="0" err="1">
                <a:solidFill>
                  <a:schemeClr val="accent1">
                    <a:lumMod val="75000"/>
                  </a:schemeClr>
                </a:solidFill>
                <a:latin typeface="Comic Sans MS" panose="030F0902030302020204" pitchFamily="66" charset="0"/>
              </a:rPr>
              <a:t>Piso</a:t>
            </a:r>
            <a:r>
              <a:rPr lang="en-GB" sz="1400" dirty="0">
                <a:solidFill>
                  <a:schemeClr val="accent1">
                    <a:lumMod val="75000"/>
                  </a:schemeClr>
                </a:solidFill>
                <a:latin typeface="Comic Sans MS" panose="030F0902030302020204" pitchFamily="66" charset="0"/>
              </a:rPr>
              <a:t>, on the 6th day before the Ides of January. I, Tibullus the freedman of </a:t>
            </a:r>
            <a:r>
              <a:rPr lang="en-GB" sz="1400" dirty="0" err="1">
                <a:solidFill>
                  <a:schemeClr val="accent1">
                    <a:lumMod val="75000"/>
                  </a:schemeClr>
                </a:solidFill>
                <a:latin typeface="Comic Sans MS" panose="030F0902030302020204" pitchFamily="66" charset="0"/>
              </a:rPr>
              <a:t>Venustus</a:t>
            </a:r>
            <a:r>
              <a:rPr lang="en-GB" sz="1400" dirty="0">
                <a:solidFill>
                  <a:schemeClr val="accent1">
                    <a:lumMod val="75000"/>
                  </a:schemeClr>
                </a:solidFill>
                <a:latin typeface="Comic Sans MS" panose="030F0902030302020204" pitchFamily="66" charset="0"/>
              </a:rPr>
              <a:t>, have written and say that I owe </a:t>
            </a:r>
            <a:r>
              <a:rPr lang="en-GB" sz="1400" dirty="0" err="1">
                <a:solidFill>
                  <a:schemeClr val="accent1">
                    <a:lumMod val="75000"/>
                  </a:schemeClr>
                </a:solidFill>
                <a:latin typeface="Comic Sans MS" panose="030F0902030302020204" pitchFamily="66" charset="0"/>
              </a:rPr>
              <a:t>Gratus</a:t>
            </a:r>
            <a:r>
              <a:rPr lang="en-GB" sz="1400" dirty="0">
                <a:solidFill>
                  <a:schemeClr val="accent1">
                    <a:lumMod val="75000"/>
                  </a:schemeClr>
                </a:solidFill>
                <a:latin typeface="Comic Sans MS" panose="030F0902030302020204" pitchFamily="66" charset="0"/>
              </a:rPr>
              <a:t> the freedman of </a:t>
            </a:r>
            <a:r>
              <a:rPr lang="en-GB" sz="1400" dirty="0" err="1">
                <a:solidFill>
                  <a:schemeClr val="accent1">
                    <a:lumMod val="75000"/>
                  </a:schemeClr>
                </a:solidFill>
                <a:latin typeface="Comic Sans MS" panose="030F0902030302020204" pitchFamily="66" charset="0"/>
              </a:rPr>
              <a:t>Spurius</a:t>
            </a:r>
            <a:r>
              <a:rPr lang="en-GB" sz="1400" dirty="0">
                <a:solidFill>
                  <a:schemeClr val="accent1">
                    <a:lumMod val="75000"/>
                  </a:schemeClr>
                </a:solidFill>
                <a:latin typeface="Comic Sans MS" panose="030F0902030302020204" pitchFamily="66" charset="0"/>
              </a:rPr>
              <a:t> 105 denarii from the price of the merchandise which has been sold and delivered. This money I am due to repay him or the person looking after the matter.</a:t>
            </a:r>
            <a:endParaRPr lang="en-US" sz="1400" dirty="0">
              <a:solidFill>
                <a:schemeClr val="accent1">
                  <a:lumMod val="75000"/>
                </a:schemeClr>
              </a:solidFill>
              <a:latin typeface="Comic Sans MS" panose="030F0902030302020204" pitchFamily="66" charset="0"/>
            </a:endParaRPr>
          </a:p>
        </p:txBody>
      </p:sp>
      <p:sp>
        <p:nvSpPr>
          <p:cNvPr id="8" name="TextBox 7">
            <a:extLst>
              <a:ext uri="{FF2B5EF4-FFF2-40B4-BE49-F238E27FC236}">
                <a16:creationId xmlns:a16="http://schemas.microsoft.com/office/drawing/2014/main" id="{CE9CB866-7435-5644-B922-BD4BA97577D3}"/>
              </a:ext>
            </a:extLst>
          </p:cNvPr>
          <p:cNvSpPr txBox="1"/>
          <p:nvPr/>
        </p:nvSpPr>
        <p:spPr>
          <a:xfrm>
            <a:off x="9045155" y="-1592355"/>
            <a:ext cx="2308645" cy="646331"/>
          </a:xfrm>
          <a:prstGeom prst="rect">
            <a:avLst/>
          </a:prstGeom>
          <a:noFill/>
        </p:spPr>
        <p:txBody>
          <a:bodyPr wrap="none" rtlCol="0">
            <a:spAutoFit/>
          </a:bodyPr>
          <a:lstStyle/>
          <a:p>
            <a:r>
              <a:rPr lang="en-GB" dirty="0">
                <a:solidFill>
                  <a:schemeClr val="accent1">
                    <a:lumMod val="75000"/>
                  </a:schemeClr>
                </a:solidFill>
                <a:latin typeface="Comic Sans MS" panose="030F0902030302020204" pitchFamily="66" charset="0"/>
              </a:rPr>
              <a:t>(8 January AD 57). </a:t>
            </a:r>
          </a:p>
          <a:p>
            <a:endParaRPr lang="en-US" dirty="0"/>
          </a:p>
        </p:txBody>
      </p:sp>
      <p:sp>
        <p:nvSpPr>
          <p:cNvPr id="35" name="TextBox 34">
            <a:extLst>
              <a:ext uri="{FF2B5EF4-FFF2-40B4-BE49-F238E27FC236}">
                <a16:creationId xmlns:a16="http://schemas.microsoft.com/office/drawing/2014/main" id="{0AC21E15-0E35-104D-8A95-010F910C7925}"/>
              </a:ext>
            </a:extLst>
          </p:cNvPr>
          <p:cNvSpPr txBox="1"/>
          <p:nvPr/>
        </p:nvSpPr>
        <p:spPr>
          <a:xfrm>
            <a:off x="9177485" y="2064345"/>
            <a:ext cx="3081193" cy="837409"/>
          </a:xfrm>
          <a:prstGeom prst="rect">
            <a:avLst/>
          </a:prstGeom>
          <a:noFill/>
        </p:spPr>
        <p:txBody>
          <a:bodyPr wrap="square" rtlCol="0">
            <a:spAutoFit/>
          </a:bodyPr>
          <a:lstStyle/>
          <a:p>
            <a:pPr defTabSz="1219140">
              <a:lnSpc>
                <a:spcPct val="150000"/>
              </a:lnSpc>
              <a:defRPr/>
            </a:pPr>
            <a:r>
              <a:rPr lang="en-GB" sz="3600" b="1" dirty="0">
                <a:solidFill>
                  <a:schemeClr val="accent4"/>
                </a:solidFill>
                <a:latin typeface="Calibri" panose="020F0502020204030204" pitchFamily="34" charset="0"/>
                <a:cs typeface="Calibri" panose="020F0502020204030204" pitchFamily="34" charset="0"/>
              </a:rPr>
              <a:t>who made it?</a:t>
            </a:r>
          </a:p>
        </p:txBody>
      </p:sp>
      <p:sp>
        <p:nvSpPr>
          <p:cNvPr id="36" name="TextBox 35">
            <a:extLst>
              <a:ext uri="{FF2B5EF4-FFF2-40B4-BE49-F238E27FC236}">
                <a16:creationId xmlns:a16="http://schemas.microsoft.com/office/drawing/2014/main" id="{9D12820C-3952-5A46-80AE-86E158057D86}"/>
              </a:ext>
            </a:extLst>
          </p:cNvPr>
          <p:cNvSpPr txBox="1"/>
          <p:nvPr/>
        </p:nvSpPr>
        <p:spPr>
          <a:xfrm>
            <a:off x="9268442" y="2794123"/>
            <a:ext cx="2407855" cy="646331"/>
          </a:xfrm>
          <a:prstGeom prst="rect">
            <a:avLst/>
          </a:prstGeom>
          <a:noFill/>
        </p:spPr>
        <p:txBody>
          <a:bodyPr wrap="square" rtlCol="0">
            <a:spAutoFit/>
          </a:bodyPr>
          <a:lstStyle/>
          <a:p>
            <a:pPr algn="ctr"/>
            <a:r>
              <a:rPr lang="en-US" dirty="0"/>
              <a:t>Tibullus, freedman of </a:t>
            </a:r>
            <a:r>
              <a:rPr lang="en-US" dirty="0" err="1"/>
              <a:t>Venustus</a:t>
            </a:r>
            <a:endParaRPr lang="en-US" dirty="0"/>
          </a:p>
        </p:txBody>
      </p:sp>
      <p:sp>
        <p:nvSpPr>
          <p:cNvPr id="38" name="TextBox 37">
            <a:extLst>
              <a:ext uri="{FF2B5EF4-FFF2-40B4-BE49-F238E27FC236}">
                <a16:creationId xmlns:a16="http://schemas.microsoft.com/office/drawing/2014/main" id="{1C8E0C97-3FA5-5946-B824-029EA232CCDD}"/>
              </a:ext>
            </a:extLst>
          </p:cNvPr>
          <p:cNvSpPr txBox="1"/>
          <p:nvPr/>
        </p:nvSpPr>
        <p:spPr>
          <a:xfrm>
            <a:off x="8671278" y="3322895"/>
            <a:ext cx="3778947" cy="837409"/>
          </a:xfrm>
          <a:prstGeom prst="rect">
            <a:avLst/>
          </a:prstGeom>
          <a:noFill/>
        </p:spPr>
        <p:txBody>
          <a:bodyPr wrap="square" rtlCol="0">
            <a:spAutoFit/>
          </a:bodyPr>
          <a:lstStyle/>
          <a:p>
            <a:pPr defTabSz="1219140">
              <a:lnSpc>
                <a:spcPct val="150000"/>
              </a:lnSpc>
              <a:defRPr/>
            </a:pPr>
            <a:r>
              <a:rPr lang="en-GB" sz="3600" b="1" dirty="0">
                <a:solidFill>
                  <a:schemeClr val="accent4"/>
                </a:solidFill>
                <a:latin typeface="Calibri" panose="020F0502020204030204" pitchFamily="34" charset="0"/>
                <a:cs typeface="Calibri" panose="020F0502020204030204" pitchFamily="34" charset="0"/>
              </a:rPr>
              <a:t>why was it made?</a:t>
            </a:r>
          </a:p>
        </p:txBody>
      </p:sp>
      <p:sp>
        <p:nvSpPr>
          <p:cNvPr id="39" name="TextBox 38">
            <a:extLst>
              <a:ext uri="{FF2B5EF4-FFF2-40B4-BE49-F238E27FC236}">
                <a16:creationId xmlns:a16="http://schemas.microsoft.com/office/drawing/2014/main" id="{BDBE5E00-C393-B846-922C-399D9FA46C19}"/>
              </a:ext>
            </a:extLst>
          </p:cNvPr>
          <p:cNvSpPr txBox="1"/>
          <p:nvPr/>
        </p:nvSpPr>
        <p:spPr>
          <a:xfrm>
            <a:off x="9164438" y="4148820"/>
            <a:ext cx="2792626" cy="646331"/>
          </a:xfrm>
          <a:prstGeom prst="rect">
            <a:avLst/>
          </a:prstGeom>
          <a:noFill/>
        </p:spPr>
        <p:txBody>
          <a:bodyPr wrap="square" rtlCol="0">
            <a:spAutoFit/>
          </a:bodyPr>
          <a:lstStyle/>
          <a:p>
            <a:pPr algn="ctr"/>
            <a:r>
              <a:rPr lang="en-US" dirty="0"/>
              <a:t>to record a debt to </a:t>
            </a:r>
            <a:r>
              <a:rPr lang="en-US" dirty="0" err="1"/>
              <a:t>Gratus</a:t>
            </a:r>
            <a:r>
              <a:rPr lang="en-US" dirty="0"/>
              <a:t>, freedman of </a:t>
            </a:r>
            <a:r>
              <a:rPr lang="en-US" dirty="0" err="1"/>
              <a:t>Spurius</a:t>
            </a:r>
            <a:endParaRPr lang="en-US" dirty="0"/>
          </a:p>
        </p:txBody>
      </p:sp>
      <p:sp>
        <p:nvSpPr>
          <p:cNvPr id="41" name="TextBox 40">
            <a:extLst>
              <a:ext uri="{FF2B5EF4-FFF2-40B4-BE49-F238E27FC236}">
                <a16:creationId xmlns:a16="http://schemas.microsoft.com/office/drawing/2014/main" id="{542DA632-9998-A24F-9E99-8AD870D5952D}"/>
              </a:ext>
            </a:extLst>
          </p:cNvPr>
          <p:cNvSpPr txBox="1"/>
          <p:nvPr/>
        </p:nvSpPr>
        <p:spPr>
          <a:xfrm>
            <a:off x="4614549" y="3696466"/>
            <a:ext cx="4690815" cy="837409"/>
          </a:xfrm>
          <a:prstGeom prst="rect">
            <a:avLst/>
          </a:prstGeom>
          <a:noFill/>
        </p:spPr>
        <p:txBody>
          <a:bodyPr wrap="square" rtlCol="0">
            <a:spAutoFit/>
          </a:bodyPr>
          <a:lstStyle/>
          <a:p>
            <a:pPr defTabSz="1219140">
              <a:lnSpc>
                <a:spcPct val="150000"/>
              </a:lnSpc>
              <a:defRPr/>
            </a:pPr>
            <a:r>
              <a:rPr lang="en-GB" sz="3600" b="1" dirty="0">
                <a:solidFill>
                  <a:schemeClr val="accent4"/>
                </a:solidFill>
                <a:latin typeface="Calibri" panose="020F0502020204030204" pitchFamily="34" charset="0"/>
                <a:cs typeface="Calibri" panose="020F0502020204030204" pitchFamily="34" charset="0"/>
              </a:rPr>
              <a:t>when was it made?</a:t>
            </a:r>
          </a:p>
        </p:txBody>
      </p:sp>
      <p:sp>
        <p:nvSpPr>
          <p:cNvPr id="42" name="TextBox 41">
            <a:extLst>
              <a:ext uri="{FF2B5EF4-FFF2-40B4-BE49-F238E27FC236}">
                <a16:creationId xmlns:a16="http://schemas.microsoft.com/office/drawing/2014/main" id="{C7231E0A-29EA-2346-9D24-CEE647569523}"/>
              </a:ext>
            </a:extLst>
          </p:cNvPr>
          <p:cNvSpPr txBox="1"/>
          <p:nvPr/>
        </p:nvSpPr>
        <p:spPr>
          <a:xfrm>
            <a:off x="4231297" y="4454049"/>
            <a:ext cx="4690815" cy="1477328"/>
          </a:xfrm>
          <a:prstGeom prst="rect">
            <a:avLst/>
          </a:prstGeom>
          <a:noFill/>
        </p:spPr>
        <p:txBody>
          <a:bodyPr wrap="square" rtlCol="0">
            <a:spAutoFit/>
          </a:bodyPr>
          <a:lstStyle/>
          <a:p>
            <a:pPr algn="ctr"/>
            <a:r>
              <a:rPr lang="en-US" dirty="0"/>
              <a:t>“In the consulship of Nero Claudius Caesar Augustus Germanicus for the second time and of Lucius </a:t>
            </a:r>
            <a:r>
              <a:rPr lang="en-US" dirty="0" err="1"/>
              <a:t>Calpurnius</a:t>
            </a:r>
            <a:r>
              <a:rPr lang="en-US" dirty="0"/>
              <a:t> </a:t>
            </a:r>
            <a:r>
              <a:rPr lang="en-US" dirty="0" err="1"/>
              <a:t>Piso</a:t>
            </a:r>
            <a:r>
              <a:rPr lang="en-US" dirty="0"/>
              <a:t>, on the 6th day before the Ides of January”</a:t>
            </a:r>
          </a:p>
          <a:p>
            <a:pPr algn="ctr"/>
            <a:r>
              <a:rPr lang="en-US" dirty="0"/>
              <a:t>= </a:t>
            </a:r>
            <a:r>
              <a:rPr lang="en-GB" dirty="0">
                <a:solidFill>
                  <a:schemeClr val="accent1">
                    <a:lumMod val="75000"/>
                  </a:schemeClr>
                </a:solidFill>
                <a:latin typeface="Comic Sans MS" panose="030F0902030302020204" pitchFamily="66" charset="0"/>
              </a:rPr>
              <a:t>8 January AD 57</a:t>
            </a:r>
            <a:endParaRPr lang="en-US" dirty="0"/>
          </a:p>
        </p:txBody>
      </p:sp>
      <p:sp>
        <p:nvSpPr>
          <p:cNvPr id="47" name="TextBox 46">
            <a:extLst>
              <a:ext uri="{FF2B5EF4-FFF2-40B4-BE49-F238E27FC236}">
                <a16:creationId xmlns:a16="http://schemas.microsoft.com/office/drawing/2014/main" id="{3D0F6141-35D4-BD4F-A000-2E15D03CCB4D}"/>
              </a:ext>
            </a:extLst>
          </p:cNvPr>
          <p:cNvSpPr txBox="1"/>
          <p:nvPr/>
        </p:nvSpPr>
        <p:spPr>
          <a:xfrm>
            <a:off x="4588837" y="2678325"/>
            <a:ext cx="4716528" cy="837409"/>
          </a:xfrm>
          <a:prstGeom prst="rect">
            <a:avLst/>
          </a:prstGeom>
          <a:noFill/>
        </p:spPr>
        <p:txBody>
          <a:bodyPr wrap="square" rtlCol="0">
            <a:spAutoFit/>
          </a:bodyPr>
          <a:lstStyle/>
          <a:p>
            <a:pPr defTabSz="1219140">
              <a:lnSpc>
                <a:spcPct val="150000"/>
              </a:lnSpc>
              <a:defRPr/>
            </a:pPr>
            <a:r>
              <a:rPr lang="en-GB" sz="3600" b="1" dirty="0">
                <a:solidFill>
                  <a:schemeClr val="accent4"/>
                </a:solidFill>
                <a:latin typeface="Calibri" panose="020F0502020204030204" pitchFamily="34" charset="0"/>
                <a:cs typeface="Calibri" panose="020F0502020204030204" pitchFamily="34" charset="0"/>
              </a:rPr>
              <a:t>where was it found?</a:t>
            </a:r>
          </a:p>
        </p:txBody>
      </p:sp>
      <p:sp>
        <p:nvSpPr>
          <p:cNvPr id="48" name="TextBox 47">
            <a:extLst>
              <a:ext uri="{FF2B5EF4-FFF2-40B4-BE49-F238E27FC236}">
                <a16:creationId xmlns:a16="http://schemas.microsoft.com/office/drawing/2014/main" id="{70576EC3-F945-744F-96AE-671F8684EFDF}"/>
              </a:ext>
            </a:extLst>
          </p:cNvPr>
          <p:cNvSpPr txBox="1"/>
          <p:nvPr/>
        </p:nvSpPr>
        <p:spPr>
          <a:xfrm>
            <a:off x="4516069" y="3387314"/>
            <a:ext cx="3778947" cy="369332"/>
          </a:xfrm>
          <a:prstGeom prst="rect">
            <a:avLst/>
          </a:prstGeom>
          <a:noFill/>
        </p:spPr>
        <p:txBody>
          <a:bodyPr wrap="square" rtlCol="0">
            <a:spAutoFit/>
          </a:bodyPr>
          <a:lstStyle/>
          <a:p>
            <a:pPr algn="ctr"/>
            <a:r>
              <a:rPr lang="en-US" dirty="0"/>
              <a:t>City of London, Roman </a:t>
            </a:r>
            <a:r>
              <a:rPr lang="en-US" dirty="0" err="1"/>
              <a:t>Londinium</a:t>
            </a:r>
            <a:endParaRPr lang="en-US" dirty="0"/>
          </a:p>
        </p:txBody>
      </p:sp>
      <p:sp>
        <p:nvSpPr>
          <p:cNvPr id="50" name="TextBox 49">
            <a:extLst>
              <a:ext uri="{FF2B5EF4-FFF2-40B4-BE49-F238E27FC236}">
                <a16:creationId xmlns:a16="http://schemas.microsoft.com/office/drawing/2014/main" id="{2A66F39F-080B-8A4D-B26B-493C5E090471}"/>
              </a:ext>
            </a:extLst>
          </p:cNvPr>
          <p:cNvSpPr txBox="1"/>
          <p:nvPr/>
        </p:nvSpPr>
        <p:spPr>
          <a:xfrm>
            <a:off x="4597275" y="1718444"/>
            <a:ext cx="4432181" cy="837409"/>
          </a:xfrm>
          <a:prstGeom prst="rect">
            <a:avLst/>
          </a:prstGeom>
          <a:noFill/>
        </p:spPr>
        <p:txBody>
          <a:bodyPr wrap="square" rtlCol="0">
            <a:spAutoFit/>
          </a:bodyPr>
          <a:lstStyle/>
          <a:p>
            <a:pPr defTabSz="1219140">
              <a:lnSpc>
                <a:spcPct val="150000"/>
              </a:lnSpc>
              <a:defRPr/>
            </a:pPr>
            <a:r>
              <a:rPr lang="en-GB" sz="3600" b="1" dirty="0">
                <a:solidFill>
                  <a:schemeClr val="accent4"/>
                </a:solidFill>
                <a:latin typeface="Calibri" panose="020F0502020204030204" pitchFamily="34" charset="0"/>
                <a:cs typeface="Calibri" panose="020F0502020204030204" pitchFamily="34" charset="0"/>
              </a:rPr>
              <a:t>what is the artefact?</a:t>
            </a:r>
          </a:p>
        </p:txBody>
      </p:sp>
      <p:sp>
        <p:nvSpPr>
          <p:cNvPr id="51" name="TextBox 50">
            <a:extLst>
              <a:ext uri="{FF2B5EF4-FFF2-40B4-BE49-F238E27FC236}">
                <a16:creationId xmlns:a16="http://schemas.microsoft.com/office/drawing/2014/main" id="{5F489B1A-120B-4245-8745-2FED20920F13}"/>
              </a:ext>
            </a:extLst>
          </p:cNvPr>
          <p:cNvSpPr txBox="1"/>
          <p:nvPr/>
        </p:nvSpPr>
        <p:spPr>
          <a:xfrm>
            <a:off x="4415229" y="2418545"/>
            <a:ext cx="4432181" cy="369332"/>
          </a:xfrm>
          <a:prstGeom prst="rect">
            <a:avLst/>
          </a:prstGeom>
          <a:noFill/>
        </p:spPr>
        <p:txBody>
          <a:bodyPr wrap="square" rtlCol="0">
            <a:spAutoFit/>
          </a:bodyPr>
          <a:lstStyle/>
          <a:p>
            <a:pPr algn="ctr"/>
            <a:r>
              <a:rPr lang="en-US" dirty="0"/>
              <a:t>cursive scratch marks on wood = wax tablet</a:t>
            </a:r>
          </a:p>
        </p:txBody>
      </p:sp>
      <p:pic>
        <p:nvPicPr>
          <p:cNvPr id="26" name="Picture 25" descr="Text&#10;&#10;Description automatically generated">
            <a:extLst>
              <a:ext uri="{FF2B5EF4-FFF2-40B4-BE49-F238E27FC236}">
                <a16:creationId xmlns:a16="http://schemas.microsoft.com/office/drawing/2014/main" id="{F0D5DAFE-07D7-AF44-8C7D-B467169FB5D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49604" y="414225"/>
            <a:ext cx="2445412" cy="1063969"/>
          </a:xfrm>
          <a:prstGeom prst="rect">
            <a:avLst/>
          </a:prstGeom>
        </p:spPr>
      </p:pic>
      <p:pic>
        <p:nvPicPr>
          <p:cNvPr id="28" name="Picture 27" descr="Text&#10;&#10;Description automatically generated">
            <a:extLst>
              <a:ext uri="{FF2B5EF4-FFF2-40B4-BE49-F238E27FC236}">
                <a16:creationId xmlns:a16="http://schemas.microsoft.com/office/drawing/2014/main" id="{E50076DA-F093-D44F-8266-45DCFD975F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55062" y="405298"/>
            <a:ext cx="2451496" cy="1063969"/>
          </a:xfrm>
          <a:prstGeom prst="rect">
            <a:avLst/>
          </a:prstGeom>
        </p:spPr>
      </p:pic>
      <p:sp>
        <p:nvSpPr>
          <p:cNvPr id="4" name="TextBox 3">
            <a:extLst>
              <a:ext uri="{FF2B5EF4-FFF2-40B4-BE49-F238E27FC236}">
                <a16:creationId xmlns:a16="http://schemas.microsoft.com/office/drawing/2014/main" id="{6E72F94E-8EF4-824C-82A0-0520EBD3E5E1}"/>
              </a:ext>
            </a:extLst>
          </p:cNvPr>
          <p:cNvSpPr txBox="1"/>
          <p:nvPr/>
        </p:nvSpPr>
        <p:spPr>
          <a:xfrm>
            <a:off x="4614550" y="1612630"/>
            <a:ext cx="7110793" cy="369332"/>
          </a:xfrm>
          <a:prstGeom prst="rect">
            <a:avLst/>
          </a:prstGeom>
          <a:noFill/>
        </p:spPr>
        <p:txBody>
          <a:bodyPr wrap="none" rtlCol="0">
            <a:spAutoFit/>
          </a:bodyPr>
          <a:lstStyle/>
          <a:p>
            <a:r>
              <a:rPr lang="en-US" dirty="0"/>
              <a:t>See if you can find some answers in the text of WT 44 for these questions:</a:t>
            </a:r>
          </a:p>
        </p:txBody>
      </p:sp>
      <p:sp>
        <p:nvSpPr>
          <p:cNvPr id="18" name="TextBox 17">
            <a:extLst>
              <a:ext uri="{FF2B5EF4-FFF2-40B4-BE49-F238E27FC236}">
                <a16:creationId xmlns:a16="http://schemas.microsoft.com/office/drawing/2014/main" id="{0DDB7861-BFE5-1743-9D7D-F44C112578D3}"/>
              </a:ext>
            </a:extLst>
          </p:cNvPr>
          <p:cNvSpPr txBox="1"/>
          <p:nvPr/>
        </p:nvSpPr>
        <p:spPr>
          <a:xfrm>
            <a:off x="10751911" y="1219341"/>
            <a:ext cx="1103187" cy="246221"/>
          </a:xfrm>
          <a:prstGeom prst="rect">
            <a:avLst/>
          </a:prstGeom>
          <a:noFill/>
        </p:spPr>
        <p:txBody>
          <a:bodyPr wrap="none" rtlCol="0">
            <a:spAutoFit/>
          </a:bodyPr>
          <a:lstStyle/>
          <a:p>
            <a:r>
              <a:rPr lang="en-US" sz="1000" dirty="0"/>
              <a:t>pictures © </a:t>
            </a:r>
            <a:r>
              <a:rPr lang="en-US" sz="1000" dirty="0" err="1"/>
              <a:t>MoLA</a:t>
            </a:r>
            <a:r>
              <a:rPr lang="en-US" sz="1000" dirty="0"/>
              <a:t> </a:t>
            </a:r>
          </a:p>
        </p:txBody>
      </p:sp>
    </p:spTree>
    <p:extLst>
      <p:ext uri="{BB962C8B-B14F-4D97-AF65-F5344CB8AC3E}">
        <p14:creationId xmlns:p14="http://schemas.microsoft.com/office/powerpoint/2010/main" val="112301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8" grpId="0"/>
      <p:bldP spid="39" grpId="0"/>
      <p:bldP spid="41" grpId="0"/>
      <p:bldP spid="42" grpId="0"/>
      <p:bldP spid="47" grpId="0"/>
      <p:bldP spid="48" grpId="0"/>
      <p:bldP spid="50"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CCA5-AA09-304F-AFD3-CAD9FD2E49F7}"/>
              </a:ext>
            </a:extLst>
          </p:cNvPr>
          <p:cNvSpPr>
            <a:spLocks noGrp="1"/>
          </p:cNvSpPr>
          <p:nvPr>
            <p:ph type="title"/>
          </p:nvPr>
        </p:nvSpPr>
        <p:spPr/>
        <p:txBody>
          <a:bodyPr/>
          <a:lstStyle/>
          <a:p>
            <a:r>
              <a:rPr lang="en-US" dirty="0"/>
              <a:t>4. Making deductions</a:t>
            </a:r>
          </a:p>
        </p:txBody>
      </p:sp>
      <p:sp>
        <p:nvSpPr>
          <p:cNvPr id="6" name="TextBox 5">
            <a:extLst>
              <a:ext uri="{FF2B5EF4-FFF2-40B4-BE49-F238E27FC236}">
                <a16:creationId xmlns:a16="http://schemas.microsoft.com/office/drawing/2014/main" id="{013C41B0-E1C7-9345-9D25-1406D7559FE1}"/>
              </a:ext>
            </a:extLst>
          </p:cNvPr>
          <p:cNvSpPr txBox="1"/>
          <p:nvPr/>
        </p:nvSpPr>
        <p:spPr>
          <a:xfrm>
            <a:off x="508090" y="1314148"/>
            <a:ext cx="11248845" cy="830997"/>
          </a:xfrm>
          <a:prstGeom prst="rect">
            <a:avLst/>
          </a:prstGeom>
          <a:noFill/>
        </p:spPr>
        <p:txBody>
          <a:bodyPr wrap="square" rtlCol="0">
            <a:spAutoFit/>
          </a:bodyPr>
          <a:lstStyle/>
          <a:p>
            <a:r>
              <a:rPr lang="en-US" sz="2400" dirty="0"/>
              <a:t>Using question words, try to deduce as much as you can about these three tablets and their inscriptions on your worksheet</a:t>
            </a:r>
          </a:p>
        </p:txBody>
      </p:sp>
      <p:pic>
        <p:nvPicPr>
          <p:cNvPr id="4097" name="Picture 1" descr="page125image46194336">
            <a:extLst>
              <a:ext uri="{FF2B5EF4-FFF2-40B4-BE49-F238E27FC236}">
                <a16:creationId xmlns:a16="http://schemas.microsoft.com/office/drawing/2014/main" id="{5146842E-7A7E-FF49-A04A-FAE2EB35017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93716" y="2026128"/>
            <a:ext cx="3318226" cy="184165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age125image46189184">
            <a:extLst>
              <a:ext uri="{FF2B5EF4-FFF2-40B4-BE49-F238E27FC236}">
                <a16:creationId xmlns:a16="http://schemas.microsoft.com/office/drawing/2014/main" id="{18ED6F72-CAB0-0743-B3A7-ECF7687342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73399" y="4015702"/>
            <a:ext cx="3318226" cy="184165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icture containing text&#10;&#10;Description automatically generated">
            <a:extLst>
              <a:ext uri="{FF2B5EF4-FFF2-40B4-BE49-F238E27FC236}">
                <a16:creationId xmlns:a16="http://schemas.microsoft.com/office/drawing/2014/main" id="{DD9987E6-41DD-6F4A-AA10-0AD3D63BD6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457" y="2448177"/>
            <a:ext cx="3719189" cy="3169581"/>
          </a:xfrm>
          <a:prstGeom prst="rect">
            <a:avLst/>
          </a:prstGeom>
        </p:spPr>
      </p:pic>
      <p:pic>
        <p:nvPicPr>
          <p:cNvPr id="35" name="Picture 34" descr="A piece of paper with writing on it&#10;&#10;Description automatically generated with medium confidence">
            <a:extLst>
              <a:ext uri="{FF2B5EF4-FFF2-40B4-BE49-F238E27FC236}">
                <a16:creationId xmlns:a16="http://schemas.microsoft.com/office/drawing/2014/main" id="{D4499424-AD90-5746-86F0-C51F00D433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25234" y="2026128"/>
            <a:ext cx="3669465" cy="3837434"/>
          </a:xfrm>
          <a:prstGeom prst="rect">
            <a:avLst/>
          </a:prstGeom>
        </p:spPr>
      </p:pic>
      <p:sp>
        <p:nvSpPr>
          <p:cNvPr id="8" name="Oval 7">
            <a:extLst>
              <a:ext uri="{FF2B5EF4-FFF2-40B4-BE49-F238E27FC236}">
                <a16:creationId xmlns:a16="http://schemas.microsoft.com/office/drawing/2014/main" id="{401D7861-A6E3-B94A-BB40-DF35614F4F2E}"/>
              </a:ext>
            </a:extLst>
          </p:cNvPr>
          <p:cNvSpPr/>
          <p:nvPr/>
        </p:nvSpPr>
        <p:spPr>
          <a:xfrm>
            <a:off x="11256153" y="3231161"/>
            <a:ext cx="811190" cy="8521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WT79</a:t>
            </a:r>
          </a:p>
        </p:txBody>
      </p:sp>
      <p:sp>
        <p:nvSpPr>
          <p:cNvPr id="36" name="Oval 35">
            <a:extLst>
              <a:ext uri="{FF2B5EF4-FFF2-40B4-BE49-F238E27FC236}">
                <a16:creationId xmlns:a16="http://schemas.microsoft.com/office/drawing/2014/main" id="{61668253-7255-3742-B7E5-D6BFB78CFCF0}"/>
              </a:ext>
            </a:extLst>
          </p:cNvPr>
          <p:cNvSpPr/>
          <p:nvPr/>
        </p:nvSpPr>
        <p:spPr>
          <a:xfrm>
            <a:off x="7295188" y="3303573"/>
            <a:ext cx="811190" cy="8521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WT24</a:t>
            </a:r>
          </a:p>
        </p:txBody>
      </p:sp>
      <p:sp>
        <p:nvSpPr>
          <p:cNvPr id="37" name="Oval 36">
            <a:extLst>
              <a:ext uri="{FF2B5EF4-FFF2-40B4-BE49-F238E27FC236}">
                <a16:creationId xmlns:a16="http://schemas.microsoft.com/office/drawing/2014/main" id="{C805F59B-D9D0-D044-9431-541AA0AFFFD6}"/>
              </a:ext>
            </a:extLst>
          </p:cNvPr>
          <p:cNvSpPr/>
          <p:nvPr/>
        </p:nvSpPr>
        <p:spPr>
          <a:xfrm>
            <a:off x="3494674" y="3303573"/>
            <a:ext cx="811190" cy="8521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WT31</a:t>
            </a:r>
          </a:p>
        </p:txBody>
      </p:sp>
      <p:sp>
        <p:nvSpPr>
          <p:cNvPr id="38" name="TextBox 37">
            <a:extLst>
              <a:ext uri="{FF2B5EF4-FFF2-40B4-BE49-F238E27FC236}">
                <a16:creationId xmlns:a16="http://schemas.microsoft.com/office/drawing/2014/main" id="{EF0AEBEC-66DF-E742-8572-C70CF5A09CE2}"/>
              </a:ext>
            </a:extLst>
          </p:cNvPr>
          <p:cNvSpPr txBox="1"/>
          <p:nvPr/>
        </p:nvSpPr>
        <p:spPr>
          <a:xfrm>
            <a:off x="9144000" y="186783"/>
            <a:ext cx="2209800" cy="646331"/>
          </a:xfrm>
          <a:prstGeom prst="rect">
            <a:avLst/>
          </a:prstGeom>
          <a:noFill/>
        </p:spPr>
        <p:txBody>
          <a:bodyPr wrap="square" rtlCol="0">
            <a:spAutoFit/>
          </a:bodyPr>
          <a:lstStyle/>
          <a:p>
            <a:pPr algn="r"/>
            <a:r>
              <a:rPr lang="en-US" sz="1200" b="1" i="1" dirty="0"/>
              <a:t>worksheet 3</a:t>
            </a:r>
            <a:r>
              <a:rPr lang="en-US" sz="1200" i="1" dirty="0"/>
              <a:t> </a:t>
            </a:r>
          </a:p>
          <a:p>
            <a:pPr algn="r"/>
            <a:r>
              <a:rPr lang="en-US" sz="1200" i="1" dirty="0"/>
              <a:t>making deductions from inscriptions</a:t>
            </a:r>
          </a:p>
        </p:txBody>
      </p:sp>
      <p:pic>
        <p:nvPicPr>
          <p:cNvPr id="39" name="Picture 38" descr="A picture containing text&#10;&#10;Description automatically generated">
            <a:extLst>
              <a:ext uri="{FF2B5EF4-FFF2-40B4-BE49-F238E27FC236}">
                <a16:creationId xmlns:a16="http://schemas.microsoft.com/office/drawing/2014/main" id="{C25CD08D-8785-DB43-85B9-DBFB67C65B71}"/>
              </a:ext>
            </a:extLst>
          </p:cNvPr>
          <p:cNvPicPr>
            <a:picLocks noChangeAspect="1"/>
          </p:cNvPicPr>
          <p:nvPr/>
        </p:nvPicPr>
        <p:blipFill>
          <a:blip r:embed="rId6"/>
          <a:stretch>
            <a:fillRect/>
          </a:stretch>
        </p:blipFill>
        <p:spPr>
          <a:xfrm>
            <a:off x="11303000" y="36370"/>
            <a:ext cx="685800" cy="787400"/>
          </a:xfrm>
          <a:prstGeom prst="rect">
            <a:avLst/>
          </a:prstGeom>
        </p:spPr>
      </p:pic>
      <p:sp>
        <p:nvSpPr>
          <p:cNvPr id="13" name="TextBox 12">
            <a:extLst>
              <a:ext uri="{FF2B5EF4-FFF2-40B4-BE49-F238E27FC236}">
                <a16:creationId xmlns:a16="http://schemas.microsoft.com/office/drawing/2014/main" id="{01B9253F-DDA2-394F-B354-69930B702E2F}"/>
              </a:ext>
            </a:extLst>
          </p:cNvPr>
          <p:cNvSpPr txBox="1"/>
          <p:nvPr/>
        </p:nvSpPr>
        <p:spPr>
          <a:xfrm>
            <a:off x="508090" y="2428897"/>
            <a:ext cx="1103187" cy="246221"/>
          </a:xfrm>
          <a:prstGeom prst="rect">
            <a:avLst/>
          </a:prstGeom>
          <a:noFill/>
        </p:spPr>
        <p:txBody>
          <a:bodyPr wrap="none" rtlCol="0">
            <a:spAutoFit/>
          </a:bodyPr>
          <a:lstStyle/>
          <a:p>
            <a:r>
              <a:rPr lang="en-US" sz="1000" dirty="0"/>
              <a:t>pictures © </a:t>
            </a:r>
            <a:r>
              <a:rPr lang="en-US" sz="1000" dirty="0" err="1"/>
              <a:t>MoLA</a:t>
            </a:r>
            <a:r>
              <a:rPr lang="en-US" sz="1000" dirty="0"/>
              <a:t> </a:t>
            </a:r>
          </a:p>
        </p:txBody>
      </p:sp>
    </p:spTree>
    <p:extLst>
      <p:ext uri="{BB962C8B-B14F-4D97-AF65-F5344CB8AC3E}">
        <p14:creationId xmlns:p14="http://schemas.microsoft.com/office/powerpoint/2010/main" val="64620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77CFF-61AB-CC43-9213-2ED0B7F180CA}"/>
              </a:ext>
            </a:extLst>
          </p:cNvPr>
          <p:cNvSpPr>
            <a:spLocks noGrp="1"/>
          </p:cNvSpPr>
          <p:nvPr>
            <p:ph type="title"/>
          </p:nvPr>
        </p:nvSpPr>
        <p:spPr/>
        <p:txBody>
          <a:bodyPr/>
          <a:lstStyle/>
          <a:p>
            <a:r>
              <a:rPr lang="en-US" dirty="0"/>
              <a:t>Stages and L.O.s of this micro-course</a:t>
            </a:r>
          </a:p>
        </p:txBody>
      </p:sp>
      <p:sp>
        <p:nvSpPr>
          <p:cNvPr id="3" name="Content Placeholder 2">
            <a:extLst>
              <a:ext uri="{FF2B5EF4-FFF2-40B4-BE49-F238E27FC236}">
                <a16:creationId xmlns:a16="http://schemas.microsoft.com/office/drawing/2014/main" id="{153380D0-80D5-8E4D-8180-7DC940176E2E}"/>
              </a:ext>
            </a:extLst>
          </p:cNvPr>
          <p:cNvSpPr>
            <a:spLocks noGrp="1"/>
          </p:cNvSpPr>
          <p:nvPr>
            <p:ph idx="1"/>
          </p:nvPr>
        </p:nvSpPr>
        <p:spPr>
          <a:xfrm>
            <a:off x="838200" y="1449107"/>
            <a:ext cx="10515600" cy="4351338"/>
          </a:xfrm>
        </p:spPr>
        <p:txBody>
          <a:bodyPr>
            <a:normAutofit fontScale="92500"/>
          </a:bodyPr>
          <a:lstStyle/>
          <a:p>
            <a:r>
              <a:rPr lang="en-US" dirty="0"/>
              <a:t>Introducing the tablets</a:t>
            </a:r>
          </a:p>
          <a:p>
            <a:pPr lvl="1"/>
            <a:r>
              <a:rPr lang="en-US" dirty="0"/>
              <a:t>Students are able to make connections between the tablets and modern forms of communication</a:t>
            </a:r>
          </a:p>
          <a:p>
            <a:r>
              <a:rPr lang="en-US" dirty="0"/>
              <a:t>Exploring cursive handwriting</a:t>
            </a:r>
          </a:p>
          <a:p>
            <a:pPr lvl="1"/>
            <a:r>
              <a:rPr lang="en-US" dirty="0"/>
              <a:t>Students are able to recognize similarities and differences between cursive and modern fonts, and are able to reproduce the cursive style</a:t>
            </a:r>
          </a:p>
          <a:p>
            <a:r>
              <a:rPr lang="en-US" dirty="0"/>
              <a:t>Reading an inscription</a:t>
            </a:r>
          </a:p>
          <a:p>
            <a:pPr lvl="1"/>
            <a:r>
              <a:rPr lang="en-US" dirty="0"/>
              <a:t>Students can extrapolate an imagined ‘back story’ from the stimulus of tablets WT30 </a:t>
            </a:r>
          </a:p>
          <a:p>
            <a:r>
              <a:rPr lang="en-US" dirty="0"/>
              <a:t>Making deductions</a:t>
            </a:r>
          </a:p>
          <a:p>
            <a:pPr lvl="1"/>
            <a:r>
              <a:rPr lang="en-US" dirty="0"/>
              <a:t>Students can interrogate the BTs as artefactual sources to formulate claims about life in Roman </a:t>
            </a:r>
            <a:r>
              <a:rPr lang="en-US" dirty="0" err="1"/>
              <a:t>Londinium</a:t>
            </a:r>
            <a:r>
              <a:rPr lang="en-US" dirty="0"/>
              <a:t> and can deduce facts about tablets WT31, WT 24 and WT79</a:t>
            </a:r>
          </a:p>
        </p:txBody>
      </p:sp>
    </p:spTree>
    <p:extLst>
      <p:ext uri="{BB962C8B-B14F-4D97-AF65-F5344CB8AC3E}">
        <p14:creationId xmlns:p14="http://schemas.microsoft.com/office/powerpoint/2010/main" val="1968872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CCA5-AA09-304F-AFD3-CAD9FD2E49F7}"/>
              </a:ext>
            </a:extLst>
          </p:cNvPr>
          <p:cNvSpPr>
            <a:spLocks noGrp="1"/>
          </p:cNvSpPr>
          <p:nvPr>
            <p:ph type="title"/>
          </p:nvPr>
        </p:nvSpPr>
        <p:spPr/>
        <p:txBody>
          <a:bodyPr/>
          <a:lstStyle/>
          <a:p>
            <a:r>
              <a:rPr lang="en-US" dirty="0"/>
              <a:t>4. Making deductions</a:t>
            </a:r>
          </a:p>
        </p:txBody>
      </p:sp>
      <p:sp>
        <p:nvSpPr>
          <p:cNvPr id="6" name="TextBox 5">
            <a:extLst>
              <a:ext uri="{FF2B5EF4-FFF2-40B4-BE49-F238E27FC236}">
                <a16:creationId xmlns:a16="http://schemas.microsoft.com/office/drawing/2014/main" id="{013C41B0-E1C7-9345-9D25-1406D7559FE1}"/>
              </a:ext>
            </a:extLst>
          </p:cNvPr>
          <p:cNvSpPr txBox="1"/>
          <p:nvPr/>
        </p:nvSpPr>
        <p:spPr>
          <a:xfrm>
            <a:off x="508090" y="1314148"/>
            <a:ext cx="11248845" cy="461665"/>
          </a:xfrm>
          <a:prstGeom prst="rect">
            <a:avLst/>
          </a:prstGeom>
          <a:noFill/>
        </p:spPr>
        <p:txBody>
          <a:bodyPr wrap="square" rtlCol="0">
            <a:spAutoFit/>
          </a:bodyPr>
          <a:lstStyle/>
          <a:p>
            <a:r>
              <a:rPr lang="en-US" sz="2400" dirty="0"/>
              <a:t>Let’s see what you deduced about WT 31.</a:t>
            </a:r>
          </a:p>
        </p:txBody>
      </p:sp>
      <p:pic>
        <p:nvPicPr>
          <p:cNvPr id="34" name="Picture 33" descr="A picture containing text&#10;&#10;Description automatically generated">
            <a:extLst>
              <a:ext uri="{FF2B5EF4-FFF2-40B4-BE49-F238E27FC236}">
                <a16:creationId xmlns:a16="http://schemas.microsoft.com/office/drawing/2014/main" id="{DD9987E6-41DD-6F4A-AA10-0AD3D63BD6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457" y="2448177"/>
            <a:ext cx="3719189" cy="3169581"/>
          </a:xfrm>
          <a:prstGeom prst="rect">
            <a:avLst/>
          </a:prstGeom>
        </p:spPr>
      </p:pic>
      <p:sp>
        <p:nvSpPr>
          <p:cNvPr id="37" name="Oval 36">
            <a:extLst>
              <a:ext uri="{FF2B5EF4-FFF2-40B4-BE49-F238E27FC236}">
                <a16:creationId xmlns:a16="http://schemas.microsoft.com/office/drawing/2014/main" id="{C805F59B-D9D0-D044-9431-541AA0AFFFD6}"/>
              </a:ext>
            </a:extLst>
          </p:cNvPr>
          <p:cNvSpPr/>
          <p:nvPr/>
        </p:nvSpPr>
        <p:spPr>
          <a:xfrm>
            <a:off x="432605" y="2145145"/>
            <a:ext cx="811190" cy="8521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WT31</a:t>
            </a:r>
          </a:p>
        </p:txBody>
      </p:sp>
      <p:sp>
        <p:nvSpPr>
          <p:cNvPr id="14" name="TextBox 13">
            <a:extLst>
              <a:ext uri="{FF2B5EF4-FFF2-40B4-BE49-F238E27FC236}">
                <a16:creationId xmlns:a16="http://schemas.microsoft.com/office/drawing/2014/main" id="{7A583617-B7CF-764A-9B22-B8548EF74C2E}"/>
              </a:ext>
            </a:extLst>
          </p:cNvPr>
          <p:cNvSpPr txBox="1"/>
          <p:nvPr/>
        </p:nvSpPr>
        <p:spPr>
          <a:xfrm>
            <a:off x="4303362" y="2948496"/>
            <a:ext cx="2361208" cy="2031325"/>
          </a:xfrm>
          <a:prstGeom prst="rect">
            <a:avLst/>
          </a:prstGeom>
          <a:solidFill>
            <a:schemeClr val="accent4">
              <a:lumMod val="20000"/>
              <a:lumOff val="80000"/>
            </a:schemeClr>
          </a:solidFill>
        </p:spPr>
        <p:txBody>
          <a:bodyPr wrap="square">
            <a:spAutoFit/>
          </a:bodyPr>
          <a:lstStyle/>
          <a:p>
            <a:r>
              <a:rPr lang="en-GB" sz="1800" dirty="0">
                <a:solidFill>
                  <a:schemeClr val="accent1">
                    <a:lumMod val="75000"/>
                  </a:schemeClr>
                </a:solidFill>
                <a:effectLst/>
                <a:latin typeface="Comic Sans MS" panose="030F0902030302020204" pitchFamily="66" charset="0"/>
              </a:rPr>
              <a:t>“... </a:t>
            </a:r>
            <a:r>
              <a:rPr lang="en-GB" sz="1800" dirty="0">
                <a:solidFill>
                  <a:schemeClr val="accent1">
                    <a:lumMod val="75000"/>
                  </a:schemeClr>
                </a:solidFill>
                <a:latin typeface="Comic Sans MS" panose="030F0902030302020204" pitchFamily="66" charset="0"/>
              </a:rPr>
              <a:t>I ask you for our friendship’s sake that you send as soon as possible the 26 denarii in </a:t>
            </a:r>
            <a:r>
              <a:rPr lang="en-GB" sz="1800" dirty="0" err="1">
                <a:solidFill>
                  <a:schemeClr val="accent1">
                    <a:lumMod val="75000"/>
                  </a:schemeClr>
                </a:solidFill>
                <a:latin typeface="Comic Sans MS" panose="030F0902030302020204" pitchFamily="66" charset="0"/>
              </a:rPr>
              <a:t>victoriati</a:t>
            </a:r>
            <a:r>
              <a:rPr lang="en-GB" sz="1800" dirty="0">
                <a:solidFill>
                  <a:schemeClr val="accent1">
                    <a:lumMod val="75000"/>
                  </a:schemeClr>
                </a:solidFill>
                <a:latin typeface="Comic Sans MS" panose="030F0902030302020204" pitchFamily="66" charset="0"/>
              </a:rPr>
              <a:t> and the 10 denarii of </a:t>
            </a:r>
            <a:r>
              <a:rPr lang="en-GB" sz="1800" dirty="0" err="1">
                <a:solidFill>
                  <a:schemeClr val="accent1">
                    <a:lumMod val="75000"/>
                  </a:schemeClr>
                </a:solidFill>
                <a:latin typeface="Comic Sans MS" panose="030F0902030302020204" pitchFamily="66" charset="0"/>
              </a:rPr>
              <a:t>Paterio</a:t>
            </a:r>
            <a:r>
              <a:rPr lang="en-GB" sz="1800" dirty="0">
                <a:solidFill>
                  <a:schemeClr val="accent1">
                    <a:lumMod val="75000"/>
                  </a:schemeClr>
                </a:solidFill>
                <a:latin typeface="Comic Sans MS" panose="030F0902030302020204" pitchFamily="66" charset="0"/>
              </a:rPr>
              <a:t>…” </a:t>
            </a:r>
          </a:p>
        </p:txBody>
      </p:sp>
      <p:sp>
        <p:nvSpPr>
          <p:cNvPr id="4" name="TextBox 3">
            <a:extLst>
              <a:ext uri="{FF2B5EF4-FFF2-40B4-BE49-F238E27FC236}">
                <a16:creationId xmlns:a16="http://schemas.microsoft.com/office/drawing/2014/main" id="{57190EA4-4BF8-664F-AB79-3962E1AA04B2}"/>
              </a:ext>
            </a:extLst>
          </p:cNvPr>
          <p:cNvSpPr txBox="1"/>
          <p:nvPr/>
        </p:nvSpPr>
        <p:spPr>
          <a:xfrm>
            <a:off x="6809286" y="447580"/>
            <a:ext cx="5092365" cy="5632311"/>
          </a:xfrm>
          <a:prstGeom prst="rect">
            <a:avLst/>
          </a:prstGeom>
          <a:noFill/>
        </p:spPr>
        <p:txBody>
          <a:bodyPr wrap="square" rtlCol="0">
            <a:spAutoFit/>
          </a:bodyPr>
          <a:lstStyle/>
          <a:p>
            <a:r>
              <a:rPr lang="en-US" b="1" dirty="0"/>
              <a:t>What is it &amp; where was it found?</a:t>
            </a:r>
          </a:p>
          <a:p>
            <a:r>
              <a:rPr lang="en-US" dirty="0"/>
              <a:t>Wooden fragment of wax tablet containing scratched letters in the cursive style. Found in the City of London, Roman </a:t>
            </a:r>
            <a:r>
              <a:rPr lang="en-US" dirty="0" err="1"/>
              <a:t>Londinium</a:t>
            </a:r>
            <a:endParaRPr lang="en-US" dirty="0"/>
          </a:p>
          <a:p>
            <a:endParaRPr lang="en-US" dirty="0"/>
          </a:p>
          <a:p>
            <a:r>
              <a:rPr lang="en-US" b="1" dirty="0"/>
              <a:t>When was it made/written?</a:t>
            </a:r>
          </a:p>
          <a:p>
            <a:r>
              <a:rPr lang="en-US" dirty="0"/>
              <a:t>1</a:t>
            </a:r>
            <a:r>
              <a:rPr lang="en-US" baseline="30000" dirty="0"/>
              <a:t>st</a:t>
            </a:r>
            <a:r>
              <a:rPr lang="en-US" dirty="0"/>
              <a:t> Century CE</a:t>
            </a:r>
          </a:p>
          <a:p>
            <a:endParaRPr lang="en-US" dirty="0"/>
          </a:p>
          <a:p>
            <a:r>
              <a:rPr lang="en-US" b="1" dirty="0"/>
              <a:t>Who made/wrote it?</a:t>
            </a:r>
          </a:p>
          <a:p>
            <a:r>
              <a:rPr lang="en-US" dirty="0"/>
              <a:t>No name, but perhaps he is a business partner of the recipient?</a:t>
            </a:r>
          </a:p>
          <a:p>
            <a:endParaRPr lang="en-US" dirty="0"/>
          </a:p>
          <a:p>
            <a:r>
              <a:rPr lang="en-US" b="1" dirty="0"/>
              <a:t>Why was it made?</a:t>
            </a:r>
          </a:p>
          <a:p>
            <a:r>
              <a:rPr lang="en-US" dirty="0"/>
              <a:t>Asking the recipient for money.</a:t>
            </a:r>
          </a:p>
          <a:p>
            <a:endParaRPr lang="en-US" dirty="0"/>
          </a:p>
          <a:p>
            <a:r>
              <a:rPr lang="en-US" b="1" dirty="0"/>
              <a:t>Is there anything else interesting?</a:t>
            </a:r>
          </a:p>
          <a:p>
            <a:r>
              <a:rPr lang="en-GB" dirty="0"/>
              <a:t>The </a:t>
            </a:r>
            <a:r>
              <a:rPr lang="en-GB" i="1" dirty="0" err="1"/>
              <a:t>victoriatus</a:t>
            </a:r>
            <a:r>
              <a:rPr lang="en-GB" dirty="0"/>
              <a:t> was a Roman silver coin made in the 2nd century BC for trade with the Greek world. The </a:t>
            </a:r>
            <a:r>
              <a:rPr lang="en-GB" i="1" dirty="0"/>
              <a:t>denarius</a:t>
            </a:r>
            <a:r>
              <a:rPr lang="en-GB" dirty="0"/>
              <a:t> was another type of Roman coin.</a:t>
            </a:r>
          </a:p>
          <a:p>
            <a:endParaRPr lang="en-US" dirty="0"/>
          </a:p>
        </p:txBody>
      </p:sp>
      <p:sp>
        <p:nvSpPr>
          <p:cNvPr id="8" name="TextBox 7">
            <a:extLst>
              <a:ext uri="{FF2B5EF4-FFF2-40B4-BE49-F238E27FC236}">
                <a16:creationId xmlns:a16="http://schemas.microsoft.com/office/drawing/2014/main" id="{4315D056-D392-2B42-9A6D-701322BE00C8}"/>
              </a:ext>
            </a:extLst>
          </p:cNvPr>
          <p:cNvSpPr txBox="1"/>
          <p:nvPr/>
        </p:nvSpPr>
        <p:spPr>
          <a:xfrm>
            <a:off x="1243795" y="2393490"/>
            <a:ext cx="1103187" cy="246221"/>
          </a:xfrm>
          <a:prstGeom prst="rect">
            <a:avLst/>
          </a:prstGeom>
          <a:noFill/>
        </p:spPr>
        <p:txBody>
          <a:bodyPr wrap="none" rtlCol="0">
            <a:spAutoFit/>
          </a:bodyPr>
          <a:lstStyle/>
          <a:p>
            <a:r>
              <a:rPr lang="en-US" sz="1000" dirty="0"/>
              <a:t>pictures © </a:t>
            </a:r>
            <a:r>
              <a:rPr lang="en-US" sz="1000" dirty="0" err="1"/>
              <a:t>MoLA</a:t>
            </a:r>
            <a:r>
              <a:rPr lang="en-US" sz="1000" dirty="0"/>
              <a:t> </a:t>
            </a:r>
          </a:p>
        </p:txBody>
      </p:sp>
    </p:spTree>
    <p:extLst>
      <p:ext uri="{BB962C8B-B14F-4D97-AF65-F5344CB8AC3E}">
        <p14:creationId xmlns:p14="http://schemas.microsoft.com/office/powerpoint/2010/main" val="2568105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CCA5-AA09-304F-AFD3-CAD9FD2E49F7}"/>
              </a:ext>
            </a:extLst>
          </p:cNvPr>
          <p:cNvSpPr>
            <a:spLocks noGrp="1"/>
          </p:cNvSpPr>
          <p:nvPr>
            <p:ph type="title"/>
          </p:nvPr>
        </p:nvSpPr>
        <p:spPr/>
        <p:txBody>
          <a:bodyPr/>
          <a:lstStyle/>
          <a:p>
            <a:r>
              <a:rPr lang="en-US" dirty="0"/>
              <a:t>4. Making deductions</a:t>
            </a:r>
          </a:p>
        </p:txBody>
      </p:sp>
      <p:sp>
        <p:nvSpPr>
          <p:cNvPr id="6" name="TextBox 5">
            <a:extLst>
              <a:ext uri="{FF2B5EF4-FFF2-40B4-BE49-F238E27FC236}">
                <a16:creationId xmlns:a16="http://schemas.microsoft.com/office/drawing/2014/main" id="{013C41B0-E1C7-9345-9D25-1406D7559FE1}"/>
              </a:ext>
            </a:extLst>
          </p:cNvPr>
          <p:cNvSpPr txBox="1"/>
          <p:nvPr/>
        </p:nvSpPr>
        <p:spPr>
          <a:xfrm>
            <a:off x="508090" y="1314148"/>
            <a:ext cx="11248845" cy="461665"/>
          </a:xfrm>
          <a:prstGeom prst="rect">
            <a:avLst/>
          </a:prstGeom>
          <a:noFill/>
        </p:spPr>
        <p:txBody>
          <a:bodyPr wrap="square" rtlCol="0">
            <a:spAutoFit/>
          </a:bodyPr>
          <a:lstStyle/>
          <a:p>
            <a:r>
              <a:rPr lang="en-US" sz="2400" dirty="0"/>
              <a:t>Let’s see what you deduced about WT 24.</a:t>
            </a:r>
          </a:p>
        </p:txBody>
      </p:sp>
      <p:pic>
        <p:nvPicPr>
          <p:cNvPr id="4097" name="Picture 1" descr="page125image46194336">
            <a:extLst>
              <a:ext uri="{FF2B5EF4-FFF2-40B4-BE49-F238E27FC236}">
                <a16:creationId xmlns:a16="http://schemas.microsoft.com/office/drawing/2014/main" id="{5146842E-7A7E-FF49-A04A-FAE2EB35017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8407" y="2008543"/>
            <a:ext cx="3318226" cy="184165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age125image46189184">
            <a:extLst>
              <a:ext uri="{FF2B5EF4-FFF2-40B4-BE49-F238E27FC236}">
                <a16:creationId xmlns:a16="http://schemas.microsoft.com/office/drawing/2014/main" id="{18ED6F72-CAB0-0743-B3A7-ECF7687342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90" y="3998117"/>
            <a:ext cx="3318226" cy="1841656"/>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a:extLst>
              <a:ext uri="{FF2B5EF4-FFF2-40B4-BE49-F238E27FC236}">
                <a16:creationId xmlns:a16="http://schemas.microsoft.com/office/drawing/2014/main" id="{61668253-7255-3742-B7E5-D6BFB78CFCF0}"/>
              </a:ext>
            </a:extLst>
          </p:cNvPr>
          <p:cNvSpPr/>
          <p:nvPr/>
        </p:nvSpPr>
        <p:spPr>
          <a:xfrm>
            <a:off x="325160" y="2077182"/>
            <a:ext cx="811190" cy="8521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WT24</a:t>
            </a:r>
          </a:p>
        </p:txBody>
      </p:sp>
      <p:sp>
        <p:nvSpPr>
          <p:cNvPr id="14" name="TextBox 13">
            <a:extLst>
              <a:ext uri="{FF2B5EF4-FFF2-40B4-BE49-F238E27FC236}">
                <a16:creationId xmlns:a16="http://schemas.microsoft.com/office/drawing/2014/main" id="{FFD0FECF-B12E-0D4B-83F7-18BE52BE1F33}"/>
              </a:ext>
            </a:extLst>
          </p:cNvPr>
          <p:cNvSpPr txBox="1"/>
          <p:nvPr/>
        </p:nvSpPr>
        <p:spPr>
          <a:xfrm>
            <a:off x="3853962" y="3244334"/>
            <a:ext cx="2242038" cy="923720"/>
          </a:xfrm>
          <a:prstGeom prst="rect">
            <a:avLst/>
          </a:prstGeom>
          <a:solidFill>
            <a:schemeClr val="accent4">
              <a:lumMod val="20000"/>
              <a:lumOff val="80000"/>
            </a:schemeClr>
          </a:solidFill>
        </p:spPr>
        <p:txBody>
          <a:bodyPr wrap="square">
            <a:spAutoFit/>
          </a:bodyPr>
          <a:lstStyle/>
          <a:p>
            <a:r>
              <a:rPr lang="en-GB" sz="1800" dirty="0">
                <a:solidFill>
                  <a:schemeClr val="accent1">
                    <a:lumMod val="75000"/>
                  </a:schemeClr>
                </a:solidFill>
                <a:effectLst/>
                <a:latin typeface="Comic Sans MS" panose="030F0902030302020204" pitchFamily="66" charset="0"/>
              </a:rPr>
              <a:t>“</a:t>
            </a:r>
            <a:r>
              <a:rPr lang="en-GB" sz="1800" dirty="0">
                <a:solidFill>
                  <a:schemeClr val="accent1">
                    <a:lumMod val="75000"/>
                  </a:schemeClr>
                </a:solidFill>
                <a:latin typeface="Comic Sans MS" panose="030F0902030302020204" pitchFamily="66" charset="0"/>
              </a:rPr>
              <a:t>You will give this to &lt;name missing&gt; in </a:t>
            </a:r>
            <a:r>
              <a:rPr lang="en-GB" sz="1800" dirty="0" err="1">
                <a:solidFill>
                  <a:schemeClr val="accent1">
                    <a:lumMod val="75000"/>
                  </a:schemeClr>
                </a:solidFill>
                <a:latin typeface="Comic Sans MS" panose="030F0902030302020204" pitchFamily="66" charset="0"/>
              </a:rPr>
              <a:t>Londinium</a:t>
            </a:r>
            <a:r>
              <a:rPr lang="en-GB" sz="1800" dirty="0">
                <a:solidFill>
                  <a:schemeClr val="accent1">
                    <a:lumMod val="75000"/>
                  </a:schemeClr>
                </a:solidFill>
                <a:latin typeface="Comic Sans MS" panose="030F0902030302020204" pitchFamily="66" charset="0"/>
              </a:rPr>
              <a:t>” </a:t>
            </a:r>
          </a:p>
        </p:txBody>
      </p:sp>
      <p:sp>
        <p:nvSpPr>
          <p:cNvPr id="15" name="TextBox 14">
            <a:extLst>
              <a:ext uri="{FF2B5EF4-FFF2-40B4-BE49-F238E27FC236}">
                <a16:creationId xmlns:a16="http://schemas.microsoft.com/office/drawing/2014/main" id="{D2872AEA-4EFC-EB4B-B7A4-E54DD7FD431D}"/>
              </a:ext>
            </a:extLst>
          </p:cNvPr>
          <p:cNvSpPr txBox="1"/>
          <p:nvPr/>
        </p:nvSpPr>
        <p:spPr>
          <a:xfrm>
            <a:off x="6809286" y="447580"/>
            <a:ext cx="5092365" cy="5355312"/>
          </a:xfrm>
          <a:prstGeom prst="rect">
            <a:avLst/>
          </a:prstGeom>
          <a:noFill/>
        </p:spPr>
        <p:txBody>
          <a:bodyPr wrap="square" rtlCol="0">
            <a:spAutoFit/>
          </a:bodyPr>
          <a:lstStyle/>
          <a:p>
            <a:r>
              <a:rPr lang="en-US" b="1" dirty="0"/>
              <a:t>What is it &amp; where was it found?</a:t>
            </a:r>
          </a:p>
          <a:p>
            <a:r>
              <a:rPr lang="en-US" dirty="0"/>
              <a:t>Wooden fragment of wax tablet containing an address in scratched cursive letters. Found in the City of London, Roman </a:t>
            </a:r>
            <a:r>
              <a:rPr lang="en-US" dirty="0" err="1"/>
              <a:t>Londinium</a:t>
            </a:r>
            <a:endParaRPr lang="en-US" dirty="0"/>
          </a:p>
          <a:p>
            <a:endParaRPr lang="en-US" dirty="0"/>
          </a:p>
          <a:p>
            <a:r>
              <a:rPr lang="en-US" b="1" dirty="0"/>
              <a:t>When was it made/written?</a:t>
            </a:r>
          </a:p>
          <a:p>
            <a:r>
              <a:rPr lang="en-US" dirty="0"/>
              <a:t>1</a:t>
            </a:r>
            <a:r>
              <a:rPr lang="en-US" baseline="30000" dirty="0"/>
              <a:t>st</a:t>
            </a:r>
            <a:r>
              <a:rPr lang="en-US" dirty="0"/>
              <a:t> Century CE</a:t>
            </a:r>
          </a:p>
          <a:p>
            <a:endParaRPr lang="en-US" dirty="0"/>
          </a:p>
          <a:p>
            <a:r>
              <a:rPr lang="en-US" b="1" dirty="0"/>
              <a:t>Who made/wrote it?</a:t>
            </a:r>
          </a:p>
          <a:p>
            <a:r>
              <a:rPr lang="en-US" dirty="0"/>
              <a:t>We will never know! The recipient’s name is also sadly missing.</a:t>
            </a:r>
          </a:p>
          <a:p>
            <a:endParaRPr lang="en-US" dirty="0"/>
          </a:p>
          <a:p>
            <a:r>
              <a:rPr lang="en-US" b="1" dirty="0"/>
              <a:t>Why was it made?</a:t>
            </a:r>
          </a:p>
          <a:p>
            <a:r>
              <a:rPr lang="en-US" dirty="0"/>
              <a:t>It is the outside of a wax tablet giving the name and address of the recipient.</a:t>
            </a:r>
          </a:p>
          <a:p>
            <a:endParaRPr lang="en-US" dirty="0"/>
          </a:p>
          <a:p>
            <a:r>
              <a:rPr lang="en-US" b="1" dirty="0"/>
              <a:t>Is there anything else interesting?</a:t>
            </a:r>
          </a:p>
          <a:p>
            <a:r>
              <a:rPr lang="en-GB" dirty="0"/>
              <a:t>The sender has spelled ‘</a:t>
            </a:r>
            <a:r>
              <a:rPr lang="en-GB" dirty="0" err="1"/>
              <a:t>Londinio</a:t>
            </a:r>
            <a:r>
              <a:rPr lang="en-GB" dirty="0"/>
              <a:t>’ incorrectly, but the message still got delivered to the right place!</a:t>
            </a:r>
          </a:p>
        </p:txBody>
      </p:sp>
      <p:sp>
        <p:nvSpPr>
          <p:cNvPr id="9" name="TextBox 8">
            <a:extLst>
              <a:ext uri="{FF2B5EF4-FFF2-40B4-BE49-F238E27FC236}">
                <a16:creationId xmlns:a16="http://schemas.microsoft.com/office/drawing/2014/main" id="{7E158C93-A9CE-BE47-9943-66F0944C30DE}"/>
              </a:ext>
            </a:extLst>
          </p:cNvPr>
          <p:cNvSpPr txBox="1"/>
          <p:nvPr/>
        </p:nvSpPr>
        <p:spPr>
          <a:xfrm>
            <a:off x="588421" y="1855729"/>
            <a:ext cx="1103187" cy="246221"/>
          </a:xfrm>
          <a:prstGeom prst="rect">
            <a:avLst/>
          </a:prstGeom>
          <a:noFill/>
        </p:spPr>
        <p:txBody>
          <a:bodyPr wrap="none" rtlCol="0">
            <a:spAutoFit/>
          </a:bodyPr>
          <a:lstStyle/>
          <a:p>
            <a:r>
              <a:rPr lang="en-US" sz="1000" dirty="0"/>
              <a:t>pictures © </a:t>
            </a:r>
            <a:r>
              <a:rPr lang="en-US" sz="1000" dirty="0" err="1"/>
              <a:t>MoLA</a:t>
            </a:r>
            <a:r>
              <a:rPr lang="en-US" sz="1000" dirty="0"/>
              <a:t> </a:t>
            </a:r>
          </a:p>
        </p:txBody>
      </p:sp>
    </p:spTree>
    <p:extLst>
      <p:ext uri="{BB962C8B-B14F-4D97-AF65-F5344CB8AC3E}">
        <p14:creationId xmlns:p14="http://schemas.microsoft.com/office/powerpoint/2010/main" val="986285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CCA5-AA09-304F-AFD3-CAD9FD2E49F7}"/>
              </a:ext>
            </a:extLst>
          </p:cNvPr>
          <p:cNvSpPr>
            <a:spLocks noGrp="1"/>
          </p:cNvSpPr>
          <p:nvPr>
            <p:ph type="title"/>
          </p:nvPr>
        </p:nvSpPr>
        <p:spPr/>
        <p:txBody>
          <a:bodyPr/>
          <a:lstStyle/>
          <a:p>
            <a:r>
              <a:rPr lang="en-US" dirty="0"/>
              <a:t>4. Making deductions</a:t>
            </a:r>
          </a:p>
        </p:txBody>
      </p:sp>
      <p:sp>
        <p:nvSpPr>
          <p:cNvPr id="6" name="TextBox 5">
            <a:extLst>
              <a:ext uri="{FF2B5EF4-FFF2-40B4-BE49-F238E27FC236}">
                <a16:creationId xmlns:a16="http://schemas.microsoft.com/office/drawing/2014/main" id="{013C41B0-E1C7-9345-9D25-1406D7559FE1}"/>
              </a:ext>
            </a:extLst>
          </p:cNvPr>
          <p:cNvSpPr txBox="1"/>
          <p:nvPr/>
        </p:nvSpPr>
        <p:spPr>
          <a:xfrm>
            <a:off x="508090" y="1314148"/>
            <a:ext cx="11248845" cy="461665"/>
          </a:xfrm>
          <a:prstGeom prst="rect">
            <a:avLst/>
          </a:prstGeom>
          <a:noFill/>
        </p:spPr>
        <p:txBody>
          <a:bodyPr wrap="square" rtlCol="0">
            <a:spAutoFit/>
          </a:bodyPr>
          <a:lstStyle/>
          <a:p>
            <a:r>
              <a:rPr lang="en-US" sz="2400" dirty="0"/>
              <a:t>Let’s see what you deduced about WT 79.</a:t>
            </a:r>
          </a:p>
        </p:txBody>
      </p:sp>
      <p:pic>
        <p:nvPicPr>
          <p:cNvPr id="35" name="Picture 34" descr="A piece of paper with writing on it&#10;&#10;Description automatically generated with medium confidence">
            <a:extLst>
              <a:ext uri="{FF2B5EF4-FFF2-40B4-BE49-F238E27FC236}">
                <a16:creationId xmlns:a16="http://schemas.microsoft.com/office/drawing/2014/main" id="{D4499424-AD90-5746-86F0-C51F00D433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6267" y="2181088"/>
            <a:ext cx="3521288" cy="3682474"/>
          </a:xfrm>
          <a:prstGeom prst="rect">
            <a:avLst/>
          </a:prstGeom>
        </p:spPr>
      </p:pic>
      <p:sp>
        <p:nvSpPr>
          <p:cNvPr id="8" name="Oval 7">
            <a:extLst>
              <a:ext uri="{FF2B5EF4-FFF2-40B4-BE49-F238E27FC236}">
                <a16:creationId xmlns:a16="http://schemas.microsoft.com/office/drawing/2014/main" id="{401D7861-A6E3-B94A-BB40-DF35614F4F2E}"/>
              </a:ext>
            </a:extLst>
          </p:cNvPr>
          <p:cNvSpPr/>
          <p:nvPr/>
        </p:nvSpPr>
        <p:spPr>
          <a:xfrm>
            <a:off x="240671" y="2026128"/>
            <a:ext cx="811190" cy="8521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WT79</a:t>
            </a:r>
          </a:p>
        </p:txBody>
      </p:sp>
      <p:sp>
        <p:nvSpPr>
          <p:cNvPr id="14" name="TextBox 13">
            <a:extLst>
              <a:ext uri="{FF2B5EF4-FFF2-40B4-BE49-F238E27FC236}">
                <a16:creationId xmlns:a16="http://schemas.microsoft.com/office/drawing/2014/main" id="{DCCDCC42-43D9-2D4A-873C-3A5FBBCE579E}"/>
              </a:ext>
            </a:extLst>
          </p:cNvPr>
          <p:cNvSpPr txBox="1"/>
          <p:nvPr/>
        </p:nvSpPr>
        <p:spPr>
          <a:xfrm>
            <a:off x="4167556" y="3699159"/>
            <a:ext cx="2250830" cy="923330"/>
          </a:xfrm>
          <a:prstGeom prst="rect">
            <a:avLst/>
          </a:prstGeom>
          <a:solidFill>
            <a:schemeClr val="accent4">
              <a:lumMod val="20000"/>
              <a:lumOff val="80000"/>
            </a:schemeClr>
          </a:solidFill>
        </p:spPr>
        <p:txBody>
          <a:bodyPr wrap="square">
            <a:spAutoFit/>
          </a:bodyPr>
          <a:lstStyle/>
          <a:p>
            <a:r>
              <a:rPr lang="en-GB" sz="1800" dirty="0">
                <a:solidFill>
                  <a:schemeClr val="accent1">
                    <a:lumMod val="75000"/>
                  </a:schemeClr>
                </a:solidFill>
                <a:effectLst/>
                <a:latin typeface="Comic Sans MS" panose="030F0902030302020204" pitchFamily="66" charset="0"/>
              </a:rPr>
              <a:t>“</a:t>
            </a:r>
            <a:r>
              <a:rPr lang="en-GB" sz="1800" dirty="0">
                <a:solidFill>
                  <a:schemeClr val="accent1">
                    <a:lumMod val="75000"/>
                  </a:schemeClr>
                </a:solidFill>
                <a:latin typeface="Comic Sans MS" panose="030F0902030302020204" pitchFamily="66" charset="0"/>
              </a:rPr>
              <a:t>A B C D I I F G H I K L M N O P Q R S T ” </a:t>
            </a:r>
          </a:p>
        </p:txBody>
      </p:sp>
      <p:sp>
        <p:nvSpPr>
          <p:cNvPr id="15" name="TextBox 14">
            <a:extLst>
              <a:ext uri="{FF2B5EF4-FFF2-40B4-BE49-F238E27FC236}">
                <a16:creationId xmlns:a16="http://schemas.microsoft.com/office/drawing/2014/main" id="{8FEF5238-9262-344E-8E50-2CF0022139BF}"/>
              </a:ext>
            </a:extLst>
          </p:cNvPr>
          <p:cNvSpPr txBox="1"/>
          <p:nvPr/>
        </p:nvSpPr>
        <p:spPr>
          <a:xfrm>
            <a:off x="6809286" y="324485"/>
            <a:ext cx="5353245" cy="5632311"/>
          </a:xfrm>
          <a:prstGeom prst="rect">
            <a:avLst/>
          </a:prstGeom>
          <a:noFill/>
        </p:spPr>
        <p:txBody>
          <a:bodyPr wrap="square" rtlCol="0">
            <a:spAutoFit/>
          </a:bodyPr>
          <a:lstStyle/>
          <a:p>
            <a:r>
              <a:rPr lang="en-US" b="1" dirty="0"/>
              <a:t>What is it &amp; where was it found?</a:t>
            </a:r>
          </a:p>
          <a:p>
            <a:r>
              <a:rPr lang="en-US" dirty="0"/>
              <a:t>Wooden fragment of wax tablet </a:t>
            </a:r>
            <a:r>
              <a:rPr lang="en-US"/>
              <a:t>containing a </a:t>
            </a:r>
            <a:r>
              <a:rPr lang="en-US" dirty="0"/>
              <a:t>scratched capital letters that read like the alphabet. Found in the City of London, Roman </a:t>
            </a:r>
            <a:r>
              <a:rPr lang="en-US" dirty="0" err="1"/>
              <a:t>Londinium</a:t>
            </a:r>
            <a:endParaRPr lang="en-US" dirty="0"/>
          </a:p>
          <a:p>
            <a:endParaRPr lang="en-US" dirty="0"/>
          </a:p>
          <a:p>
            <a:r>
              <a:rPr lang="en-US" b="1" dirty="0"/>
              <a:t>When was it made/written?</a:t>
            </a:r>
          </a:p>
          <a:p>
            <a:r>
              <a:rPr lang="en-US" dirty="0"/>
              <a:t>1</a:t>
            </a:r>
            <a:r>
              <a:rPr lang="en-US" baseline="30000" dirty="0"/>
              <a:t>st</a:t>
            </a:r>
            <a:r>
              <a:rPr lang="en-US" dirty="0"/>
              <a:t> Century CE</a:t>
            </a:r>
          </a:p>
          <a:p>
            <a:endParaRPr lang="en-US" dirty="0"/>
          </a:p>
          <a:p>
            <a:r>
              <a:rPr lang="en-US" b="1" dirty="0"/>
              <a:t>Why was it made?</a:t>
            </a:r>
          </a:p>
          <a:p>
            <a:r>
              <a:rPr lang="en-US" dirty="0"/>
              <a:t>We can’t be entirely sure, but many historians think this may be someone practicing writing the letters of the alphabet on the tablet.</a:t>
            </a:r>
          </a:p>
          <a:p>
            <a:endParaRPr lang="en-US" dirty="0"/>
          </a:p>
          <a:p>
            <a:r>
              <a:rPr lang="en-US" b="1" dirty="0"/>
              <a:t>Who made/wrote it?</a:t>
            </a:r>
          </a:p>
          <a:p>
            <a:r>
              <a:rPr lang="en-US" dirty="0"/>
              <a:t>Perhaps a child doing their lessons?</a:t>
            </a:r>
          </a:p>
          <a:p>
            <a:endParaRPr lang="en-US" dirty="0"/>
          </a:p>
          <a:p>
            <a:r>
              <a:rPr lang="en-US" b="1" dirty="0"/>
              <a:t>Is there anything else interesting?</a:t>
            </a:r>
          </a:p>
          <a:p>
            <a:r>
              <a:rPr lang="en-GB" dirty="0"/>
              <a:t>There’s no J in Latin so that’s why it’s missing. The inside of this tablet also contains letters that look like writing practice.</a:t>
            </a:r>
          </a:p>
        </p:txBody>
      </p:sp>
      <p:sp>
        <p:nvSpPr>
          <p:cNvPr id="9" name="TextBox 8">
            <a:extLst>
              <a:ext uri="{FF2B5EF4-FFF2-40B4-BE49-F238E27FC236}">
                <a16:creationId xmlns:a16="http://schemas.microsoft.com/office/drawing/2014/main" id="{F57CC360-79EC-E745-90CE-564A2BD12754}"/>
              </a:ext>
            </a:extLst>
          </p:cNvPr>
          <p:cNvSpPr txBox="1"/>
          <p:nvPr/>
        </p:nvSpPr>
        <p:spPr>
          <a:xfrm>
            <a:off x="954927" y="1980498"/>
            <a:ext cx="1103187" cy="246221"/>
          </a:xfrm>
          <a:prstGeom prst="rect">
            <a:avLst/>
          </a:prstGeom>
          <a:noFill/>
        </p:spPr>
        <p:txBody>
          <a:bodyPr wrap="none" rtlCol="0">
            <a:spAutoFit/>
          </a:bodyPr>
          <a:lstStyle/>
          <a:p>
            <a:r>
              <a:rPr lang="en-US" sz="1000" dirty="0"/>
              <a:t>pictures © </a:t>
            </a:r>
            <a:r>
              <a:rPr lang="en-US" sz="1000" dirty="0" err="1"/>
              <a:t>MoLA</a:t>
            </a:r>
            <a:r>
              <a:rPr lang="en-US" sz="1000" dirty="0"/>
              <a:t> </a:t>
            </a:r>
          </a:p>
        </p:txBody>
      </p:sp>
    </p:spTree>
    <p:extLst>
      <p:ext uri="{BB962C8B-B14F-4D97-AF65-F5344CB8AC3E}">
        <p14:creationId xmlns:p14="http://schemas.microsoft.com/office/powerpoint/2010/main" val="1092788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8F310-056F-654E-B8A2-45D666168D8A}"/>
              </a:ext>
            </a:extLst>
          </p:cNvPr>
          <p:cNvSpPr>
            <a:spLocks noGrp="1"/>
          </p:cNvSpPr>
          <p:nvPr>
            <p:ph type="title"/>
          </p:nvPr>
        </p:nvSpPr>
        <p:spPr/>
        <p:txBody>
          <a:bodyPr/>
          <a:lstStyle/>
          <a:p>
            <a:r>
              <a:rPr lang="en-US" dirty="0"/>
              <a:t>1. Introducing the tablets</a:t>
            </a:r>
          </a:p>
        </p:txBody>
      </p:sp>
      <p:sp>
        <p:nvSpPr>
          <p:cNvPr id="3" name="Content Placeholder 2">
            <a:extLst>
              <a:ext uri="{FF2B5EF4-FFF2-40B4-BE49-F238E27FC236}">
                <a16:creationId xmlns:a16="http://schemas.microsoft.com/office/drawing/2014/main" id="{100B40E2-3122-0547-9CB4-E6CC136A369B}"/>
              </a:ext>
            </a:extLst>
          </p:cNvPr>
          <p:cNvSpPr>
            <a:spLocks noGrp="1"/>
          </p:cNvSpPr>
          <p:nvPr>
            <p:ph idx="1"/>
          </p:nvPr>
        </p:nvSpPr>
        <p:spPr>
          <a:xfrm>
            <a:off x="838200" y="1564368"/>
            <a:ext cx="10515600" cy="549440"/>
          </a:xfrm>
        </p:spPr>
        <p:txBody>
          <a:bodyPr/>
          <a:lstStyle/>
          <a:p>
            <a:pPr marL="0" indent="0">
              <a:buNone/>
            </a:pPr>
            <a:r>
              <a:rPr lang="en-US" dirty="0"/>
              <a:t>Wax tablets were used across the ancient world.</a:t>
            </a:r>
          </a:p>
        </p:txBody>
      </p:sp>
      <p:pic>
        <p:nvPicPr>
          <p:cNvPr id="1026" name="Picture 2">
            <a:extLst>
              <a:ext uri="{FF2B5EF4-FFF2-40B4-BE49-F238E27FC236}">
                <a16:creationId xmlns:a16="http://schemas.microsoft.com/office/drawing/2014/main" id="{CEDE7CD7-1CB5-E34D-8047-2853A1C0A67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69582" y="3187142"/>
            <a:ext cx="3667146" cy="206175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22C2DD9-FF2F-0A41-834F-96B7E7D7374E}"/>
              </a:ext>
            </a:extLst>
          </p:cNvPr>
          <p:cNvGrpSpPr/>
          <p:nvPr/>
        </p:nvGrpSpPr>
        <p:grpSpPr>
          <a:xfrm>
            <a:off x="7908967" y="178130"/>
            <a:ext cx="4132613" cy="2992580"/>
            <a:chOff x="9286503" y="3325583"/>
            <a:chExt cx="3415922" cy="2603032"/>
          </a:xfrm>
        </p:grpSpPr>
        <p:pic>
          <p:nvPicPr>
            <p:cNvPr id="8" name="Picture 7" descr="Shape, circle&#10;&#10;Description automatically generated">
              <a:extLst>
                <a:ext uri="{FF2B5EF4-FFF2-40B4-BE49-F238E27FC236}">
                  <a16:creationId xmlns:a16="http://schemas.microsoft.com/office/drawing/2014/main" id="{DDA76F9C-10CA-D94A-8E1C-B6C94E30CEFC}"/>
                </a:ext>
              </a:extLst>
            </p:cNvPr>
            <p:cNvPicPr>
              <a:picLocks noChangeAspect="1"/>
            </p:cNvPicPr>
            <p:nvPr/>
          </p:nvPicPr>
          <p:blipFill>
            <a:blip r:embed="rId3"/>
            <a:stretch>
              <a:fillRect/>
            </a:stretch>
          </p:blipFill>
          <p:spPr>
            <a:xfrm>
              <a:off x="11610225" y="4772915"/>
              <a:ext cx="1092200" cy="1155700"/>
            </a:xfrm>
            <a:prstGeom prst="rect">
              <a:avLst/>
            </a:prstGeom>
          </p:spPr>
        </p:pic>
        <p:sp>
          <p:nvSpPr>
            <p:cNvPr id="9" name="Cloud Callout 8">
              <a:extLst>
                <a:ext uri="{FF2B5EF4-FFF2-40B4-BE49-F238E27FC236}">
                  <a16:creationId xmlns:a16="http://schemas.microsoft.com/office/drawing/2014/main" id="{A24B9405-CEA7-3F4A-9530-FA978861E9DA}"/>
                </a:ext>
              </a:extLst>
            </p:cNvPr>
            <p:cNvSpPr/>
            <p:nvPr/>
          </p:nvSpPr>
          <p:spPr>
            <a:xfrm>
              <a:off x="9286503" y="3325583"/>
              <a:ext cx="3376659" cy="1828308"/>
            </a:xfrm>
            <a:prstGeom prst="cloudCallout">
              <a:avLst>
                <a:gd name="adj1" fmla="val 25211"/>
                <a:gd name="adj2" fmla="val 6536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1">
                      <a:lumMod val="50000"/>
                    </a:schemeClr>
                  </a:solidFill>
                  <a:latin typeface="Comic Sans MS" panose="030F0902030302020204" pitchFamily="66" charset="0"/>
                </a:rPr>
                <a:t>What are wax tablets? What materials were used to make them?</a:t>
              </a:r>
            </a:p>
          </p:txBody>
        </p:sp>
      </p:grpSp>
      <p:pic>
        <p:nvPicPr>
          <p:cNvPr id="5" name="Picture 4" descr="Diagram&#10;&#10;Description automatically generated">
            <a:extLst>
              <a:ext uri="{FF2B5EF4-FFF2-40B4-BE49-F238E27FC236}">
                <a16:creationId xmlns:a16="http://schemas.microsoft.com/office/drawing/2014/main" id="{CBF1B346-6E13-7D4D-993F-CFFD656979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832" y="2280047"/>
            <a:ext cx="3734954" cy="3290797"/>
          </a:xfrm>
          <a:prstGeom prst="rect">
            <a:avLst/>
          </a:prstGeom>
        </p:spPr>
      </p:pic>
      <p:pic>
        <p:nvPicPr>
          <p:cNvPr id="10" name="Picture 9" descr="Diagram, engineering drawing&#10;&#10;Description automatically generated">
            <a:extLst>
              <a:ext uri="{FF2B5EF4-FFF2-40B4-BE49-F238E27FC236}">
                <a16:creationId xmlns:a16="http://schemas.microsoft.com/office/drawing/2014/main" id="{D8FB7CBE-C49E-BC41-8B1A-D8C361A6B4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9285" y="2446286"/>
            <a:ext cx="3916522" cy="3409200"/>
          </a:xfrm>
          <a:prstGeom prst="rect">
            <a:avLst/>
          </a:prstGeom>
        </p:spPr>
      </p:pic>
      <p:sp>
        <p:nvSpPr>
          <p:cNvPr id="11" name="TextBox 10">
            <a:extLst>
              <a:ext uri="{FF2B5EF4-FFF2-40B4-BE49-F238E27FC236}">
                <a16:creationId xmlns:a16="http://schemas.microsoft.com/office/drawing/2014/main" id="{0886DC39-0D04-434F-B606-C51795BEA67F}"/>
              </a:ext>
            </a:extLst>
          </p:cNvPr>
          <p:cNvSpPr txBox="1"/>
          <p:nvPr/>
        </p:nvSpPr>
        <p:spPr>
          <a:xfrm>
            <a:off x="7379699" y="4671589"/>
            <a:ext cx="3253839" cy="1200329"/>
          </a:xfrm>
          <a:prstGeom prst="rect">
            <a:avLst/>
          </a:prstGeom>
          <a:noFill/>
        </p:spPr>
        <p:txBody>
          <a:bodyPr wrap="square" rtlCol="0">
            <a:spAutoFit/>
          </a:bodyPr>
          <a:lstStyle/>
          <a:p>
            <a:r>
              <a:rPr lang="en-US" dirty="0">
                <a:solidFill>
                  <a:schemeClr val="accent2"/>
                </a:solidFill>
                <a:latin typeface="Comic Sans MS" panose="030F0902030302020204" pitchFamily="66" charset="0"/>
              </a:rPr>
              <a:t>pointed</a:t>
            </a:r>
            <a:r>
              <a:rPr lang="en-US" dirty="0">
                <a:solidFill>
                  <a:schemeClr val="accent4"/>
                </a:solidFill>
                <a:latin typeface="Comic Sans MS" panose="030F0902030302020204" pitchFamily="66" charset="0"/>
              </a:rPr>
              <a:t> metal stylus scrapes </a:t>
            </a:r>
            <a:r>
              <a:rPr lang="en-US" dirty="0">
                <a:solidFill>
                  <a:schemeClr val="accent2"/>
                </a:solidFill>
                <a:latin typeface="Comic Sans MS" panose="030F0902030302020204" pitchFamily="66" charset="0"/>
              </a:rPr>
              <a:t>letters</a:t>
            </a:r>
            <a:r>
              <a:rPr lang="en-US" dirty="0">
                <a:solidFill>
                  <a:schemeClr val="accent4"/>
                </a:solidFill>
                <a:latin typeface="Comic Sans MS" panose="030F0902030302020204" pitchFamily="66" charset="0"/>
              </a:rPr>
              <a:t> into dark </a:t>
            </a:r>
            <a:r>
              <a:rPr lang="en-US" dirty="0" err="1">
                <a:solidFill>
                  <a:schemeClr val="accent4"/>
                </a:solidFill>
                <a:latin typeface="Comic Sans MS" panose="030F0902030302020204" pitchFamily="66" charset="0"/>
              </a:rPr>
              <a:t>coloured</a:t>
            </a:r>
            <a:r>
              <a:rPr lang="en-US" dirty="0">
                <a:solidFill>
                  <a:schemeClr val="accent4"/>
                </a:solidFill>
                <a:latin typeface="Comic Sans MS" panose="030F0902030302020204" pitchFamily="66" charset="0"/>
              </a:rPr>
              <a:t> </a:t>
            </a:r>
            <a:r>
              <a:rPr lang="en-US" dirty="0">
                <a:solidFill>
                  <a:schemeClr val="accent2"/>
                </a:solidFill>
                <a:latin typeface="Comic Sans MS" panose="030F0902030302020204" pitchFamily="66" charset="0"/>
              </a:rPr>
              <a:t>wax, showing the lighter </a:t>
            </a:r>
            <a:r>
              <a:rPr lang="en-US" dirty="0" err="1">
                <a:solidFill>
                  <a:schemeClr val="accent2"/>
                </a:solidFill>
                <a:latin typeface="Comic Sans MS" panose="030F0902030302020204" pitchFamily="66" charset="0"/>
              </a:rPr>
              <a:t>coloured</a:t>
            </a:r>
            <a:r>
              <a:rPr lang="en-US" dirty="0">
                <a:solidFill>
                  <a:schemeClr val="accent2"/>
                </a:solidFill>
                <a:latin typeface="Comic Sans MS" panose="030F0902030302020204" pitchFamily="66" charset="0"/>
              </a:rPr>
              <a:t> wood beneath</a:t>
            </a:r>
          </a:p>
        </p:txBody>
      </p:sp>
      <p:sp>
        <p:nvSpPr>
          <p:cNvPr id="13" name="Arc 12">
            <a:extLst>
              <a:ext uri="{FF2B5EF4-FFF2-40B4-BE49-F238E27FC236}">
                <a16:creationId xmlns:a16="http://schemas.microsoft.com/office/drawing/2014/main" id="{A1C755C0-E450-5641-A43B-0CBCD0C21FC3}"/>
              </a:ext>
            </a:extLst>
          </p:cNvPr>
          <p:cNvSpPr/>
          <p:nvPr/>
        </p:nvSpPr>
        <p:spPr>
          <a:xfrm rot="5400000">
            <a:off x="10013831" y="4614702"/>
            <a:ext cx="768737" cy="863963"/>
          </a:xfrm>
          <a:prstGeom prst="arc">
            <a:avLst/>
          </a:prstGeom>
          <a:ln w="28575">
            <a:solidFill>
              <a:schemeClr val="accent2"/>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2"/>
              </a:solidFill>
            </a:endParaRPr>
          </a:p>
        </p:txBody>
      </p:sp>
      <p:sp>
        <p:nvSpPr>
          <p:cNvPr id="17" name="TextBox 16">
            <a:extLst>
              <a:ext uri="{FF2B5EF4-FFF2-40B4-BE49-F238E27FC236}">
                <a16:creationId xmlns:a16="http://schemas.microsoft.com/office/drawing/2014/main" id="{D9E6CC5D-C378-8745-A488-AEF84B86D39C}"/>
              </a:ext>
            </a:extLst>
          </p:cNvPr>
          <p:cNvSpPr txBox="1"/>
          <p:nvPr/>
        </p:nvSpPr>
        <p:spPr>
          <a:xfrm>
            <a:off x="591534" y="2178099"/>
            <a:ext cx="1166662" cy="646331"/>
          </a:xfrm>
          <a:prstGeom prst="rect">
            <a:avLst/>
          </a:prstGeom>
          <a:solidFill>
            <a:schemeClr val="bg1"/>
          </a:solidFill>
        </p:spPr>
        <p:txBody>
          <a:bodyPr wrap="square" rtlCol="0">
            <a:spAutoFit/>
          </a:bodyPr>
          <a:lstStyle/>
          <a:p>
            <a:r>
              <a:rPr lang="en-US" dirty="0">
                <a:solidFill>
                  <a:schemeClr val="accent2"/>
                </a:solidFill>
                <a:latin typeface="Comic Sans MS" panose="030F0902030302020204" pitchFamily="66" charset="0"/>
              </a:rPr>
              <a:t>name and address</a:t>
            </a:r>
          </a:p>
        </p:txBody>
      </p:sp>
      <p:sp>
        <p:nvSpPr>
          <p:cNvPr id="18" name="Arc 17">
            <a:extLst>
              <a:ext uri="{FF2B5EF4-FFF2-40B4-BE49-F238E27FC236}">
                <a16:creationId xmlns:a16="http://schemas.microsoft.com/office/drawing/2014/main" id="{2E8C0A8B-5509-894B-88CF-24771A210FE1}"/>
              </a:ext>
            </a:extLst>
          </p:cNvPr>
          <p:cNvSpPr/>
          <p:nvPr/>
        </p:nvSpPr>
        <p:spPr>
          <a:xfrm rot="5400000" flipH="1">
            <a:off x="1442563" y="2458560"/>
            <a:ext cx="774252" cy="436417"/>
          </a:xfrm>
          <a:prstGeom prst="arc">
            <a:avLst>
              <a:gd name="adj1" fmla="val 16200000"/>
              <a:gd name="adj2" fmla="val 827072"/>
            </a:avLst>
          </a:prstGeom>
          <a:ln w="28575">
            <a:solidFill>
              <a:schemeClr val="accent2"/>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2"/>
              </a:solidFill>
            </a:endParaRPr>
          </a:p>
        </p:txBody>
      </p:sp>
      <p:sp>
        <p:nvSpPr>
          <p:cNvPr id="19" name="TextBox 18">
            <a:extLst>
              <a:ext uri="{FF2B5EF4-FFF2-40B4-BE49-F238E27FC236}">
                <a16:creationId xmlns:a16="http://schemas.microsoft.com/office/drawing/2014/main" id="{B8093E90-A2CA-D049-A741-B17E6701DE92}"/>
              </a:ext>
            </a:extLst>
          </p:cNvPr>
          <p:cNvSpPr txBox="1"/>
          <p:nvPr/>
        </p:nvSpPr>
        <p:spPr>
          <a:xfrm>
            <a:off x="4326488" y="2602230"/>
            <a:ext cx="1166662" cy="923330"/>
          </a:xfrm>
          <a:prstGeom prst="rect">
            <a:avLst/>
          </a:prstGeom>
          <a:noFill/>
        </p:spPr>
        <p:txBody>
          <a:bodyPr wrap="square" rtlCol="0">
            <a:spAutoFit/>
          </a:bodyPr>
          <a:lstStyle/>
          <a:p>
            <a:r>
              <a:rPr lang="en-US" dirty="0">
                <a:solidFill>
                  <a:schemeClr val="accent2"/>
                </a:solidFill>
                <a:latin typeface="Comic Sans MS" panose="030F0902030302020204" pitchFamily="66" charset="0"/>
              </a:rPr>
              <a:t>shallow recess for wax</a:t>
            </a:r>
          </a:p>
        </p:txBody>
      </p:sp>
      <p:sp>
        <p:nvSpPr>
          <p:cNvPr id="20" name="Arc 19">
            <a:extLst>
              <a:ext uri="{FF2B5EF4-FFF2-40B4-BE49-F238E27FC236}">
                <a16:creationId xmlns:a16="http://schemas.microsoft.com/office/drawing/2014/main" id="{A9D57FC3-AC91-1744-A452-1155337EFE15}"/>
              </a:ext>
            </a:extLst>
          </p:cNvPr>
          <p:cNvSpPr/>
          <p:nvPr/>
        </p:nvSpPr>
        <p:spPr>
          <a:xfrm rot="5400000" flipH="1">
            <a:off x="5051195" y="2565955"/>
            <a:ext cx="786329" cy="1303278"/>
          </a:xfrm>
          <a:prstGeom prst="arc">
            <a:avLst>
              <a:gd name="adj1" fmla="val 16247124"/>
              <a:gd name="adj2" fmla="val 1286072"/>
            </a:avLst>
          </a:prstGeom>
          <a:ln w="28575">
            <a:solidFill>
              <a:schemeClr val="accent2"/>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2"/>
              </a:solidFill>
            </a:endParaRPr>
          </a:p>
        </p:txBody>
      </p:sp>
      <p:sp>
        <p:nvSpPr>
          <p:cNvPr id="4" name="TextBox 3">
            <a:extLst>
              <a:ext uri="{FF2B5EF4-FFF2-40B4-BE49-F238E27FC236}">
                <a16:creationId xmlns:a16="http://schemas.microsoft.com/office/drawing/2014/main" id="{094B172E-30EA-6344-B7B1-E35BC47B7B4B}"/>
              </a:ext>
            </a:extLst>
          </p:cNvPr>
          <p:cNvSpPr txBox="1"/>
          <p:nvPr/>
        </p:nvSpPr>
        <p:spPr>
          <a:xfrm>
            <a:off x="10938393" y="5216862"/>
            <a:ext cx="1103187" cy="246221"/>
          </a:xfrm>
          <a:prstGeom prst="rect">
            <a:avLst/>
          </a:prstGeom>
          <a:noFill/>
        </p:spPr>
        <p:txBody>
          <a:bodyPr wrap="none" rtlCol="0">
            <a:spAutoFit/>
          </a:bodyPr>
          <a:lstStyle/>
          <a:p>
            <a:r>
              <a:rPr lang="en-US" sz="1000" dirty="0"/>
              <a:t>pictures © </a:t>
            </a:r>
            <a:r>
              <a:rPr lang="en-US" sz="1000" dirty="0" err="1"/>
              <a:t>MoLA</a:t>
            </a:r>
            <a:r>
              <a:rPr lang="en-US" sz="1000" dirty="0"/>
              <a:t> </a:t>
            </a:r>
          </a:p>
        </p:txBody>
      </p:sp>
    </p:spTree>
    <p:extLst>
      <p:ext uri="{BB962C8B-B14F-4D97-AF65-F5344CB8AC3E}">
        <p14:creationId xmlns:p14="http://schemas.microsoft.com/office/powerpoint/2010/main" val="3505584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8F310-056F-654E-B8A2-45D666168D8A}"/>
              </a:ext>
            </a:extLst>
          </p:cNvPr>
          <p:cNvSpPr>
            <a:spLocks noGrp="1"/>
          </p:cNvSpPr>
          <p:nvPr>
            <p:ph type="title"/>
          </p:nvPr>
        </p:nvSpPr>
        <p:spPr/>
        <p:txBody>
          <a:bodyPr/>
          <a:lstStyle/>
          <a:p>
            <a:r>
              <a:rPr lang="en-US" dirty="0"/>
              <a:t>1. Introducing the tablets</a:t>
            </a:r>
          </a:p>
        </p:txBody>
      </p:sp>
      <p:sp>
        <p:nvSpPr>
          <p:cNvPr id="3" name="Content Placeholder 2">
            <a:extLst>
              <a:ext uri="{FF2B5EF4-FFF2-40B4-BE49-F238E27FC236}">
                <a16:creationId xmlns:a16="http://schemas.microsoft.com/office/drawing/2014/main" id="{100B40E2-3122-0547-9CB4-E6CC136A369B}"/>
              </a:ext>
            </a:extLst>
          </p:cNvPr>
          <p:cNvSpPr>
            <a:spLocks noGrp="1"/>
          </p:cNvSpPr>
          <p:nvPr>
            <p:ph idx="1"/>
          </p:nvPr>
        </p:nvSpPr>
        <p:spPr>
          <a:xfrm>
            <a:off x="838200" y="1398113"/>
            <a:ext cx="10515600" cy="917575"/>
          </a:xfrm>
        </p:spPr>
        <p:txBody>
          <a:bodyPr>
            <a:normAutofit/>
          </a:bodyPr>
          <a:lstStyle/>
          <a:p>
            <a:pPr marL="0" indent="0">
              <a:buNone/>
            </a:pPr>
            <a:r>
              <a:rPr lang="en-US" dirty="0"/>
              <a:t>Here are two primary sources (pieces of evidence) for the use of wax tablets in the ancient world:</a:t>
            </a:r>
          </a:p>
        </p:txBody>
      </p:sp>
      <p:pic>
        <p:nvPicPr>
          <p:cNvPr id="1028" name="Picture 4">
            <a:extLst>
              <a:ext uri="{FF2B5EF4-FFF2-40B4-BE49-F238E27FC236}">
                <a16:creationId xmlns:a16="http://schemas.microsoft.com/office/drawing/2014/main" id="{7E6CA495-4170-0D40-80AA-7E3873098A8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2777" y="2206357"/>
            <a:ext cx="2930532" cy="30225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438D5DE-427E-3145-AF18-C69CC7E2579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3352" y="2218233"/>
            <a:ext cx="2192357" cy="301912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22C2DD9-FF2F-0A41-834F-96B7E7D7374E}"/>
              </a:ext>
            </a:extLst>
          </p:cNvPr>
          <p:cNvGrpSpPr/>
          <p:nvPr/>
        </p:nvGrpSpPr>
        <p:grpSpPr>
          <a:xfrm>
            <a:off x="8110848" y="2588821"/>
            <a:ext cx="3835728" cy="3099459"/>
            <a:chOff x="9021476" y="3139652"/>
            <a:chExt cx="3170524" cy="2695998"/>
          </a:xfrm>
        </p:grpSpPr>
        <p:pic>
          <p:nvPicPr>
            <p:cNvPr id="8" name="Picture 7" descr="Shape, circle&#10;&#10;Description automatically generated">
              <a:extLst>
                <a:ext uri="{FF2B5EF4-FFF2-40B4-BE49-F238E27FC236}">
                  <a16:creationId xmlns:a16="http://schemas.microsoft.com/office/drawing/2014/main" id="{DDA76F9C-10CA-D94A-8E1C-B6C94E30CEFC}"/>
                </a:ext>
              </a:extLst>
            </p:cNvPr>
            <p:cNvPicPr>
              <a:picLocks noChangeAspect="1"/>
            </p:cNvPicPr>
            <p:nvPr/>
          </p:nvPicPr>
          <p:blipFill>
            <a:blip r:embed="rId4"/>
            <a:stretch>
              <a:fillRect/>
            </a:stretch>
          </p:blipFill>
          <p:spPr>
            <a:xfrm>
              <a:off x="11099800" y="4679950"/>
              <a:ext cx="1092200" cy="1155700"/>
            </a:xfrm>
            <a:prstGeom prst="rect">
              <a:avLst/>
            </a:prstGeom>
          </p:spPr>
        </p:pic>
        <p:sp>
          <p:nvSpPr>
            <p:cNvPr id="9" name="Cloud Callout 8">
              <a:extLst>
                <a:ext uri="{FF2B5EF4-FFF2-40B4-BE49-F238E27FC236}">
                  <a16:creationId xmlns:a16="http://schemas.microsoft.com/office/drawing/2014/main" id="{A24B9405-CEA7-3F4A-9530-FA978861E9DA}"/>
                </a:ext>
              </a:extLst>
            </p:cNvPr>
            <p:cNvSpPr/>
            <p:nvPr/>
          </p:nvSpPr>
          <p:spPr>
            <a:xfrm>
              <a:off x="9021476" y="3139652"/>
              <a:ext cx="2711346" cy="2014239"/>
            </a:xfrm>
            <a:prstGeom prst="cloudCallout">
              <a:avLst>
                <a:gd name="adj1" fmla="val 25211"/>
                <a:gd name="adj2" fmla="val 6536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lumMod val="50000"/>
                    </a:schemeClr>
                  </a:solidFill>
                  <a:latin typeface="Comic Sans MS" panose="030F0902030302020204" pitchFamily="66" charset="0"/>
                </a:rPr>
                <a:t>Can you point out the wax tablets and styluses?</a:t>
              </a:r>
            </a:p>
          </p:txBody>
        </p:sp>
      </p:grpSp>
    </p:spTree>
    <p:extLst>
      <p:ext uri="{BB962C8B-B14F-4D97-AF65-F5344CB8AC3E}">
        <p14:creationId xmlns:p14="http://schemas.microsoft.com/office/powerpoint/2010/main" val="72839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E98FD-BBE5-244D-AA5E-ED98302F4D4D}"/>
              </a:ext>
            </a:extLst>
          </p:cNvPr>
          <p:cNvSpPr>
            <a:spLocks noGrp="1"/>
          </p:cNvSpPr>
          <p:nvPr>
            <p:ph type="title"/>
          </p:nvPr>
        </p:nvSpPr>
        <p:spPr/>
        <p:txBody>
          <a:bodyPr/>
          <a:lstStyle/>
          <a:p>
            <a:r>
              <a:rPr lang="en-US" dirty="0"/>
              <a:t>1. Introducing the tablets</a:t>
            </a:r>
          </a:p>
        </p:txBody>
      </p:sp>
      <p:sp>
        <p:nvSpPr>
          <p:cNvPr id="3" name="Content Placeholder 2">
            <a:extLst>
              <a:ext uri="{FF2B5EF4-FFF2-40B4-BE49-F238E27FC236}">
                <a16:creationId xmlns:a16="http://schemas.microsoft.com/office/drawing/2014/main" id="{62CD15EC-8BF1-7F47-85BA-28B05E6DF531}"/>
              </a:ext>
            </a:extLst>
          </p:cNvPr>
          <p:cNvSpPr>
            <a:spLocks noGrp="1"/>
          </p:cNvSpPr>
          <p:nvPr>
            <p:ph idx="1"/>
          </p:nvPr>
        </p:nvSpPr>
        <p:spPr>
          <a:xfrm>
            <a:off x="660070" y="1576243"/>
            <a:ext cx="7272647" cy="4351338"/>
          </a:xfrm>
        </p:spPr>
        <p:txBody>
          <a:bodyPr>
            <a:normAutofit lnSpcReduction="10000"/>
          </a:bodyPr>
          <a:lstStyle/>
          <a:p>
            <a:pPr marL="0" indent="0">
              <a:buNone/>
            </a:pPr>
            <a:r>
              <a:rPr lang="en-US" dirty="0"/>
              <a:t>A </a:t>
            </a:r>
            <a:r>
              <a:rPr lang="en-GB" dirty="0">
                <a:latin typeface="BemboBook"/>
              </a:rPr>
              <a:t>total of Roman 405 writing tablets were dug up between 2010 and 2014 </a:t>
            </a:r>
            <a:r>
              <a:rPr lang="en-US" dirty="0"/>
              <a:t>when a location in the City of London was being prepared for new building work.</a:t>
            </a:r>
          </a:p>
          <a:p>
            <a:pPr marL="0" indent="0">
              <a:buNone/>
            </a:pPr>
            <a:r>
              <a:rPr lang="en-US" dirty="0"/>
              <a:t>Water-logged conditions in the ground helped preserve the wooden tablets which date to the 1st Century CE.</a:t>
            </a:r>
          </a:p>
          <a:p>
            <a:pPr marL="0" indent="0">
              <a:buNone/>
            </a:pPr>
            <a:r>
              <a:rPr lang="en-US" dirty="0"/>
              <a:t>The wax had disappeared but some scratched shapes of letters remained in the wood, where the writer had pressed hard with their stylus and gone right through the layer of wax.</a:t>
            </a:r>
          </a:p>
          <a:p>
            <a:pPr marL="0" indent="0">
              <a:buNone/>
            </a:pPr>
            <a:endParaRPr lang="en-US" dirty="0"/>
          </a:p>
        </p:txBody>
      </p:sp>
      <p:pic>
        <p:nvPicPr>
          <p:cNvPr id="1025" name="Picture 1" descr="page22image56811392">
            <a:extLst>
              <a:ext uri="{FF2B5EF4-FFF2-40B4-BE49-F238E27FC236}">
                <a16:creationId xmlns:a16="http://schemas.microsoft.com/office/drawing/2014/main" id="{1A7F117B-806C-0D42-863C-8E63AE93D80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94158" y="2861884"/>
            <a:ext cx="3856560" cy="28144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Map&#10;&#10;Description automatically generated">
            <a:extLst>
              <a:ext uri="{FF2B5EF4-FFF2-40B4-BE49-F238E27FC236}">
                <a16:creationId xmlns:a16="http://schemas.microsoft.com/office/drawing/2014/main" id="{DCD84D41-DFCE-594A-B59B-0463316719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2717" y="322912"/>
            <a:ext cx="2744445" cy="3429000"/>
          </a:xfrm>
          <a:prstGeom prst="rect">
            <a:avLst/>
          </a:prstGeom>
        </p:spPr>
      </p:pic>
      <p:pic>
        <p:nvPicPr>
          <p:cNvPr id="6" name="Picture 5" descr="Diagram&#10;&#10;Description automatically generated">
            <a:extLst>
              <a:ext uri="{FF2B5EF4-FFF2-40B4-BE49-F238E27FC236}">
                <a16:creationId xmlns:a16="http://schemas.microsoft.com/office/drawing/2014/main" id="{7579EFB7-449F-5E48-987D-C62E418CA7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36386" y="149116"/>
            <a:ext cx="2537900" cy="1747690"/>
          </a:xfrm>
          <a:prstGeom prst="rect">
            <a:avLst/>
          </a:prstGeom>
          <a:effectLst>
            <a:softEdge rad="167406"/>
          </a:effectLst>
        </p:spPr>
      </p:pic>
      <p:sp>
        <p:nvSpPr>
          <p:cNvPr id="7" name="TextBox 6">
            <a:extLst>
              <a:ext uri="{FF2B5EF4-FFF2-40B4-BE49-F238E27FC236}">
                <a16:creationId xmlns:a16="http://schemas.microsoft.com/office/drawing/2014/main" id="{CBEEF515-2788-384E-9091-D33F04082E82}"/>
              </a:ext>
            </a:extLst>
          </p:cNvPr>
          <p:cNvSpPr txBox="1"/>
          <p:nvPr/>
        </p:nvSpPr>
        <p:spPr>
          <a:xfrm>
            <a:off x="10677162" y="2655412"/>
            <a:ext cx="1103187" cy="246221"/>
          </a:xfrm>
          <a:prstGeom prst="rect">
            <a:avLst/>
          </a:prstGeom>
          <a:noFill/>
        </p:spPr>
        <p:txBody>
          <a:bodyPr wrap="none" rtlCol="0">
            <a:spAutoFit/>
          </a:bodyPr>
          <a:lstStyle/>
          <a:p>
            <a:r>
              <a:rPr lang="en-US" sz="1000" dirty="0"/>
              <a:t>pictures © </a:t>
            </a:r>
            <a:r>
              <a:rPr lang="en-US" sz="1000" dirty="0" err="1"/>
              <a:t>MoLA</a:t>
            </a:r>
            <a:r>
              <a:rPr lang="en-US" sz="1000" dirty="0"/>
              <a:t> </a:t>
            </a:r>
          </a:p>
        </p:txBody>
      </p:sp>
    </p:spTree>
    <p:extLst>
      <p:ext uri="{BB962C8B-B14F-4D97-AF65-F5344CB8AC3E}">
        <p14:creationId xmlns:p14="http://schemas.microsoft.com/office/powerpoint/2010/main" val="4066916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E98FD-BBE5-244D-AA5E-ED98302F4D4D}"/>
              </a:ext>
            </a:extLst>
          </p:cNvPr>
          <p:cNvSpPr>
            <a:spLocks noGrp="1"/>
          </p:cNvSpPr>
          <p:nvPr>
            <p:ph type="title"/>
          </p:nvPr>
        </p:nvSpPr>
        <p:spPr/>
        <p:txBody>
          <a:bodyPr/>
          <a:lstStyle/>
          <a:p>
            <a:r>
              <a:rPr lang="en-US" dirty="0"/>
              <a:t>1. Introducing the tablets</a:t>
            </a:r>
          </a:p>
        </p:txBody>
      </p:sp>
      <p:sp>
        <p:nvSpPr>
          <p:cNvPr id="3" name="Content Placeholder 2">
            <a:extLst>
              <a:ext uri="{FF2B5EF4-FFF2-40B4-BE49-F238E27FC236}">
                <a16:creationId xmlns:a16="http://schemas.microsoft.com/office/drawing/2014/main" id="{62CD15EC-8BF1-7F47-85BA-28B05E6DF531}"/>
              </a:ext>
            </a:extLst>
          </p:cNvPr>
          <p:cNvSpPr>
            <a:spLocks noGrp="1"/>
          </p:cNvSpPr>
          <p:nvPr>
            <p:ph idx="1"/>
          </p:nvPr>
        </p:nvSpPr>
        <p:spPr>
          <a:xfrm>
            <a:off x="743605" y="1481959"/>
            <a:ext cx="7748673" cy="1947041"/>
          </a:xfrm>
        </p:spPr>
        <p:txBody>
          <a:bodyPr>
            <a:normAutofit lnSpcReduction="10000"/>
          </a:bodyPr>
          <a:lstStyle/>
          <a:p>
            <a:pPr marL="0" indent="0">
              <a:buNone/>
            </a:pPr>
            <a:r>
              <a:rPr lang="en-US" dirty="0"/>
              <a:t>Specialists identified that most of the tablets were made out of silver fir wood which is good for making wax tablets</a:t>
            </a:r>
          </a:p>
          <a:p>
            <a:pPr marL="0" indent="0">
              <a:buNone/>
            </a:pPr>
            <a:r>
              <a:rPr lang="en-US" dirty="0"/>
              <a:t>BUT silver fir trees are native to Europe and didn’t grow in Britain in Roman times.</a:t>
            </a:r>
          </a:p>
        </p:txBody>
      </p:sp>
      <p:pic>
        <p:nvPicPr>
          <p:cNvPr id="4" name="Picture 3" descr="Shape, circle&#10;&#10;Description automatically generated">
            <a:extLst>
              <a:ext uri="{FF2B5EF4-FFF2-40B4-BE49-F238E27FC236}">
                <a16:creationId xmlns:a16="http://schemas.microsoft.com/office/drawing/2014/main" id="{B07E55D1-3351-BD4A-AC4D-9F8E62B33BF7}"/>
              </a:ext>
            </a:extLst>
          </p:cNvPr>
          <p:cNvPicPr>
            <a:picLocks noChangeAspect="1"/>
          </p:cNvPicPr>
          <p:nvPr/>
        </p:nvPicPr>
        <p:blipFill>
          <a:blip r:embed="rId2"/>
          <a:stretch>
            <a:fillRect/>
          </a:stretch>
        </p:blipFill>
        <p:spPr>
          <a:xfrm flipH="1">
            <a:off x="573579" y="4539976"/>
            <a:ext cx="1317521" cy="1324800"/>
          </a:xfrm>
          <a:prstGeom prst="rect">
            <a:avLst/>
          </a:prstGeom>
        </p:spPr>
      </p:pic>
      <p:sp>
        <p:nvSpPr>
          <p:cNvPr id="5" name="Cloud Callout 4">
            <a:extLst>
              <a:ext uri="{FF2B5EF4-FFF2-40B4-BE49-F238E27FC236}">
                <a16:creationId xmlns:a16="http://schemas.microsoft.com/office/drawing/2014/main" id="{448A6A43-DC7D-FF40-8688-E57D3C3A73C4}"/>
              </a:ext>
            </a:extLst>
          </p:cNvPr>
          <p:cNvSpPr/>
          <p:nvPr/>
        </p:nvSpPr>
        <p:spPr>
          <a:xfrm>
            <a:off x="2229695" y="3279414"/>
            <a:ext cx="4061361" cy="2350429"/>
          </a:xfrm>
          <a:prstGeom prst="cloudCallout">
            <a:avLst>
              <a:gd name="adj1" fmla="val -58913"/>
              <a:gd name="adj2" fmla="val 1505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lumMod val="50000"/>
                  </a:schemeClr>
                </a:solidFill>
                <a:latin typeface="Comic Sans MS" panose="030F0902030302020204" pitchFamily="66" charset="0"/>
              </a:rPr>
              <a:t>Can you explain how the tablets were made out of non-native wood?</a:t>
            </a:r>
          </a:p>
        </p:txBody>
      </p:sp>
      <p:pic>
        <p:nvPicPr>
          <p:cNvPr id="2049" name="Picture 1" descr="page27image40784144">
            <a:extLst>
              <a:ext uri="{FF2B5EF4-FFF2-40B4-BE49-F238E27FC236}">
                <a16:creationId xmlns:a16="http://schemas.microsoft.com/office/drawing/2014/main" id="{FB828152-8D5F-594C-B31F-3C3E993A2C4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25653" y="2653200"/>
            <a:ext cx="2551819" cy="31262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3B0E19F-B030-5C43-9F1B-F34D05CB20B5}"/>
              </a:ext>
            </a:extLst>
          </p:cNvPr>
          <p:cNvSpPr txBox="1"/>
          <p:nvPr/>
        </p:nvSpPr>
        <p:spPr>
          <a:xfrm>
            <a:off x="6291056" y="4579099"/>
            <a:ext cx="3598222" cy="1200329"/>
          </a:xfrm>
          <a:prstGeom prst="rect">
            <a:avLst/>
          </a:prstGeom>
          <a:solidFill>
            <a:schemeClr val="accent4">
              <a:lumMod val="20000"/>
              <a:lumOff val="80000"/>
            </a:schemeClr>
          </a:solidFill>
        </p:spPr>
        <p:txBody>
          <a:bodyPr wrap="square" rtlCol="0">
            <a:spAutoFit/>
          </a:bodyPr>
          <a:lstStyle/>
          <a:p>
            <a:r>
              <a:rPr lang="en-US" dirty="0"/>
              <a:t>CLUE: Many casks and barrels, used for importing goods, were excavated near to where the tablets were found. </a:t>
            </a:r>
          </a:p>
        </p:txBody>
      </p:sp>
      <p:pic>
        <p:nvPicPr>
          <p:cNvPr id="1026" name="Picture 2">
            <a:extLst>
              <a:ext uri="{FF2B5EF4-FFF2-40B4-BE49-F238E27FC236}">
                <a16:creationId xmlns:a16="http://schemas.microsoft.com/office/drawing/2014/main" id="{283E38AF-40A1-134C-9DDC-5D1F39EFBE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92278" y="386584"/>
            <a:ext cx="1397000" cy="2190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9552597-666A-8F46-B596-F1329A13D869}"/>
              </a:ext>
            </a:extLst>
          </p:cNvPr>
          <p:cNvSpPr txBox="1"/>
          <p:nvPr/>
        </p:nvSpPr>
        <p:spPr>
          <a:xfrm>
            <a:off x="9889278" y="1320919"/>
            <a:ext cx="2106667" cy="369332"/>
          </a:xfrm>
          <a:prstGeom prst="rect">
            <a:avLst/>
          </a:prstGeom>
          <a:noFill/>
        </p:spPr>
        <p:txBody>
          <a:bodyPr wrap="none" rtlCol="0">
            <a:spAutoFit/>
          </a:bodyPr>
          <a:lstStyle/>
          <a:p>
            <a:r>
              <a:rPr lang="en-US" dirty="0">
                <a:solidFill>
                  <a:schemeClr val="accent1"/>
                </a:solidFill>
                <a:latin typeface="Cavolini" panose="03000502040302020204" pitchFamily="66" charset="0"/>
                <a:cs typeface="Cavolini" panose="03000502040302020204" pitchFamily="66" charset="0"/>
              </a:rPr>
              <a:t>a silver fir tree</a:t>
            </a:r>
          </a:p>
        </p:txBody>
      </p:sp>
      <p:sp>
        <p:nvSpPr>
          <p:cNvPr id="8" name="Arc 7">
            <a:extLst>
              <a:ext uri="{FF2B5EF4-FFF2-40B4-BE49-F238E27FC236}">
                <a16:creationId xmlns:a16="http://schemas.microsoft.com/office/drawing/2014/main" id="{EEDCDEB0-AF00-4745-BD7A-8359FCB846D2}"/>
              </a:ext>
            </a:extLst>
          </p:cNvPr>
          <p:cNvSpPr/>
          <p:nvPr/>
        </p:nvSpPr>
        <p:spPr>
          <a:xfrm>
            <a:off x="9060222" y="875707"/>
            <a:ext cx="1658112" cy="1072896"/>
          </a:xfrm>
          <a:prstGeom prst="arc">
            <a:avLst/>
          </a:prstGeom>
          <a:ln w="19050">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99CC532A-CD58-EA49-9466-AA44FC193730}"/>
              </a:ext>
            </a:extLst>
          </p:cNvPr>
          <p:cNvSpPr txBox="1"/>
          <p:nvPr/>
        </p:nvSpPr>
        <p:spPr>
          <a:xfrm>
            <a:off x="10796885" y="2403800"/>
            <a:ext cx="1053494" cy="246221"/>
          </a:xfrm>
          <a:prstGeom prst="rect">
            <a:avLst/>
          </a:prstGeom>
          <a:noFill/>
        </p:spPr>
        <p:txBody>
          <a:bodyPr wrap="none" rtlCol="0">
            <a:spAutoFit/>
          </a:bodyPr>
          <a:lstStyle/>
          <a:p>
            <a:r>
              <a:rPr lang="en-US" sz="1000" dirty="0"/>
              <a:t>picture © </a:t>
            </a:r>
            <a:r>
              <a:rPr lang="en-US" sz="1000" dirty="0" err="1"/>
              <a:t>MoLA</a:t>
            </a:r>
            <a:r>
              <a:rPr lang="en-US" sz="1000" dirty="0"/>
              <a:t> </a:t>
            </a:r>
          </a:p>
        </p:txBody>
      </p:sp>
    </p:spTree>
    <p:extLst>
      <p:ext uri="{BB962C8B-B14F-4D97-AF65-F5344CB8AC3E}">
        <p14:creationId xmlns:p14="http://schemas.microsoft.com/office/powerpoint/2010/main" val="3000456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E6B29-0148-1646-A819-B9AF42C71B35}"/>
              </a:ext>
            </a:extLst>
          </p:cNvPr>
          <p:cNvSpPr>
            <a:spLocks noGrp="1"/>
          </p:cNvSpPr>
          <p:nvPr>
            <p:ph type="title"/>
          </p:nvPr>
        </p:nvSpPr>
        <p:spPr/>
        <p:txBody>
          <a:bodyPr/>
          <a:lstStyle/>
          <a:p>
            <a:r>
              <a:rPr lang="en-US" dirty="0"/>
              <a:t>1. Introducing the tablets</a:t>
            </a:r>
          </a:p>
        </p:txBody>
      </p:sp>
      <p:sp>
        <p:nvSpPr>
          <p:cNvPr id="3" name="Content Placeholder 2">
            <a:extLst>
              <a:ext uri="{FF2B5EF4-FFF2-40B4-BE49-F238E27FC236}">
                <a16:creationId xmlns:a16="http://schemas.microsoft.com/office/drawing/2014/main" id="{8E0C5B7A-D798-1848-B7FF-58608059FBF5}"/>
              </a:ext>
            </a:extLst>
          </p:cNvPr>
          <p:cNvSpPr>
            <a:spLocks noGrp="1"/>
          </p:cNvSpPr>
          <p:nvPr>
            <p:ph idx="1"/>
          </p:nvPr>
        </p:nvSpPr>
        <p:spPr>
          <a:xfrm>
            <a:off x="838200" y="1825625"/>
            <a:ext cx="6240517" cy="4351338"/>
          </a:xfrm>
        </p:spPr>
        <p:txBody>
          <a:bodyPr/>
          <a:lstStyle/>
          <a:p>
            <a:pPr marL="0" indent="0">
              <a:buNone/>
            </a:pPr>
            <a:r>
              <a:rPr lang="en-US" dirty="0"/>
              <a:t>Tablets were used for record-keeping and everyday writing, including letters. The beeswax, which is dyed black using soot, can be scraped off, melted and poured back into the wooden tablet frame, and the whole wax tablet reused.</a:t>
            </a:r>
          </a:p>
        </p:txBody>
      </p:sp>
      <p:pic>
        <p:nvPicPr>
          <p:cNvPr id="5" name="Picture 4" descr="Shape, circle&#10;&#10;Description automatically generated">
            <a:extLst>
              <a:ext uri="{FF2B5EF4-FFF2-40B4-BE49-F238E27FC236}">
                <a16:creationId xmlns:a16="http://schemas.microsoft.com/office/drawing/2014/main" id="{AB935627-3EBA-884F-92AF-AC371E0BAD99}"/>
              </a:ext>
            </a:extLst>
          </p:cNvPr>
          <p:cNvPicPr>
            <a:picLocks noChangeAspect="1"/>
          </p:cNvPicPr>
          <p:nvPr/>
        </p:nvPicPr>
        <p:blipFill>
          <a:blip r:embed="rId2"/>
          <a:stretch>
            <a:fillRect/>
          </a:stretch>
        </p:blipFill>
        <p:spPr>
          <a:xfrm flipH="1">
            <a:off x="1921923" y="4496730"/>
            <a:ext cx="1317521" cy="1324800"/>
          </a:xfrm>
          <a:prstGeom prst="rect">
            <a:avLst/>
          </a:prstGeom>
        </p:spPr>
      </p:pic>
      <p:sp>
        <p:nvSpPr>
          <p:cNvPr id="6" name="Cloud Callout 5">
            <a:extLst>
              <a:ext uri="{FF2B5EF4-FFF2-40B4-BE49-F238E27FC236}">
                <a16:creationId xmlns:a16="http://schemas.microsoft.com/office/drawing/2014/main" id="{F535355C-6568-1340-B4E8-3AEB28436074}"/>
              </a:ext>
            </a:extLst>
          </p:cNvPr>
          <p:cNvSpPr/>
          <p:nvPr/>
        </p:nvSpPr>
        <p:spPr>
          <a:xfrm>
            <a:off x="4021334" y="4099033"/>
            <a:ext cx="7802803" cy="1722497"/>
          </a:xfrm>
          <a:prstGeom prst="cloudCallout">
            <a:avLst>
              <a:gd name="adj1" fmla="val -60651"/>
              <a:gd name="adj2" fmla="val -423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lumMod val="50000"/>
                  </a:schemeClr>
                </a:solidFill>
                <a:latin typeface="Comic Sans MS" panose="030F0902030302020204" pitchFamily="66" charset="0"/>
              </a:rPr>
              <a:t>What are some modern equivalents of Roman wax tablets? What might we use these for?</a:t>
            </a:r>
          </a:p>
        </p:txBody>
      </p:sp>
      <p:pic>
        <p:nvPicPr>
          <p:cNvPr id="7" name="Picture 6" descr="Text&#10;&#10;Description automatically generated">
            <a:extLst>
              <a:ext uri="{FF2B5EF4-FFF2-40B4-BE49-F238E27FC236}">
                <a16:creationId xmlns:a16="http://schemas.microsoft.com/office/drawing/2014/main" id="{81293B06-6076-4747-9466-6223F8C447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88621" y="551792"/>
            <a:ext cx="4484919" cy="3449501"/>
          </a:xfrm>
          <a:prstGeom prst="rect">
            <a:avLst/>
          </a:prstGeom>
        </p:spPr>
      </p:pic>
      <p:sp>
        <p:nvSpPr>
          <p:cNvPr id="8" name="TextBox 7">
            <a:extLst>
              <a:ext uri="{FF2B5EF4-FFF2-40B4-BE49-F238E27FC236}">
                <a16:creationId xmlns:a16="http://schemas.microsoft.com/office/drawing/2014/main" id="{15830BE6-31FD-BC40-999A-7C7F0BC720B7}"/>
              </a:ext>
            </a:extLst>
          </p:cNvPr>
          <p:cNvSpPr txBox="1"/>
          <p:nvPr/>
        </p:nvSpPr>
        <p:spPr>
          <a:xfrm>
            <a:off x="10940110" y="3878182"/>
            <a:ext cx="1053494" cy="246221"/>
          </a:xfrm>
          <a:prstGeom prst="rect">
            <a:avLst/>
          </a:prstGeom>
          <a:noFill/>
        </p:spPr>
        <p:txBody>
          <a:bodyPr wrap="none" rtlCol="0">
            <a:spAutoFit/>
          </a:bodyPr>
          <a:lstStyle/>
          <a:p>
            <a:r>
              <a:rPr lang="en-US" sz="1000" dirty="0"/>
              <a:t>picture © </a:t>
            </a:r>
            <a:r>
              <a:rPr lang="en-US" sz="1000" dirty="0" err="1"/>
              <a:t>MoLA</a:t>
            </a:r>
            <a:r>
              <a:rPr lang="en-US" sz="1000" dirty="0"/>
              <a:t> </a:t>
            </a:r>
          </a:p>
        </p:txBody>
      </p:sp>
    </p:spTree>
    <p:extLst>
      <p:ext uri="{BB962C8B-B14F-4D97-AF65-F5344CB8AC3E}">
        <p14:creationId xmlns:p14="http://schemas.microsoft.com/office/powerpoint/2010/main" val="1962291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1CDEF-BFA4-7645-883C-02CBA589F427}"/>
              </a:ext>
            </a:extLst>
          </p:cNvPr>
          <p:cNvSpPr>
            <a:spLocks noGrp="1"/>
          </p:cNvSpPr>
          <p:nvPr>
            <p:ph type="title"/>
          </p:nvPr>
        </p:nvSpPr>
        <p:spPr/>
        <p:txBody>
          <a:bodyPr/>
          <a:lstStyle/>
          <a:p>
            <a:r>
              <a:rPr lang="en-US" dirty="0"/>
              <a:t>2. Exploring cursive writing</a:t>
            </a:r>
          </a:p>
        </p:txBody>
      </p:sp>
      <p:pic>
        <p:nvPicPr>
          <p:cNvPr id="90" name="londinio anim" descr="londinio anim">
            <a:hlinkClick r:id="" action="ppaction://media"/>
            <a:extLst>
              <a:ext uri="{FF2B5EF4-FFF2-40B4-BE49-F238E27FC236}">
                <a16:creationId xmlns:a16="http://schemas.microsoft.com/office/drawing/2014/main" id="{E5E5FF05-B74E-1249-A302-380C647E5C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308575"/>
            <a:ext cx="12192000" cy="2733675"/>
          </a:xfrm>
          <a:prstGeom prst="rect">
            <a:avLst/>
          </a:prstGeom>
        </p:spPr>
      </p:pic>
      <p:sp>
        <p:nvSpPr>
          <p:cNvPr id="91" name="TextBox 90">
            <a:extLst>
              <a:ext uri="{FF2B5EF4-FFF2-40B4-BE49-F238E27FC236}">
                <a16:creationId xmlns:a16="http://schemas.microsoft.com/office/drawing/2014/main" id="{088B2B28-C140-E44F-BC4E-74E4FD957898}"/>
              </a:ext>
            </a:extLst>
          </p:cNvPr>
          <p:cNvSpPr txBox="1"/>
          <p:nvPr/>
        </p:nvSpPr>
        <p:spPr>
          <a:xfrm>
            <a:off x="3265714" y="5130140"/>
            <a:ext cx="5262979" cy="523220"/>
          </a:xfrm>
          <a:prstGeom prst="rect">
            <a:avLst/>
          </a:prstGeom>
          <a:noFill/>
        </p:spPr>
        <p:txBody>
          <a:bodyPr wrap="none" rtlCol="0">
            <a:spAutoFit/>
          </a:bodyPr>
          <a:lstStyle/>
          <a:p>
            <a:r>
              <a:rPr lang="en-US" sz="2800" dirty="0" err="1"/>
              <a:t>Londinio</a:t>
            </a:r>
            <a:r>
              <a:rPr lang="en-US" sz="2800" dirty="0"/>
              <a:t> – ‘in </a:t>
            </a:r>
            <a:r>
              <a:rPr lang="en-US" sz="2800" dirty="0" err="1"/>
              <a:t>Londinium</a:t>
            </a:r>
            <a:r>
              <a:rPr lang="en-US" sz="2800" dirty="0"/>
              <a:t> (London)’</a:t>
            </a:r>
          </a:p>
        </p:txBody>
      </p:sp>
      <p:sp>
        <p:nvSpPr>
          <p:cNvPr id="92" name="TextBox 91">
            <a:extLst>
              <a:ext uri="{FF2B5EF4-FFF2-40B4-BE49-F238E27FC236}">
                <a16:creationId xmlns:a16="http://schemas.microsoft.com/office/drawing/2014/main" id="{0AD78869-0602-DC43-9334-20BBD2F6A5E3}"/>
              </a:ext>
            </a:extLst>
          </p:cNvPr>
          <p:cNvSpPr txBox="1"/>
          <p:nvPr/>
        </p:nvSpPr>
        <p:spPr>
          <a:xfrm>
            <a:off x="449811" y="1436914"/>
            <a:ext cx="11366137" cy="923330"/>
          </a:xfrm>
          <a:prstGeom prst="rect">
            <a:avLst/>
          </a:prstGeom>
          <a:noFill/>
        </p:spPr>
        <p:txBody>
          <a:bodyPr wrap="square" rtlCol="0">
            <a:spAutoFit/>
          </a:bodyPr>
          <a:lstStyle/>
          <a:p>
            <a:r>
              <a:rPr lang="en-US" dirty="0"/>
              <a:t>The everyday writing style used by people throughout the Roman Empire was known as </a:t>
            </a:r>
            <a:r>
              <a:rPr lang="en-US" b="1" dirty="0"/>
              <a:t>cursive</a:t>
            </a:r>
            <a:r>
              <a:rPr lang="en-US" dirty="0"/>
              <a:t>. This is the style we see on the Bloomberg Tablets. Cursive is the ancestor of the alphabet letters we still use today. Sometimes words written in cursive writing can look very similar to the word in modern letters:</a:t>
            </a:r>
          </a:p>
        </p:txBody>
      </p:sp>
      <p:sp>
        <p:nvSpPr>
          <p:cNvPr id="6" name="TextBox 5">
            <a:extLst>
              <a:ext uri="{FF2B5EF4-FFF2-40B4-BE49-F238E27FC236}">
                <a16:creationId xmlns:a16="http://schemas.microsoft.com/office/drawing/2014/main" id="{54F7D197-98B7-014A-ABBD-6D398A4E3EA6}"/>
              </a:ext>
            </a:extLst>
          </p:cNvPr>
          <p:cNvSpPr txBox="1"/>
          <p:nvPr/>
        </p:nvSpPr>
        <p:spPr>
          <a:xfrm>
            <a:off x="10938393" y="5216862"/>
            <a:ext cx="1103187" cy="246221"/>
          </a:xfrm>
          <a:prstGeom prst="rect">
            <a:avLst/>
          </a:prstGeom>
          <a:noFill/>
        </p:spPr>
        <p:txBody>
          <a:bodyPr wrap="none" rtlCol="0">
            <a:spAutoFit/>
          </a:bodyPr>
          <a:lstStyle/>
          <a:p>
            <a:r>
              <a:rPr lang="en-US" sz="1000" dirty="0"/>
              <a:t>pictures © </a:t>
            </a:r>
            <a:r>
              <a:rPr lang="en-US" sz="1000" dirty="0" err="1"/>
              <a:t>MoLA</a:t>
            </a:r>
            <a:r>
              <a:rPr lang="en-US" sz="1000" dirty="0"/>
              <a:t> </a:t>
            </a:r>
          </a:p>
        </p:txBody>
      </p:sp>
    </p:spTree>
    <p:extLst>
      <p:ext uri="{BB962C8B-B14F-4D97-AF65-F5344CB8AC3E}">
        <p14:creationId xmlns:p14="http://schemas.microsoft.com/office/powerpoint/2010/main" val="69681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50" fill="hold"/>
                                        <p:tgtEl>
                                          <p:spTgt spid="9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0"/>
                </p:tgtEl>
              </p:cMediaNode>
            </p:video>
            <p:seq concurrent="1" nextAc="seek">
              <p:cTn id="8" restart="whenNotActive" fill="hold" evtFilter="cancelBubble" nodeType="interactiveSeq">
                <p:stCondLst>
                  <p:cond evt="onClick" delay="0">
                    <p:tgtEl>
                      <p:spTgt spid="9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0"/>
                                        </p:tgtEl>
                                      </p:cBhvr>
                                    </p:cmd>
                                  </p:childTnLst>
                                </p:cTn>
                              </p:par>
                            </p:childTnLst>
                          </p:cTn>
                        </p:par>
                      </p:childTnLst>
                    </p:cTn>
                  </p:par>
                </p:childTnLst>
              </p:cTn>
              <p:nextCondLst>
                <p:cond evt="onClick" delay="0">
                  <p:tgtEl>
                    <p:spTgt spid="9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1CDEF-BFA4-7645-883C-02CBA589F427}"/>
              </a:ext>
            </a:extLst>
          </p:cNvPr>
          <p:cNvSpPr>
            <a:spLocks noGrp="1"/>
          </p:cNvSpPr>
          <p:nvPr>
            <p:ph type="title"/>
          </p:nvPr>
        </p:nvSpPr>
        <p:spPr/>
        <p:txBody>
          <a:bodyPr/>
          <a:lstStyle/>
          <a:p>
            <a:r>
              <a:rPr lang="en-US" dirty="0"/>
              <a:t>2. Exploring cursive writing</a:t>
            </a:r>
          </a:p>
        </p:txBody>
      </p:sp>
      <p:sp>
        <p:nvSpPr>
          <p:cNvPr id="91" name="TextBox 90">
            <a:extLst>
              <a:ext uri="{FF2B5EF4-FFF2-40B4-BE49-F238E27FC236}">
                <a16:creationId xmlns:a16="http://schemas.microsoft.com/office/drawing/2014/main" id="{088B2B28-C140-E44F-BC4E-74E4FD957898}"/>
              </a:ext>
            </a:extLst>
          </p:cNvPr>
          <p:cNvSpPr txBox="1"/>
          <p:nvPr/>
        </p:nvSpPr>
        <p:spPr>
          <a:xfrm>
            <a:off x="4215740" y="5142015"/>
            <a:ext cx="3829575" cy="523220"/>
          </a:xfrm>
          <a:prstGeom prst="rect">
            <a:avLst/>
          </a:prstGeom>
          <a:noFill/>
        </p:spPr>
        <p:txBody>
          <a:bodyPr wrap="none" rtlCol="0">
            <a:spAutoFit/>
          </a:bodyPr>
          <a:lstStyle/>
          <a:p>
            <a:r>
              <a:rPr lang="en-US" sz="2800" dirty="0" err="1"/>
              <a:t>Flori</a:t>
            </a:r>
            <a:r>
              <a:rPr lang="en-US" sz="2800" dirty="0"/>
              <a:t> – ‘to </a:t>
            </a:r>
            <a:r>
              <a:rPr lang="en-US" sz="2800" dirty="0" err="1"/>
              <a:t>Florus</a:t>
            </a:r>
            <a:r>
              <a:rPr lang="en-US" sz="2800" dirty="0"/>
              <a:t>’ (a man)</a:t>
            </a:r>
          </a:p>
        </p:txBody>
      </p:sp>
      <p:sp>
        <p:nvSpPr>
          <p:cNvPr id="92" name="TextBox 91">
            <a:extLst>
              <a:ext uri="{FF2B5EF4-FFF2-40B4-BE49-F238E27FC236}">
                <a16:creationId xmlns:a16="http://schemas.microsoft.com/office/drawing/2014/main" id="{0AD78869-0602-DC43-9334-20BBD2F6A5E3}"/>
              </a:ext>
            </a:extLst>
          </p:cNvPr>
          <p:cNvSpPr txBox="1"/>
          <p:nvPr/>
        </p:nvSpPr>
        <p:spPr>
          <a:xfrm>
            <a:off x="449811" y="1436914"/>
            <a:ext cx="11366137" cy="369332"/>
          </a:xfrm>
          <a:prstGeom prst="rect">
            <a:avLst/>
          </a:prstGeom>
          <a:noFill/>
        </p:spPr>
        <p:txBody>
          <a:bodyPr wrap="square" rtlCol="0">
            <a:spAutoFit/>
          </a:bodyPr>
          <a:lstStyle/>
          <a:p>
            <a:r>
              <a:rPr lang="en-US" dirty="0"/>
              <a:t>Sometimes the style of cursive writing can make words look very different:</a:t>
            </a:r>
          </a:p>
        </p:txBody>
      </p:sp>
      <p:pic>
        <p:nvPicPr>
          <p:cNvPr id="54" name="floro anim" descr="floro anim">
            <a:hlinkClick r:id="" action="ppaction://media"/>
            <a:extLst>
              <a:ext uri="{FF2B5EF4-FFF2-40B4-BE49-F238E27FC236}">
                <a16:creationId xmlns:a16="http://schemas.microsoft.com/office/drawing/2014/main" id="{DF012BDF-8D22-EC4E-8EF5-DE17A2190E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428" y="1950729"/>
            <a:ext cx="10583265" cy="3034421"/>
          </a:xfrm>
          <a:prstGeom prst="rect">
            <a:avLst/>
          </a:prstGeom>
        </p:spPr>
      </p:pic>
      <p:sp>
        <p:nvSpPr>
          <p:cNvPr id="6" name="TextBox 5">
            <a:extLst>
              <a:ext uri="{FF2B5EF4-FFF2-40B4-BE49-F238E27FC236}">
                <a16:creationId xmlns:a16="http://schemas.microsoft.com/office/drawing/2014/main" id="{6849EE0F-3EBD-6245-BAC9-FB83038E9AD5}"/>
              </a:ext>
            </a:extLst>
          </p:cNvPr>
          <p:cNvSpPr txBox="1"/>
          <p:nvPr/>
        </p:nvSpPr>
        <p:spPr>
          <a:xfrm>
            <a:off x="10938393" y="5216862"/>
            <a:ext cx="1103187" cy="246221"/>
          </a:xfrm>
          <a:prstGeom prst="rect">
            <a:avLst/>
          </a:prstGeom>
          <a:noFill/>
        </p:spPr>
        <p:txBody>
          <a:bodyPr wrap="none" rtlCol="0">
            <a:spAutoFit/>
          </a:bodyPr>
          <a:lstStyle/>
          <a:p>
            <a:r>
              <a:rPr lang="en-US" sz="1000" dirty="0"/>
              <a:t>pictures © </a:t>
            </a:r>
            <a:r>
              <a:rPr lang="en-US" sz="1000" dirty="0" err="1"/>
              <a:t>MoLA</a:t>
            </a:r>
            <a:r>
              <a:rPr lang="en-US" sz="1000" dirty="0"/>
              <a:t> </a:t>
            </a:r>
          </a:p>
        </p:txBody>
      </p:sp>
    </p:spTree>
    <p:extLst>
      <p:ext uri="{BB962C8B-B14F-4D97-AF65-F5344CB8AC3E}">
        <p14:creationId xmlns:p14="http://schemas.microsoft.com/office/powerpoint/2010/main" val="88765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1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4"/>
                </p:tgtEl>
              </p:cMediaNode>
            </p:video>
            <p:seq concurrent="1" nextAc="seek">
              <p:cTn id="8" restart="whenNotActive" fill="hold" evtFilter="cancelBubble" nodeType="interactiveSeq">
                <p:stCondLst>
                  <p:cond evt="onClick" delay="0">
                    <p:tgtEl>
                      <p:spTgt spid="5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4"/>
                                        </p:tgtEl>
                                      </p:cBhvr>
                                    </p:cmd>
                                  </p:childTnLst>
                                </p:cTn>
                              </p:par>
                            </p:childTnLst>
                          </p:cTn>
                        </p:par>
                      </p:childTnLst>
                    </p:cTn>
                  </p:par>
                </p:childTnLst>
              </p:cTn>
              <p:nextCondLst>
                <p:cond evt="onClick" delay="0">
                  <p:tgtEl>
                    <p:spTgt spid="5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31819</TotalTime>
  <Words>2077</Words>
  <Application>Microsoft Macintosh PowerPoint</Application>
  <PresentationFormat>Widescreen</PresentationFormat>
  <Paragraphs>214</Paragraphs>
  <Slides>22</Slides>
  <Notes>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BemboBook</vt:lpstr>
      <vt:lpstr>Bradley Hand</vt:lpstr>
      <vt:lpstr>Calibri</vt:lpstr>
      <vt:lpstr>Calibri Light</vt:lpstr>
      <vt:lpstr>Cavolini</vt:lpstr>
      <vt:lpstr>Comic Sans MS</vt:lpstr>
      <vt:lpstr>Insula</vt:lpstr>
      <vt:lpstr>Office Theme</vt:lpstr>
      <vt:lpstr>Messages from the Past</vt:lpstr>
      <vt:lpstr>Stages and L.O.s of this micro-course</vt:lpstr>
      <vt:lpstr>1. Introducing the tablets</vt:lpstr>
      <vt:lpstr>1. Introducing the tablets</vt:lpstr>
      <vt:lpstr>1. Introducing the tablets</vt:lpstr>
      <vt:lpstr>1. Introducing the tablets</vt:lpstr>
      <vt:lpstr>1. Introducing the tablets</vt:lpstr>
      <vt:lpstr>2. Exploring cursive writing</vt:lpstr>
      <vt:lpstr>2. Exploring cursive writing</vt:lpstr>
      <vt:lpstr>2. Exploring cursive writing</vt:lpstr>
      <vt:lpstr>3. Reading the inscriptions</vt:lpstr>
      <vt:lpstr>3. Reading the inscriptions</vt:lpstr>
      <vt:lpstr>3. Reading the inscriptions</vt:lpstr>
      <vt:lpstr>3. Reading the inscriptions</vt:lpstr>
      <vt:lpstr>3. Reading the inscriptions</vt:lpstr>
      <vt:lpstr>4. Making deductions</vt:lpstr>
      <vt:lpstr>4. Making deductions</vt:lpstr>
      <vt:lpstr>4. Making deductions</vt:lpstr>
      <vt:lpstr>4. Making deductions</vt:lpstr>
      <vt:lpstr>4. Making deductions</vt:lpstr>
      <vt:lpstr>4. Making deductions</vt:lpstr>
      <vt:lpstr>4. Making deductions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Messages from the Past</dc:title>
  <dc:creator>Charlie Andrew</dc:creator>
  <cp:lastModifiedBy>Charlie Andrew</cp:lastModifiedBy>
  <cp:revision>104</cp:revision>
  <dcterms:created xsi:type="dcterms:W3CDTF">2022-04-19T14:01:01Z</dcterms:created>
  <dcterms:modified xsi:type="dcterms:W3CDTF">2022-05-31T15:41:02Z</dcterms:modified>
</cp:coreProperties>
</file>