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0"/>
  </p:notesMasterIdLst>
  <p:sldIdLst>
    <p:sldId id="400" r:id="rId2"/>
    <p:sldId id="402" r:id="rId3"/>
    <p:sldId id="269" r:id="rId4"/>
    <p:sldId id="403" r:id="rId5"/>
    <p:sldId id="404" r:id="rId6"/>
    <p:sldId id="405" r:id="rId7"/>
    <p:sldId id="339"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a:srgbClr val="73FDD6"/>
    <a:srgbClr val="945200"/>
    <a:srgbClr val="8EAA4D"/>
    <a:srgbClr val="FF7E79"/>
    <a:srgbClr val="98FBE9"/>
    <a:srgbClr val="FFD579"/>
    <a:srgbClr val="FF4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74"/>
    <p:restoredTop sz="95775"/>
  </p:normalViewPr>
  <p:slideViewPr>
    <p:cSldViewPr snapToGrid="0" snapToObjects="1">
      <p:cViewPr varScale="1">
        <p:scale>
          <a:sx n="114" d="100"/>
          <a:sy n="114" d="100"/>
        </p:scale>
        <p:origin x="784" y="184"/>
      </p:cViewPr>
      <p:guideLst>
        <p:guide orient="horz" pos="2183"/>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D4568-411D-114A-824D-5D0A02C4BE41}" type="datetimeFigureOut">
              <a:rPr lang="en-US" smtClean="0"/>
              <a:t>5/8/24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AFBC0-18EA-B445-8165-007CF41F7140}" type="slidenum">
              <a:rPr lang="en-US" smtClean="0"/>
              <a:t>‹#›</a:t>
            </a:fld>
            <a:endParaRPr lang="en-US"/>
          </a:p>
        </p:txBody>
      </p:sp>
    </p:spTree>
    <p:extLst>
      <p:ext uri="{BB962C8B-B14F-4D97-AF65-F5344CB8AC3E}">
        <p14:creationId xmlns:p14="http://schemas.microsoft.com/office/powerpoint/2010/main" val="50404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5/8/24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9125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5/8/24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0576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5/8/24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67946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5/8/24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09622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429131-0636-4047-8DF3-24E530D7B4AA}" type="datetimeFigureOut">
              <a:rPr lang="en-US" smtClean="0"/>
              <a:t>5/8/24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225396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9429131-0636-4047-8DF3-24E530D7B4AA}" type="datetimeFigureOut">
              <a:rPr lang="en-US" smtClean="0"/>
              <a:t>5/8/24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13605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9429131-0636-4047-8DF3-24E530D7B4AA}" type="datetimeFigureOut">
              <a:rPr lang="en-US" smtClean="0"/>
              <a:t>5/8/24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60500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9429131-0636-4047-8DF3-24E530D7B4AA}" type="datetimeFigureOut">
              <a:rPr lang="en-US" smtClean="0"/>
              <a:t>5/8/24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39816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29131-0636-4047-8DF3-24E530D7B4AA}" type="datetimeFigureOut">
              <a:rPr lang="en-US" smtClean="0"/>
              <a:t>5/8/24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266203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9429131-0636-4047-8DF3-24E530D7B4AA}" type="datetimeFigureOut">
              <a:rPr lang="en-US" smtClean="0"/>
              <a:t>5/8/24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77962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9429131-0636-4047-8DF3-24E530D7B4AA}" type="datetimeFigureOut">
              <a:rPr lang="en-US" smtClean="0"/>
              <a:t>5/8/24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55363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29131-0636-4047-8DF3-24E530D7B4AA}" type="datetimeFigureOut">
              <a:rPr lang="en-US" smtClean="0"/>
              <a:t>5/8/24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TextBox 6">
            <a:extLst>
              <a:ext uri="{FF2B5EF4-FFF2-40B4-BE49-F238E27FC236}">
                <a16:creationId xmlns:a16="http://schemas.microsoft.com/office/drawing/2014/main" id="{1E2B453C-DE0B-7749-80E2-555B75D22710}"/>
              </a:ext>
            </a:extLst>
          </p:cNvPr>
          <p:cNvSpPr txBox="1"/>
          <p:nvPr userDrawn="1"/>
        </p:nvSpPr>
        <p:spPr>
          <a:xfrm>
            <a:off x="11043929" y="6611779"/>
            <a:ext cx="1148071" cy="246221"/>
          </a:xfrm>
          <a:prstGeom prst="rect">
            <a:avLst/>
          </a:prstGeom>
          <a:noFill/>
        </p:spPr>
        <p:txBody>
          <a:bodyPr wrap="none" rtlCol="0">
            <a:spAutoFit/>
          </a:bodyPr>
          <a:lstStyle/>
          <a:p>
            <a:r>
              <a:rPr lang="en-US" sz="1000" dirty="0">
                <a:solidFill>
                  <a:schemeClr val="bg1">
                    <a:lumMod val="65000"/>
                  </a:schemeClr>
                </a:solidFill>
              </a:rPr>
              <a:t>© C Andrew  2023</a:t>
            </a:r>
          </a:p>
        </p:txBody>
      </p:sp>
    </p:spTree>
    <p:extLst>
      <p:ext uri="{BB962C8B-B14F-4D97-AF65-F5344CB8AC3E}">
        <p14:creationId xmlns:p14="http://schemas.microsoft.com/office/powerpoint/2010/main" val="3998230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oon of a person wearing glasses and a pink coat&#10;&#10;Description automatically generated">
            <a:extLst>
              <a:ext uri="{FF2B5EF4-FFF2-40B4-BE49-F238E27FC236}">
                <a16:creationId xmlns:a16="http://schemas.microsoft.com/office/drawing/2014/main" id="{1AEE0FE2-9F0B-4DD8-3CC0-6804A1E42A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95024" y="114834"/>
            <a:ext cx="2522548" cy="3760024"/>
          </a:xfrm>
          <a:prstGeom prst="rect">
            <a:avLst/>
          </a:prstGeom>
        </p:spPr>
      </p:pic>
      <p:sp>
        <p:nvSpPr>
          <p:cNvPr id="6" name="Title 1">
            <a:extLst>
              <a:ext uri="{FF2B5EF4-FFF2-40B4-BE49-F238E27FC236}">
                <a16:creationId xmlns:a16="http://schemas.microsoft.com/office/drawing/2014/main" id="{5516D719-E081-2E76-F6DD-5779401D1BE7}"/>
              </a:ext>
            </a:extLst>
          </p:cNvPr>
          <p:cNvSpPr txBox="1">
            <a:spLocks/>
          </p:cNvSpPr>
          <p:nvPr/>
        </p:nvSpPr>
        <p:spPr>
          <a:xfrm>
            <a:off x="1524000" y="3372514"/>
            <a:ext cx="9144000" cy="10124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i="0" u="none" strike="noStrike" kern="1200" cap="none" spc="0" normalizeH="0" baseline="0" noProof="0" dirty="0">
                <a:ln>
                  <a:noFill/>
                </a:ln>
                <a:solidFill>
                  <a:srgbClr val="70AD47">
                    <a:lumMod val="60000"/>
                    <a:lumOff val="40000"/>
                  </a:srgbClr>
                </a:solidFill>
                <a:effectLst/>
                <a:uLnTx/>
                <a:uFillTx/>
                <a:latin typeface="Gill Sans MT" panose="020B0502020104020203" pitchFamily="34" charset="77"/>
                <a:ea typeface="+mj-ea"/>
                <a:cs typeface="Apple Chancery" panose="03020702040506060504" pitchFamily="66" charset="-79"/>
              </a:rPr>
              <a:t>Maximum Classics</a:t>
            </a:r>
          </a:p>
        </p:txBody>
      </p:sp>
      <p:sp>
        <p:nvSpPr>
          <p:cNvPr id="3" name="Subtitle 2">
            <a:extLst>
              <a:ext uri="{FF2B5EF4-FFF2-40B4-BE49-F238E27FC236}">
                <a16:creationId xmlns:a16="http://schemas.microsoft.com/office/drawing/2014/main" id="{5388BAB9-B8A2-D04A-B70B-7EF12C5DC02D}"/>
              </a:ext>
            </a:extLst>
          </p:cNvPr>
          <p:cNvSpPr>
            <a:spLocks noGrp="1"/>
          </p:cNvSpPr>
          <p:nvPr>
            <p:ph type="subTitle" idx="1"/>
          </p:nvPr>
        </p:nvSpPr>
        <p:spPr>
          <a:xfrm>
            <a:off x="1714474" y="4616038"/>
            <a:ext cx="9144000" cy="1201974"/>
          </a:xfrm>
        </p:spPr>
        <p:txBody>
          <a:bodyPr/>
          <a:lstStyle/>
          <a:p>
            <a:r>
              <a:rPr lang="en-US" dirty="0"/>
              <a:t>Unit 16, Session 4</a:t>
            </a:r>
          </a:p>
          <a:p>
            <a:r>
              <a:rPr lang="en-US" sz="3600" dirty="0"/>
              <a:t>Useful to know: Animals</a:t>
            </a:r>
          </a:p>
        </p:txBody>
      </p:sp>
      <p:sp>
        <p:nvSpPr>
          <p:cNvPr id="4" name="TextBox 3">
            <a:extLst>
              <a:ext uri="{FF2B5EF4-FFF2-40B4-BE49-F238E27FC236}">
                <a16:creationId xmlns:a16="http://schemas.microsoft.com/office/drawing/2014/main" id="{C2F0F2F3-37A5-2449-AF73-A08FD2615D55}"/>
              </a:ext>
            </a:extLst>
          </p:cNvPr>
          <p:cNvSpPr txBox="1"/>
          <p:nvPr/>
        </p:nvSpPr>
        <p:spPr>
          <a:xfrm>
            <a:off x="509304" y="5643872"/>
            <a:ext cx="11100367" cy="861774"/>
          </a:xfrm>
          <a:prstGeom prst="rect">
            <a:avLst/>
          </a:prstGeom>
          <a:noFill/>
        </p:spPr>
        <p:txBody>
          <a:bodyPr wrap="square" rtlCol="0">
            <a:spAutoFit/>
          </a:bodyPr>
          <a:lstStyle/>
          <a:p>
            <a:pPr algn="ctr"/>
            <a:r>
              <a:rPr lang="en-US" sz="2500" dirty="0">
                <a:solidFill>
                  <a:srgbClr val="FF7E79"/>
                </a:solidFill>
              </a:rPr>
              <a:t>LO: To explore the roots of modern animal-related words, to investigate the roles of animals in the ancient world, and to make a clay owl, symbol of Athena/Minerva</a:t>
            </a:r>
          </a:p>
        </p:txBody>
      </p:sp>
      <p:sp>
        <p:nvSpPr>
          <p:cNvPr id="7" name="Rounded Rectangle 6">
            <a:extLst>
              <a:ext uri="{FF2B5EF4-FFF2-40B4-BE49-F238E27FC236}">
                <a16:creationId xmlns:a16="http://schemas.microsoft.com/office/drawing/2014/main" id="{F0B86514-9380-3048-9107-A1AE5527F17F}"/>
              </a:ext>
            </a:extLst>
          </p:cNvPr>
          <p:cNvSpPr/>
          <p:nvPr/>
        </p:nvSpPr>
        <p:spPr>
          <a:xfrm>
            <a:off x="204716" y="163776"/>
            <a:ext cx="11791667" cy="6405403"/>
          </a:xfrm>
          <a:prstGeom prst="roundRect">
            <a:avLst>
              <a:gd name="adj" fmla="val 2540"/>
            </a:avLst>
          </a:prstGeom>
          <a:noFill/>
          <a:ln w="38100">
            <a:solidFill>
              <a:srgbClr val="8EAA4D"/>
            </a:solidFill>
            <a:extLst>
              <a:ext uri="{C807C97D-BFC1-408E-A445-0C87EB9F89A2}">
                <ask:lineSketchStyleProps xmlns:ask="http://schemas.microsoft.com/office/drawing/2018/sketchyshapes" sd="1219033472">
                  <a:custGeom>
                    <a:avLst/>
                    <a:gdLst>
                      <a:gd name="connsiteX0" fmla="*/ 0 w 12192000"/>
                      <a:gd name="connsiteY0" fmla="*/ 1143023 h 6858000"/>
                      <a:gd name="connsiteX1" fmla="*/ 1143023 w 12192000"/>
                      <a:gd name="connsiteY1" fmla="*/ 0 h 6858000"/>
                      <a:gd name="connsiteX2" fmla="*/ 1923845 w 12192000"/>
                      <a:gd name="connsiteY2" fmla="*/ 0 h 6858000"/>
                      <a:gd name="connsiteX3" fmla="*/ 2407489 w 12192000"/>
                      <a:gd name="connsiteY3" fmla="*/ 0 h 6858000"/>
                      <a:gd name="connsiteX4" fmla="*/ 2792073 w 12192000"/>
                      <a:gd name="connsiteY4" fmla="*/ 0 h 6858000"/>
                      <a:gd name="connsiteX5" fmla="*/ 3473836 w 12192000"/>
                      <a:gd name="connsiteY5" fmla="*/ 0 h 6858000"/>
                      <a:gd name="connsiteX6" fmla="*/ 3957479 w 12192000"/>
                      <a:gd name="connsiteY6" fmla="*/ 0 h 6858000"/>
                      <a:gd name="connsiteX7" fmla="*/ 4738302 w 12192000"/>
                      <a:gd name="connsiteY7" fmla="*/ 0 h 6858000"/>
                      <a:gd name="connsiteX8" fmla="*/ 5122886 w 12192000"/>
                      <a:gd name="connsiteY8" fmla="*/ 0 h 6858000"/>
                      <a:gd name="connsiteX9" fmla="*/ 5903708 w 12192000"/>
                      <a:gd name="connsiteY9" fmla="*/ 0 h 6858000"/>
                      <a:gd name="connsiteX10" fmla="*/ 6189233 w 12192000"/>
                      <a:gd name="connsiteY10" fmla="*/ 0 h 6858000"/>
                      <a:gd name="connsiteX11" fmla="*/ 6771936 w 12192000"/>
                      <a:gd name="connsiteY11" fmla="*/ 0 h 6858000"/>
                      <a:gd name="connsiteX12" fmla="*/ 7354639 w 12192000"/>
                      <a:gd name="connsiteY12" fmla="*/ 0 h 6858000"/>
                      <a:gd name="connsiteX13" fmla="*/ 7838282 w 12192000"/>
                      <a:gd name="connsiteY13" fmla="*/ 0 h 6858000"/>
                      <a:gd name="connsiteX14" fmla="*/ 8619105 w 12192000"/>
                      <a:gd name="connsiteY14" fmla="*/ 0 h 6858000"/>
                      <a:gd name="connsiteX15" fmla="*/ 9399927 w 12192000"/>
                      <a:gd name="connsiteY15" fmla="*/ 0 h 6858000"/>
                      <a:gd name="connsiteX16" fmla="*/ 9784511 w 12192000"/>
                      <a:gd name="connsiteY16" fmla="*/ 0 h 6858000"/>
                      <a:gd name="connsiteX17" fmla="*/ 10367214 w 12192000"/>
                      <a:gd name="connsiteY17" fmla="*/ 0 h 6858000"/>
                      <a:gd name="connsiteX18" fmla="*/ 11048977 w 12192000"/>
                      <a:gd name="connsiteY18" fmla="*/ 0 h 6858000"/>
                      <a:gd name="connsiteX19" fmla="*/ 12192000 w 12192000"/>
                      <a:gd name="connsiteY19" fmla="*/ 1143023 h 6858000"/>
                      <a:gd name="connsiteX20" fmla="*/ 12192000 w 12192000"/>
                      <a:gd name="connsiteY20" fmla="*/ 1577359 h 6858000"/>
                      <a:gd name="connsiteX21" fmla="*/ 12192000 w 12192000"/>
                      <a:gd name="connsiteY21" fmla="*/ 2240292 h 6858000"/>
                      <a:gd name="connsiteX22" fmla="*/ 12192000 w 12192000"/>
                      <a:gd name="connsiteY22" fmla="*/ 2811786 h 6858000"/>
                      <a:gd name="connsiteX23" fmla="*/ 12192000 w 12192000"/>
                      <a:gd name="connsiteY23" fmla="*/ 3291841 h 6858000"/>
                      <a:gd name="connsiteX24" fmla="*/ 12192000 w 12192000"/>
                      <a:gd name="connsiteY24" fmla="*/ 3863336 h 6858000"/>
                      <a:gd name="connsiteX25" fmla="*/ 12192000 w 12192000"/>
                      <a:gd name="connsiteY25" fmla="*/ 4297671 h 6858000"/>
                      <a:gd name="connsiteX26" fmla="*/ 12192000 w 12192000"/>
                      <a:gd name="connsiteY26" fmla="*/ 4732007 h 6858000"/>
                      <a:gd name="connsiteX27" fmla="*/ 12192000 w 12192000"/>
                      <a:gd name="connsiteY27" fmla="*/ 5714977 h 6858000"/>
                      <a:gd name="connsiteX28" fmla="*/ 11048977 w 12192000"/>
                      <a:gd name="connsiteY28" fmla="*/ 6858000 h 6858000"/>
                      <a:gd name="connsiteX29" fmla="*/ 10763452 w 12192000"/>
                      <a:gd name="connsiteY29" fmla="*/ 6858000 h 6858000"/>
                      <a:gd name="connsiteX30" fmla="*/ 10081690 w 12192000"/>
                      <a:gd name="connsiteY30" fmla="*/ 6858000 h 6858000"/>
                      <a:gd name="connsiteX31" fmla="*/ 9796165 w 12192000"/>
                      <a:gd name="connsiteY31" fmla="*/ 6858000 h 6858000"/>
                      <a:gd name="connsiteX32" fmla="*/ 9114402 w 12192000"/>
                      <a:gd name="connsiteY32" fmla="*/ 6858000 h 6858000"/>
                      <a:gd name="connsiteX33" fmla="*/ 8729818 w 12192000"/>
                      <a:gd name="connsiteY33" fmla="*/ 6858000 h 6858000"/>
                      <a:gd name="connsiteX34" fmla="*/ 8444294 w 12192000"/>
                      <a:gd name="connsiteY34" fmla="*/ 6858000 h 6858000"/>
                      <a:gd name="connsiteX35" fmla="*/ 8059710 w 12192000"/>
                      <a:gd name="connsiteY35" fmla="*/ 6858000 h 6858000"/>
                      <a:gd name="connsiteX36" fmla="*/ 7377947 w 12192000"/>
                      <a:gd name="connsiteY36" fmla="*/ 6858000 h 6858000"/>
                      <a:gd name="connsiteX37" fmla="*/ 6993363 w 12192000"/>
                      <a:gd name="connsiteY37" fmla="*/ 6858000 h 6858000"/>
                      <a:gd name="connsiteX38" fmla="*/ 6707838 w 12192000"/>
                      <a:gd name="connsiteY38" fmla="*/ 6858000 h 6858000"/>
                      <a:gd name="connsiteX39" fmla="*/ 6323254 w 12192000"/>
                      <a:gd name="connsiteY39" fmla="*/ 6858000 h 6858000"/>
                      <a:gd name="connsiteX40" fmla="*/ 5839611 w 12192000"/>
                      <a:gd name="connsiteY40" fmla="*/ 6858000 h 6858000"/>
                      <a:gd name="connsiteX41" fmla="*/ 5256907 w 12192000"/>
                      <a:gd name="connsiteY41" fmla="*/ 6858000 h 6858000"/>
                      <a:gd name="connsiteX42" fmla="*/ 4872323 w 12192000"/>
                      <a:gd name="connsiteY42" fmla="*/ 6858000 h 6858000"/>
                      <a:gd name="connsiteX43" fmla="*/ 4091501 w 12192000"/>
                      <a:gd name="connsiteY43" fmla="*/ 6858000 h 6858000"/>
                      <a:gd name="connsiteX44" fmla="*/ 3508798 w 12192000"/>
                      <a:gd name="connsiteY44" fmla="*/ 6858000 h 6858000"/>
                      <a:gd name="connsiteX45" fmla="*/ 2727976 w 12192000"/>
                      <a:gd name="connsiteY45" fmla="*/ 6858000 h 6858000"/>
                      <a:gd name="connsiteX46" fmla="*/ 2046213 w 12192000"/>
                      <a:gd name="connsiteY46" fmla="*/ 6858000 h 6858000"/>
                      <a:gd name="connsiteX47" fmla="*/ 1143023 w 12192000"/>
                      <a:gd name="connsiteY47" fmla="*/ 6858000 h 6858000"/>
                      <a:gd name="connsiteX48" fmla="*/ 0 w 12192000"/>
                      <a:gd name="connsiteY48" fmla="*/ 5714977 h 6858000"/>
                      <a:gd name="connsiteX49" fmla="*/ 0 w 12192000"/>
                      <a:gd name="connsiteY49" fmla="*/ 5189202 h 6858000"/>
                      <a:gd name="connsiteX50" fmla="*/ 0 w 12192000"/>
                      <a:gd name="connsiteY50" fmla="*/ 4754867 h 6858000"/>
                      <a:gd name="connsiteX51" fmla="*/ 0 w 12192000"/>
                      <a:gd name="connsiteY51" fmla="*/ 4091933 h 6858000"/>
                      <a:gd name="connsiteX52" fmla="*/ 0 w 12192000"/>
                      <a:gd name="connsiteY52" fmla="*/ 3520439 h 6858000"/>
                      <a:gd name="connsiteX53" fmla="*/ 0 w 12192000"/>
                      <a:gd name="connsiteY53" fmla="*/ 2857506 h 6858000"/>
                      <a:gd name="connsiteX54" fmla="*/ 0 w 12192000"/>
                      <a:gd name="connsiteY54" fmla="*/ 2331731 h 6858000"/>
                      <a:gd name="connsiteX55" fmla="*/ 0 w 12192000"/>
                      <a:gd name="connsiteY55" fmla="*/ 1851676 h 6858000"/>
                      <a:gd name="connsiteX56" fmla="*/ 0 w 12192000"/>
                      <a:gd name="connsiteY56"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1143023"/>
                        </a:moveTo>
                        <a:cubicBezTo>
                          <a:pt x="-28290" y="494299"/>
                          <a:pt x="394354" y="44060"/>
                          <a:pt x="1143023" y="0"/>
                        </a:cubicBezTo>
                        <a:cubicBezTo>
                          <a:pt x="1450775" y="-69397"/>
                          <a:pt x="1757005" y="74170"/>
                          <a:pt x="1923845" y="0"/>
                        </a:cubicBezTo>
                        <a:cubicBezTo>
                          <a:pt x="2090685" y="-74170"/>
                          <a:pt x="2211996" y="42603"/>
                          <a:pt x="2407489" y="0"/>
                        </a:cubicBezTo>
                        <a:cubicBezTo>
                          <a:pt x="2602982" y="-42603"/>
                          <a:pt x="2674984" y="35029"/>
                          <a:pt x="2792073" y="0"/>
                        </a:cubicBezTo>
                        <a:cubicBezTo>
                          <a:pt x="2909162" y="-35029"/>
                          <a:pt x="3256033" y="18317"/>
                          <a:pt x="3473836" y="0"/>
                        </a:cubicBezTo>
                        <a:cubicBezTo>
                          <a:pt x="3691639" y="-18317"/>
                          <a:pt x="3856322" y="12725"/>
                          <a:pt x="3957479" y="0"/>
                        </a:cubicBezTo>
                        <a:cubicBezTo>
                          <a:pt x="4058636" y="-12725"/>
                          <a:pt x="4359881" y="62969"/>
                          <a:pt x="4738302" y="0"/>
                        </a:cubicBezTo>
                        <a:cubicBezTo>
                          <a:pt x="5116723" y="-62969"/>
                          <a:pt x="4942312" y="6342"/>
                          <a:pt x="5122886" y="0"/>
                        </a:cubicBezTo>
                        <a:cubicBezTo>
                          <a:pt x="5303460" y="-6342"/>
                          <a:pt x="5685444" y="58423"/>
                          <a:pt x="5903708" y="0"/>
                        </a:cubicBezTo>
                        <a:cubicBezTo>
                          <a:pt x="6121972" y="-58423"/>
                          <a:pt x="6099896" y="27968"/>
                          <a:pt x="6189233" y="0"/>
                        </a:cubicBezTo>
                        <a:cubicBezTo>
                          <a:pt x="6278570" y="-27968"/>
                          <a:pt x="6564243" y="58772"/>
                          <a:pt x="6771936" y="0"/>
                        </a:cubicBezTo>
                        <a:cubicBezTo>
                          <a:pt x="6979629" y="-58772"/>
                          <a:pt x="7150676" y="9338"/>
                          <a:pt x="7354639" y="0"/>
                        </a:cubicBezTo>
                        <a:cubicBezTo>
                          <a:pt x="7558602" y="-9338"/>
                          <a:pt x="7678022" y="4832"/>
                          <a:pt x="7838282" y="0"/>
                        </a:cubicBezTo>
                        <a:cubicBezTo>
                          <a:pt x="7998542" y="-4832"/>
                          <a:pt x="8395328" y="82788"/>
                          <a:pt x="8619105" y="0"/>
                        </a:cubicBezTo>
                        <a:cubicBezTo>
                          <a:pt x="8842882" y="-82788"/>
                          <a:pt x="9194565" y="70635"/>
                          <a:pt x="9399927" y="0"/>
                        </a:cubicBezTo>
                        <a:cubicBezTo>
                          <a:pt x="9605289" y="-70635"/>
                          <a:pt x="9688499" y="25428"/>
                          <a:pt x="9784511" y="0"/>
                        </a:cubicBezTo>
                        <a:cubicBezTo>
                          <a:pt x="9880523" y="-25428"/>
                          <a:pt x="10112614" y="58178"/>
                          <a:pt x="10367214" y="0"/>
                        </a:cubicBezTo>
                        <a:cubicBezTo>
                          <a:pt x="10621814" y="-58178"/>
                          <a:pt x="10791911" y="7403"/>
                          <a:pt x="11048977" y="0"/>
                        </a:cubicBezTo>
                        <a:cubicBezTo>
                          <a:pt x="11623948" y="-169372"/>
                          <a:pt x="12287596" y="492328"/>
                          <a:pt x="12192000" y="1143023"/>
                        </a:cubicBezTo>
                        <a:cubicBezTo>
                          <a:pt x="12222846" y="1305508"/>
                          <a:pt x="12182117" y="1389599"/>
                          <a:pt x="12192000" y="1577359"/>
                        </a:cubicBezTo>
                        <a:cubicBezTo>
                          <a:pt x="12201883" y="1765119"/>
                          <a:pt x="12146812" y="1975571"/>
                          <a:pt x="12192000" y="2240292"/>
                        </a:cubicBezTo>
                        <a:cubicBezTo>
                          <a:pt x="12237188" y="2505013"/>
                          <a:pt x="12175481" y="2533710"/>
                          <a:pt x="12192000" y="2811786"/>
                        </a:cubicBezTo>
                        <a:cubicBezTo>
                          <a:pt x="12208519" y="3089862"/>
                          <a:pt x="12163763" y="3169705"/>
                          <a:pt x="12192000" y="3291841"/>
                        </a:cubicBezTo>
                        <a:cubicBezTo>
                          <a:pt x="12220237" y="3413977"/>
                          <a:pt x="12167838" y="3719854"/>
                          <a:pt x="12192000" y="3863336"/>
                        </a:cubicBezTo>
                        <a:cubicBezTo>
                          <a:pt x="12216162" y="4006819"/>
                          <a:pt x="12164354" y="4195130"/>
                          <a:pt x="12192000" y="4297671"/>
                        </a:cubicBezTo>
                        <a:cubicBezTo>
                          <a:pt x="12219646" y="4400212"/>
                          <a:pt x="12150947" y="4618553"/>
                          <a:pt x="12192000" y="4732007"/>
                        </a:cubicBezTo>
                        <a:cubicBezTo>
                          <a:pt x="12233053" y="4845461"/>
                          <a:pt x="12109569" y="5480211"/>
                          <a:pt x="12192000" y="5714977"/>
                        </a:cubicBezTo>
                        <a:cubicBezTo>
                          <a:pt x="12368691" y="6408090"/>
                          <a:pt x="11720805" y="6994600"/>
                          <a:pt x="11048977" y="6858000"/>
                        </a:cubicBezTo>
                        <a:cubicBezTo>
                          <a:pt x="10987144" y="6886139"/>
                          <a:pt x="10847403" y="6838849"/>
                          <a:pt x="10763452" y="6858000"/>
                        </a:cubicBezTo>
                        <a:cubicBezTo>
                          <a:pt x="10679502" y="6877151"/>
                          <a:pt x="10343895" y="6854638"/>
                          <a:pt x="10081690" y="6858000"/>
                        </a:cubicBezTo>
                        <a:cubicBezTo>
                          <a:pt x="9819485" y="6861362"/>
                          <a:pt x="9899699" y="6846950"/>
                          <a:pt x="9796165" y="6858000"/>
                        </a:cubicBezTo>
                        <a:cubicBezTo>
                          <a:pt x="9692632" y="6869050"/>
                          <a:pt x="9319991" y="6786315"/>
                          <a:pt x="9114402" y="6858000"/>
                        </a:cubicBezTo>
                        <a:cubicBezTo>
                          <a:pt x="8908813" y="6929685"/>
                          <a:pt x="8858176" y="6848896"/>
                          <a:pt x="8729818" y="6858000"/>
                        </a:cubicBezTo>
                        <a:cubicBezTo>
                          <a:pt x="8601460" y="6867104"/>
                          <a:pt x="8548436" y="6845701"/>
                          <a:pt x="8444294" y="6858000"/>
                        </a:cubicBezTo>
                        <a:cubicBezTo>
                          <a:pt x="8340152" y="6870299"/>
                          <a:pt x="8155317" y="6850854"/>
                          <a:pt x="8059710" y="6858000"/>
                        </a:cubicBezTo>
                        <a:cubicBezTo>
                          <a:pt x="7964103" y="6865146"/>
                          <a:pt x="7521875" y="6839013"/>
                          <a:pt x="7377947" y="6858000"/>
                        </a:cubicBezTo>
                        <a:cubicBezTo>
                          <a:pt x="7234019" y="6876987"/>
                          <a:pt x="7139488" y="6831521"/>
                          <a:pt x="6993363" y="6858000"/>
                        </a:cubicBezTo>
                        <a:cubicBezTo>
                          <a:pt x="6847238" y="6884479"/>
                          <a:pt x="6789347" y="6827892"/>
                          <a:pt x="6707838" y="6858000"/>
                        </a:cubicBezTo>
                        <a:cubicBezTo>
                          <a:pt x="6626329" y="6888108"/>
                          <a:pt x="6422969" y="6850890"/>
                          <a:pt x="6323254" y="6858000"/>
                        </a:cubicBezTo>
                        <a:cubicBezTo>
                          <a:pt x="6223539" y="6865110"/>
                          <a:pt x="6034058" y="6855262"/>
                          <a:pt x="5839611" y="6858000"/>
                        </a:cubicBezTo>
                        <a:cubicBezTo>
                          <a:pt x="5645164" y="6860738"/>
                          <a:pt x="5519718" y="6810024"/>
                          <a:pt x="5256907" y="6858000"/>
                        </a:cubicBezTo>
                        <a:cubicBezTo>
                          <a:pt x="4994096" y="6905976"/>
                          <a:pt x="4977783" y="6822987"/>
                          <a:pt x="4872323" y="6858000"/>
                        </a:cubicBezTo>
                        <a:cubicBezTo>
                          <a:pt x="4766863" y="6893013"/>
                          <a:pt x="4368016" y="6785862"/>
                          <a:pt x="4091501" y="6858000"/>
                        </a:cubicBezTo>
                        <a:cubicBezTo>
                          <a:pt x="3814986" y="6930138"/>
                          <a:pt x="3655208" y="6810227"/>
                          <a:pt x="3508798" y="6858000"/>
                        </a:cubicBezTo>
                        <a:cubicBezTo>
                          <a:pt x="3362388" y="6905773"/>
                          <a:pt x="3019665" y="6847863"/>
                          <a:pt x="2727976" y="6858000"/>
                        </a:cubicBezTo>
                        <a:cubicBezTo>
                          <a:pt x="2436287" y="6868137"/>
                          <a:pt x="2268477" y="6827091"/>
                          <a:pt x="2046213" y="6858000"/>
                        </a:cubicBezTo>
                        <a:cubicBezTo>
                          <a:pt x="1823949" y="6888909"/>
                          <a:pt x="1545751" y="6767822"/>
                          <a:pt x="1143023" y="6858000"/>
                        </a:cubicBezTo>
                        <a:cubicBezTo>
                          <a:pt x="578120" y="6869378"/>
                          <a:pt x="-50709" y="6364804"/>
                          <a:pt x="0" y="5714977"/>
                        </a:cubicBezTo>
                        <a:cubicBezTo>
                          <a:pt x="-16098" y="5514499"/>
                          <a:pt x="44475" y="5402250"/>
                          <a:pt x="0" y="5189202"/>
                        </a:cubicBezTo>
                        <a:cubicBezTo>
                          <a:pt x="-44475" y="4976155"/>
                          <a:pt x="23780" y="4942722"/>
                          <a:pt x="0" y="4754867"/>
                        </a:cubicBezTo>
                        <a:cubicBezTo>
                          <a:pt x="-23780" y="4567013"/>
                          <a:pt x="9335" y="4247380"/>
                          <a:pt x="0" y="4091933"/>
                        </a:cubicBezTo>
                        <a:cubicBezTo>
                          <a:pt x="-9335" y="3936486"/>
                          <a:pt x="41597" y="3738698"/>
                          <a:pt x="0" y="3520439"/>
                        </a:cubicBezTo>
                        <a:cubicBezTo>
                          <a:pt x="-41597" y="3302180"/>
                          <a:pt x="7603" y="3080610"/>
                          <a:pt x="0" y="2857506"/>
                        </a:cubicBezTo>
                        <a:cubicBezTo>
                          <a:pt x="-7603" y="2634402"/>
                          <a:pt x="9871" y="2562736"/>
                          <a:pt x="0" y="2331731"/>
                        </a:cubicBezTo>
                        <a:cubicBezTo>
                          <a:pt x="-9871" y="2100726"/>
                          <a:pt x="38109" y="2076847"/>
                          <a:pt x="0" y="1851676"/>
                        </a:cubicBezTo>
                        <a:cubicBezTo>
                          <a:pt x="-38109" y="1626506"/>
                          <a:pt x="24038" y="1375073"/>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Callout 10">
            <a:extLst>
              <a:ext uri="{FF2B5EF4-FFF2-40B4-BE49-F238E27FC236}">
                <a16:creationId xmlns:a16="http://schemas.microsoft.com/office/drawing/2014/main" id="{CC36F092-481A-F94F-BB88-2BB2F8F15F50}"/>
              </a:ext>
            </a:extLst>
          </p:cNvPr>
          <p:cNvSpPr/>
          <p:nvPr/>
        </p:nvSpPr>
        <p:spPr>
          <a:xfrm>
            <a:off x="9640252" y="1421359"/>
            <a:ext cx="2151194" cy="1041401"/>
          </a:xfrm>
          <a:prstGeom prst="wedgeEllipseCallout">
            <a:avLst>
              <a:gd name="adj1" fmla="val 53976"/>
              <a:gd name="adj2" fmla="val 57206"/>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85000"/>
                    <a:lumOff val="15000"/>
                  </a:schemeClr>
                </a:solidFill>
                <a:latin typeface="Comic Sans MS" panose="030F0902030302020204" pitchFamily="66" charset="0"/>
              </a:rPr>
              <a:t>salve!</a:t>
            </a:r>
            <a:endParaRPr lang="en-US" sz="4000" dirty="0"/>
          </a:p>
        </p:txBody>
      </p:sp>
      <p:sp>
        <p:nvSpPr>
          <p:cNvPr id="24" name="Oval Callout 23">
            <a:extLst>
              <a:ext uri="{FF2B5EF4-FFF2-40B4-BE49-F238E27FC236}">
                <a16:creationId xmlns:a16="http://schemas.microsoft.com/office/drawing/2014/main" id="{2ED00F61-DF34-FF44-B26E-C58876C45B64}"/>
              </a:ext>
            </a:extLst>
          </p:cNvPr>
          <p:cNvSpPr/>
          <p:nvPr/>
        </p:nvSpPr>
        <p:spPr>
          <a:xfrm>
            <a:off x="7942295" y="4074007"/>
            <a:ext cx="3849151" cy="1490660"/>
          </a:xfrm>
          <a:prstGeom prst="wedgeEllipseCallout">
            <a:avLst>
              <a:gd name="adj1" fmla="val 56500"/>
              <a:gd name="adj2" fmla="val -49488"/>
            </a:avLst>
          </a:prstGeom>
          <a:solidFill>
            <a:schemeClr val="accent6">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85000"/>
                    <a:lumOff val="15000"/>
                  </a:schemeClr>
                </a:solidFill>
                <a:latin typeface="Comic Sans MS" panose="030F0902030302020204" pitchFamily="66" charset="0"/>
              </a:rPr>
              <a:t>……………… </a:t>
            </a:r>
            <a:r>
              <a:rPr lang="en-US" sz="2800" dirty="0" err="1">
                <a:solidFill>
                  <a:schemeClr val="tx1">
                    <a:lumMod val="85000"/>
                    <a:lumOff val="15000"/>
                  </a:schemeClr>
                </a:solidFill>
                <a:latin typeface="Comic Sans MS" panose="030F0902030302020204" pitchFamily="66" charset="0"/>
              </a:rPr>
              <a:t>sibi</a:t>
            </a:r>
            <a:r>
              <a:rPr lang="en-US" sz="2800" dirty="0">
                <a:solidFill>
                  <a:schemeClr val="tx1">
                    <a:lumMod val="85000"/>
                    <a:lumOff val="15000"/>
                  </a:schemeClr>
                </a:solidFill>
                <a:latin typeface="Comic Sans MS" panose="030F0902030302020204" pitchFamily="66" charset="0"/>
              </a:rPr>
              <a:t> </a:t>
            </a:r>
            <a:r>
              <a:rPr lang="en-US" sz="2800" dirty="0" err="1">
                <a:solidFill>
                  <a:schemeClr val="tx1">
                    <a:lumMod val="85000"/>
                    <a:lumOff val="15000"/>
                  </a:schemeClr>
                </a:solidFill>
                <a:latin typeface="Comic Sans MS" panose="030F0902030302020204" pitchFamily="66" charset="0"/>
              </a:rPr>
              <a:t>dolet</a:t>
            </a:r>
            <a:r>
              <a:rPr lang="en-US" sz="2800" dirty="0">
                <a:solidFill>
                  <a:schemeClr val="tx1">
                    <a:lumMod val="85000"/>
                    <a:lumOff val="15000"/>
                  </a:schemeClr>
                </a:solidFill>
                <a:latin typeface="Comic Sans MS" panose="030F0902030302020204" pitchFamily="66" charset="0"/>
              </a:rPr>
              <a:t>!</a:t>
            </a:r>
            <a:endParaRPr lang="en-US" sz="2800" dirty="0"/>
          </a:p>
        </p:txBody>
      </p:sp>
      <p:grpSp>
        <p:nvGrpSpPr>
          <p:cNvPr id="30" name="Group 29">
            <a:extLst>
              <a:ext uri="{FF2B5EF4-FFF2-40B4-BE49-F238E27FC236}">
                <a16:creationId xmlns:a16="http://schemas.microsoft.com/office/drawing/2014/main" id="{D0612A70-EE36-F448-AA0C-8748F1009C50}"/>
              </a:ext>
            </a:extLst>
          </p:cNvPr>
          <p:cNvGrpSpPr/>
          <p:nvPr/>
        </p:nvGrpSpPr>
        <p:grpSpPr>
          <a:xfrm>
            <a:off x="259280" y="446020"/>
            <a:ext cx="4549787" cy="2532980"/>
            <a:chOff x="259280" y="446020"/>
            <a:chExt cx="4549787" cy="2532980"/>
          </a:xfrm>
        </p:grpSpPr>
        <p:pic>
          <p:nvPicPr>
            <p:cNvPr id="29" name="Picture 28" descr="A close-up of a doll&#10;&#10;Description automatically generated with medium confidence">
              <a:extLst>
                <a:ext uri="{FF2B5EF4-FFF2-40B4-BE49-F238E27FC236}">
                  <a16:creationId xmlns:a16="http://schemas.microsoft.com/office/drawing/2014/main" id="{7C723EF6-6CFE-944B-8C94-E58EB4F8F2DA}"/>
                </a:ext>
              </a:extLst>
            </p:cNvPr>
            <p:cNvPicPr>
              <a:picLocks noChangeAspect="1"/>
            </p:cNvPicPr>
            <p:nvPr/>
          </p:nvPicPr>
          <p:blipFill>
            <a:blip r:embed="rId3"/>
            <a:stretch>
              <a:fillRect/>
            </a:stretch>
          </p:blipFill>
          <p:spPr>
            <a:xfrm>
              <a:off x="259280" y="1937600"/>
              <a:ext cx="863600" cy="1041400"/>
            </a:xfrm>
            <a:prstGeom prst="rect">
              <a:avLst/>
            </a:prstGeom>
          </p:spPr>
        </p:pic>
        <p:sp>
          <p:nvSpPr>
            <p:cNvPr id="9" name="Oval Callout 8">
              <a:extLst>
                <a:ext uri="{FF2B5EF4-FFF2-40B4-BE49-F238E27FC236}">
                  <a16:creationId xmlns:a16="http://schemas.microsoft.com/office/drawing/2014/main" id="{FF503AC6-74BF-0C49-940D-33D04E5CDEE3}"/>
                </a:ext>
              </a:extLst>
            </p:cNvPr>
            <p:cNvSpPr/>
            <p:nvPr/>
          </p:nvSpPr>
          <p:spPr>
            <a:xfrm>
              <a:off x="691080" y="446020"/>
              <a:ext cx="4117987" cy="1629180"/>
            </a:xfrm>
            <a:prstGeom prst="wedgeEllipseCallout">
              <a:avLst>
                <a:gd name="adj1" fmla="val -41696"/>
                <a:gd name="adj2" fmla="val 52458"/>
              </a:avLst>
            </a:prstGeom>
            <a:solidFill>
              <a:schemeClr val="accent6">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85000"/>
                      <a:lumOff val="15000"/>
                    </a:schemeClr>
                  </a:solidFill>
                  <a:latin typeface="Comic Sans MS" panose="030F0902030302020204" pitchFamily="66" charset="0"/>
                </a:rPr>
                <a:t>eheu</a:t>
              </a:r>
              <a:r>
                <a:rPr lang="en-US" sz="2800" dirty="0">
                  <a:solidFill>
                    <a:schemeClr val="tx1">
                      <a:lumMod val="85000"/>
                      <a:lumOff val="15000"/>
                    </a:schemeClr>
                  </a:solidFill>
                  <a:latin typeface="Comic Sans MS" panose="030F0902030302020204" pitchFamily="66" charset="0"/>
                </a:rPr>
                <a:t>! </a:t>
              </a:r>
              <a:r>
                <a:rPr lang="en-US" sz="2800" dirty="0" err="1">
                  <a:solidFill>
                    <a:schemeClr val="tx1">
                      <a:lumMod val="85000"/>
                      <a:lumOff val="15000"/>
                    </a:schemeClr>
                  </a:solidFill>
                  <a:latin typeface="Comic Sans MS" panose="030F0902030302020204" pitchFamily="66" charset="0"/>
                </a:rPr>
                <a:t>Iucundus</a:t>
              </a:r>
              <a:r>
                <a:rPr lang="en-US" sz="2800" dirty="0">
                  <a:solidFill>
                    <a:schemeClr val="tx1">
                      <a:lumMod val="85000"/>
                      <a:lumOff val="15000"/>
                    </a:schemeClr>
                  </a:solidFill>
                  <a:latin typeface="Comic Sans MS" panose="030F0902030302020204" pitchFamily="66" charset="0"/>
                </a:rPr>
                <a:t> </a:t>
              </a:r>
              <a:r>
                <a:rPr lang="en-US" sz="2800" dirty="0" err="1">
                  <a:solidFill>
                    <a:schemeClr val="tx1">
                      <a:lumMod val="85000"/>
                      <a:lumOff val="15000"/>
                    </a:schemeClr>
                  </a:solidFill>
                  <a:latin typeface="Comic Sans MS" panose="030F0902030302020204" pitchFamily="66" charset="0"/>
                </a:rPr>
                <a:t>aeger</a:t>
              </a:r>
              <a:r>
                <a:rPr lang="en-US" sz="2800" dirty="0">
                  <a:solidFill>
                    <a:schemeClr val="tx1">
                      <a:lumMod val="85000"/>
                      <a:lumOff val="15000"/>
                    </a:schemeClr>
                  </a:solidFill>
                  <a:latin typeface="Comic Sans MS" panose="030F0902030302020204" pitchFamily="66" charset="0"/>
                </a:rPr>
                <a:t> </a:t>
              </a:r>
              <a:r>
                <a:rPr lang="en-US" sz="2800" dirty="0" err="1">
                  <a:solidFill>
                    <a:schemeClr val="tx1">
                      <a:lumMod val="85000"/>
                      <a:lumOff val="15000"/>
                    </a:schemeClr>
                  </a:solidFill>
                  <a:latin typeface="Comic Sans MS" panose="030F0902030302020204" pitchFamily="66" charset="0"/>
                </a:rPr>
                <a:t>est</a:t>
              </a:r>
              <a:r>
                <a:rPr lang="en-US" sz="2800" dirty="0">
                  <a:solidFill>
                    <a:schemeClr val="tx1">
                      <a:lumMod val="85000"/>
                      <a:lumOff val="15000"/>
                    </a:schemeClr>
                  </a:solidFill>
                  <a:latin typeface="Comic Sans MS" panose="030F0902030302020204" pitchFamily="66" charset="0"/>
                </a:rPr>
                <a:t>! quid </a:t>
              </a:r>
              <a:r>
                <a:rPr lang="en-US" sz="2800" dirty="0" err="1">
                  <a:solidFill>
                    <a:schemeClr val="tx1">
                      <a:lumMod val="85000"/>
                      <a:lumOff val="15000"/>
                    </a:schemeClr>
                  </a:solidFill>
                  <a:latin typeface="Comic Sans MS" panose="030F0902030302020204" pitchFamily="66" charset="0"/>
                </a:rPr>
                <a:t>sibi</a:t>
              </a:r>
              <a:r>
                <a:rPr lang="en-US" sz="2800" dirty="0">
                  <a:solidFill>
                    <a:schemeClr val="tx1">
                      <a:lumMod val="85000"/>
                      <a:lumOff val="15000"/>
                    </a:schemeClr>
                  </a:solidFill>
                  <a:latin typeface="Comic Sans MS" panose="030F0902030302020204" pitchFamily="66" charset="0"/>
                </a:rPr>
                <a:t> </a:t>
              </a:r>
              <a:r>
                <a:rPr lang="en-US" sz="2800" dirty="0" err="1">
                  <a:solidFill>
                    <a:schemeClr val="tx1">
                      <a:lumMod val="85000"/>
                      <a:lumOff val="15000"/>
                    </a:schemeClr>
                  </a:solidFill>
                  <a:latin typeface="Comic Sans MS" panose="030F0902030302020204" pitchFamily="66" charset="0"/>
                </a:rPr>
                <a:t>dolet</a:t>
              </a:r>
              <a:r>
                <a:rPr lang="en-US" sz="2800" dirty="0">
                  <a:solidFill>
                    <a:schemeClr val="tx1">
                      <a:lumMod val="85000"/>
                      <a:lumOff val="15000"/>
                    </a:schemeClr>
                  </a:solidFill>
                  <a:latin typeface="Comic Sans MS" panose="030F0902030302020204" pitchFamily="66" charset="0"/>
                </a:rPr>
                <a:t>…</a:t>
              </a:r>
              <a:endParaRPr lang="en-US" sz="2800" dirty="0"/>
            </a:p>
          </p:txBody>
        </p:sp>
      </p:grpSp>
      <p:grpSp>
        <p:nvGrpSpPr>
          <p:cNvPr id="19" name="Group 18">
            <a:extLst>
              <a:ext uri="{FF2B5EF4-FFF2-40B4-BE49-F238E27FC236}">
                <a16:creationId xmlns:a16="http://schemas.microsoft.com/office/drawing/2014/main" id="{67968688-AF7A-F758-BA94-F61B0CA3A0EE}"/>
              </a:ext>
            </a:extLst>
          </p:cNvPr>
          <p:cNvGrpSpPr/>
          <p:nvPr/>
        </p:nvGrpSpPr>
        <p:grpSpPr>
          <a:xfrm>
            <a:off x="1122880" y="2391223"/>
            <a:ext cx="2851409" cy="2079357"/>
            <a:chOff x="1122880" y="2391223"/>
            <a:chExt cx="2851409" cy="2079357"/>
          </a:xfrm>
        </p:grpSpPr>
        <p:sp>
          <p:nvSpPr>
            <p:cNvPr id="12" name="Oval Callout 11">
              <a:extLst>
                <a:ext uri="{FF2B5EF4-FFF2-40B4-BE49-F238E27FC236}">
                  <a16:creationId xmlns:a16="http://schemas.microsoft.com/office/drawing/2014/main" id="{FE860830-C5D9-0F49-8F64-DF78A9B7A9BC}"/>
                </a:ext>
              </a:extLst>
            </p:cNvPr>
            <p:cNvSpPr/>
            <p:nvPr/>
          </p:nvSpPr>
          <p:spPr>
            <a:xfrm>
              <a:off x="1122880" y="2391223"/>
              <a:ext cx="2851409" cy="2079357"/>
            </a:xfrm>
            <a:prstGeom prst="wedgeEllipseCallout">
              <a:avLst>
                <a:gd name="adj1" fmla="val -53990"/>
                <a:gd name="adj2" fmla="val -39274"/>
              </a:avLst>
            </a:prstGeom>
            <a:solidFill>
              <a:schemeClr val="accent6">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Comic Sans MS" panose="030F0902030302020204" pitchFamily="66" charset="0"/>
                </a:rPr>
                <a:t>…</a:t>
              </a:r>
              <a:r>
                <a:rPr lang="en-US" sz="2800" dirty="0" err="1">
                  <a:solidFill>
                    <a:schemeClr val="tx1"/>
                  </a:solidFill>
                  <a:latin typeface="Comic Sans MS" panose="030F0902030302020204" pitchFamily="66" charset="0"/>
                </a:rPr>
                <a:t>cor</a:t>
              </a:r>
              <a:endParaRPr lang="en-US" sz="2800" dirty="0">
                <a:solidFill>
                  <a:schemeClr val="tx1"/>
                </a:solidFill>
                <a:latin typeface="Comic Sans MS" panose="030F0902030302020204" pitchFamily="66" charset="0"/>
              </a:endParaRPr>
            </a:p>
            <a:p>
              <a:r>
                <a:rPr lang="en-US" sz="2800" dirty="0" err="1">
                  <a:solidFill>
                    <a:schemeClr val="tx1"/>
                  </a:solidFill>
                  <a:latin typeface="Comic Sans MS" panose="030F0902030302020204" pitchFamily="66" charset="0"/>
                </a:rPr>
                <a:t>aut</a:t>
              </a:r>
              <a:endParaRPr lang="en-US" sz="2800" dirty="0">
                <a:solidFill>
                  <a:schemeClr val="tx1"/>
                </a:solidFill>
                <a:latin typeface="Comic Sans MS" panose="030F0902030302020204" pitchFamily="66" charset="0"/>
              </a:endParaRPr>
            </a:p>
            <a:p>
              <a:r>
                <a:rPr lang="en-US" sz="2800" dirty="0">
                  <a:solidFill>
                    <a:schemeClr val="tx1"/>
                  </a:solidFill>
                  <a:latin typeface="Comic Sans MS" panose="030F0902030302020204" pitchFamily="66" charset="0"/>
                </a:rPr>
                <a:t>cerebrum?</a:t>
              </a:r>
            </a:p>
          </p:txBody>
        </p:sp>
        <p:pic>
          <p:nvPicPr>
            <p:cNvPr id="13" name="Picture 12" descr="Shape&#10;&#10;Description automatically generated">
              <a:extLst>
                <a:ext uri="{FF2B5EF4-FFF2-40B4-BE49-F238E27FC236}">
                  <a16:creationId xmlns:a16="http://schemas.microsoft.com/office/drawing/2014/main" id="{6A421F55-B86E-1D64-13F5-E5635B689F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35390" y="2598037"/>
              <a:ext cx="612344" cy="603066"/>
            </a:xfrm>
            <a:prstGeom prst="rect">
              <a:avLst/>
            </a:prstGeom>
          </p:spPr>
        </p:pic>
        <p:pic>
          <p:nvPicPr>
            <p:cNvPr id="17" name="Picture 16">
              <a:extLst>
                <a:ext uri="{FF2B5EF4-FFF2-40B4-BE49-F238E27FC236}">
                  <a16:creationId xmlns:a16="http://schemas.microsoft.com/office/drawing/2014/main" id="{46D9CA5E-7CBE-3616-C9C4-3BE29C906E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42125" y="3132518"/>
              <a:ext cx="652497" cy="603065"/>
            </a:xfrm>
            <a:prstGeom prst="rect">
              <a:avLst/>
            </a:prstGeom>
          </p:spPr>
        </p:pic>
      </p:grpSp>
      <p:sp>
        <p:nvSpPr>
          <p:cNvPr id="5" name="Oval Callout 4">
            <a:extLst>
              <a:ext uri="{FF2B5EF4-FFF2-40B4-BE49-F238E27FC236}">
                <a16:creationId xmlns:a16="http://schemas.microsoft.com/office/drawing/2014/main" id="{10D4EF17-EB8E-7543-9C80-20D01BB3879F}"/>
              </a:ext>
            </a:extLst>
          </p:cNvPr>
          <p:cNvSpPr/>
          <p:nvPr/>
        </p:nvSpPr>
        <p:spPr>
          <a:xfrm>
            <a:off x="7260404" y="446019"/>
            <a:ext cx="2994660" cy="1295400"/>
          </a:xfrm>
          <a:prstGeom prst="wedgeEllipseCallout">
            <a:avLst>
              <a:gd name="adj1" fmla="val -69358"/>
              <a:gd name="adj2" fmla="val 17339"/>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lumMod val="85000"/>
                    <a:lumOff val="15000"/>
                  </a:schemeClr>
                </a:solidFill>
                <a:latin typeface="Comic Sans MS" panose="030F0902030302020204" pitchFamily="66" charset="0"/>
              </a:rPr>
              <a:t>salvete</a:t>
            </a:r>
            <a:r>
              <a:rPr lang="en-US" sz="4000" dirty="0">
                <a:solidFill>
                  <a:schemeClr val="tx1">
                    <a:lumMod val="85000"/>
                    <a:lumOff val="15000"/>
                  </a:schemeClr>
                </a:solidFill>
                <a:latin typeface="Comic Sans MS" panose="030F0902030302020204" pitchFamily="66" charset="0"/>
              </a:rPr>
              <a:t>!</a:t>
            </a:r>
            <a:endParaRPr lang="en-US" sz="4000" dirty="0"/>
          </a:p>
        </p:txBody>
      </p:sp>
    </p:spTree>
    <p:extLst>
      <p:ext uri="{BB962C8B-B14F-4D97-AF65-F5344CB8AC3E}">
        <p14:creationId xmlns:p14="http://schemas.microsoft.com/office/powerpoint/2010/main" val="167577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dissolv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ssolv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4" grpId="0" animBg="1"/>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25237" y="406068"/>
            <a:ext cx="7541525" cy="890647"/>
          </a:xfrm>
        </p:spPr>
        <p:txBody>
          <a:bodyPr/>
          <a:lstStyle/>
          <a:p>
            <a:pPr algn="ctr"/>
            <a:r>
              <a:rPr lang="en-US" dirty="0"/>
              <a:t>Animal Words Roots Challenge</a:t>
            </a:r>
          </a:p>
        </p:txBody>
      </p:sp>
      <p:sp>
        <p:nvSpPr>
          <p:cNvPr id="38" name="Subtitle 2">
            <a:extLst>
              <a:ext uri="{FF2B5EF4-FFF2-40B4-BE49-F238E27FC236}">
                <a16:creationId xmlns:a16="http://schemas.microsoft.com/office/drawing/2014/main" id="{1EB3C4FF-7E63-6D4F-A7D1-DBDEB7ED4F8D}"/>
              </a:ext>
            </a:extLst>
          </p:cNvPr>
          <p:cNvSpPr txBox="1">
            <a:spLocks/>
          </p:cNvSpPr>
          <p:nvPr/>
        </p:nvSpPr>
        <p:spPr>
          <a:xfrm>
            <a:off x="0" y="6594268"/>
            <a:ext cx="3722740" cy="205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16.04 UTK: Animals</a:t>
            </a:r>
          </a:p>
        </p:txBody>
      </p:sp>
      <p:pic>
        <p:nvPicPr>
          <p:cNvPr id="8" name="Picture 7" descr="A picture containing drawing&#10;&#10;Description automatically generated">
            <a:extLst>
              <a:ext uri="{FF2B5EF4-FFF2-40B4-BE49-F238E27FC236}">
                <a16:creationId xmlns:a16="http://schemas.microsoft.com/office/drawing/2014/main" id="{4BFBDDE6-3FDB-9E46-ABAD-0416D287EA85}"/>
              </a:ext>
            </a:extLst>
          </p:cNvPr>
          <p:cNvPicPr>
            <a:picLocks noChangeAspect="1"/>
          </p:cNvPicPr>
          <p:nvPr/>
        </p:nvPicPr>
        <p:blipFill>
          <a:blip r:embed="rId2"/>
          <a:stretch>
            <a:fillRect/>
          </a:stretch>
        </p:blipFill>
        <p:spPr>
          <a:xfrm>
            <a:off x="1689738" y="315703"/>
            <a:ext cx="901651" cy="628200"/>
          </a:xfrm>
          <a:prstGeom prst="rect">
            <a:avLst/>
          </a:prstGeom>
        </p:spPr>
      </p:pic>
      <p:sp>
        <p:nvSpPr>
          <p:cNvPr id="41" name="TextBox 40">
            <a:extLst>
              <a:ext uri="{FF2B5EF4-FFF2-40B4-BE49-F238E27FC236}">
                <a16:creationId xmlns:a16="http://schemas.microsoft.com/office/drawing/2014/main" id="{CD832C03-0DEC-1D47-94DF-F926EA35A3F4}"/>
              </a:ext>
            </a:extLst>
          </p:cNvPr>
          <p:cNvSpPr txBox="1"/>
          <p:nvPr/>
        </p:nvSpPr>
        <p:spPr>
          <a:xfrm>
            <a:off x="5890902" y="5596116"/>
            <a:ext cx="1949957" cy="1261884"/>
          </a:xfrm>
          <a:prstGeom prst="rect">
            <a:avLst/>
          </a:prstGeom>
          <a:noFill/>
        </p:spPr>
        <p:txBody>
          <a:bodyPr wrap="none" rtlCol="0">
            <a:spAutoFit/>
          </a:bodyPr>
          <a:lstStyle/>
          <a:p>
            <a:pPr algn="ctr"/>
            <a:r>
              <a:rPr lang="en-US" sz="3600" b="1" dirty="0" err="1"/>
              <a:t>rodere</a:t>
            </a:r>
            <a:endParaRPr lang="en-US" sz="3600" b="1" dirty="0"/>
          </a:p>
          <a:p>
            <a:pPr algn="ctr"/>
            <a:r>
              <a:rPr lang="en-US" sz="2000" i="1" dirty="0"/>
              <a:t>Latin</a:t>
            </a:r>
          </a:p>
          <a:p>
            <a:pPr algn="ctr"/>
            <a:r>
              <a:rPr lang="en-US" sz="2000" dirty="0"/>
              <a:t>to gnaw, to chew</a:t>
            </a:r>
          </a:p>
        </p:txBody>
      </p:sp>
      <p:sp>
        <p:nvSpPr>
          <p:cNvPr id="39" name="TextBox 38">
            <a:extLst>
              <a:ext uri="{FF2B5EF4-FFF2-40B4-BE49-F238E27FC236}">
                <a16:creationId xmlns:a16="http://schemas.microsoft.com/office/drawing/2014/main" id="{0CE04474-F92A-BD4B-BB24-05F459A52E51}"/>
              </a:ext>
            </a:extLst>
          </p:cNvPr>
          <p:cNvSpPr txBox="1"/>
          <p:nvPr/>
        </p:nvSpPr>
        <p:spPr>
          <a:xfrm>
            <a:off x="10540754" y="646119"/>
            <a:ext cx="1150187" cy="1261884"/>
          </a:xfrm>
          <a:prstGeom prst="rect">
            <a:avLst/>
          </a:prstGeom>
          <a:noFill/>
        </p:spPr>
        <p:txBody>
          <a:bodyPr wrap="none" rtlCol="0">
            <a:spAutoFit/>
          </a:bodyPr>
          <a:lstStyle/>
          <a:p>
            <a:pPr algn="ctr"/>
            <a:r>
              <a:rPr lang="en-US" sz="3600" b="1" dirty="0" err="1"/>
              <a:t>canis</a:t>
            </a:r>
            <a:endParaRPr lang="en-US" sz="3600" b="1" dirty="0"/>
          </a:p>
          <a:p>
            <a:pPr lvl="0" algn="ctr"/>
            <a:r>
              <a:rPr lang="en-US" sz="2000" i="1" dirty="0">
                <a:solidFill>
                  <a:prstClr val="black"/>
                </a:solidFill>
              </a:rPr>
              <a:t>Latin</a:t>
            </a:r>
          </a:p>
          <a:p>
            <a:pPr lvl="0" algn="ctr"/>
            <a:r>
              <a:rPr lang="en-US" sz="2000" dirty="0">
                <a:solidFill>
                  <a:prstClr val="black"/>
                </a:solidFill>
              </a:rPr>
              <a:t>dog</a:t>
            </a:r>
          </a:p>
        </p:txBody>
      </p:sp>
      <p:sp>
        <p:nvSpPr>
          <p:cNvPr id="45" name="TextBox 44">
            <a:extLst>
              <a:ext uri="{FF2B5EF4-FFF2-40B4-BE49-F238E27FC236}">
                <a16:creationId xmlns:a16="http://schemas.microsoft.com/office/drawing/2014/main" id="{10E7A833-72AB-C143-BBB9-BF812C308876}"/>
              </a:ext>
            </a:extLst>
          </p:cNvPr>
          <p:cNvSpPr txBox="1"/>
          <p:nvPr/>
        </p:nvSpPr>
        <p:spPr>
          <a:xfrm>
            <a:off x="0" y="3259840"/>
            <a:ext cx="2527438" cy="1261884"/>
          </a:xfrm>
          <a:prstGeom prst="rect">
            <a:avLst/>
          </a:prstGeom>
          <a:noFill/>
        </p:spPr>
        <p:txBody>
          <a:bodyPr wrap="square" rtlCol="0">
            <a:spAutoFit/>
          </a:bodyPr>
          <a:lstStyle/>
          <a:p>
            <a:pPr algn="ctr"/>
            <a:r>
              <a:rPr lang="en-US" sz="3600" b="1" dirty="0" err="1"/>
              <a:t>skiouros</a:t>
            </a:r>
            <a:endParaRPr lang="en-US" sz="3600" b="1" dirty="0"/>
          </a:p>
          <a:p>
            <a:pPr algn="ctr"/>
            <a:r>
              <a:rPr lang="en-US" sz="2000" i="1" dirty="0"/>
              <a:t>Greek</a:t>
            </a:r>
            <a:endParaRPr lang="en-US" sz="2000" b="1" dirty="0"/>
          </a:p>
          <a:p>
            <a:pPr algn="ctr"/>
            <a:r>
              <a:rPr lang="en-US" sz="2000" dirty="0"/>
              <a:t>with a shady tail</a:t>
            </a:r>
            <a:endParaRPr lang="en-US" sz="2000" b="1" i="1" dirty="0"/>
          </a:p>
        </p:txBody>
      </p:sp>
      <p:sp>
        <p:nvSpPr>
          <p:cNvPr id="22" name="TextBox 21">
            <a:extLst>
              <a:ext uri="{FF2B5EF4-FFF2-40B4-BE49-F238E27FC236}">
                <a16:creationId xmlns:a16="http://schemas.microsoft.com/office/drawing/2014/main" id="{7BB9BE1E-FB16-C64B-897D-12BD4909129D}"/>
              </a:ext>
            </a:extLst>
          </p:cNvPr>
          <p:cNvSpPr txBox="1"/>
          <p:nvPr/>
        </p:nvSpPr>
        <p:spPr>
          <a:xfrm>
            <a:off x="287601" y="4939015"/>
            <a:ext cx="1493037" cy="1261884"/>
          </a:xfrm>
          <a:prstGeom prst="rect">
            <a:avLst/>
          </a:prstGeom>
          <a:noFill/>
        </p:spPr>
        <p:txBody>
          <a:bodyPr wrap="none" rtlCol="0">
            <a:spAutoFit/>
          </a:bodyPr>
          <a:lstStyle/>
          <a:p>
            <a:pPr algn="ctr"/>
            <a:r>
              <a:rPr lang="en-US" sz="3600" b="1" dirty="0"/>
              <a:t>cygnus</a:t>
            </a:r>
          </a:p>
          <a:p>
            <a:pPr algn="ctr"/>
            <a:r>
              <a:rPr lang="en-US" sz="2000" i="1" dirty="0"/>
              <a:t>Latin</a:t>
            </a:r>
          </a:p>
          <a:p>
            <a:pPr algn="ctr"/>
            <a:r>
              <a:rPr lang="en-US" sz="2000" dirty="0"/>
              <a:t>swan </a:t>
            </a:r>
          </a:p>
        </p:txBody>
      </p:sp>
      <p:sp>
        <p:nvSpPr>
          <p:cNvPr id="23" name="TextBox 22">
            <a:extLst>
              <a:ext uri="{FF2B5EF4-FFF2-40B4-BE49-F238E27FC236}">
                <a16:creationId xmlns:a16="http://schemas.microsoft.com/office/drawing/2014/main" id="{859FEA62-F771-D446-BED9-C0010454CEAA}"/>
              </a:ext>
            </a:extLst>
          </p:cNvPr>
          <p:cNvSpPr txBox="1"/>
          <p:nvPr/>
        </p:nvSpPr>
        <p:spPr>
          <a:xfrm>
            <a:off x="3224722" y="5596116"/>
            <a:ext cx="1368452" cy="1261884"/>
          </a:xfrm>
          <a:prstGeom prst="rect">
            <a:avLst/>
          </a:prstGeom>
          <a:noFill/>
        </p:spPr>
        <p:txBody>
          <a:bodyPr wrap="none" rtlCol="0">
            <a:spAutoFit/>
          </a:bodyPr>
          <a:lstStyle/>
          <a:p>
            <a:pPr algn="ctr"/>
            <a:r>
              <a:rPr lang="en-US" sz="3600" b="1" dirty="0" err="1"/>
              <a:t>boves</a:t>
            </a:r>
            <a:r>
              <a:rPr lang="en-US" sz="2000" dirty="0"/>
              <a:t> </a:t>
            </a:r>
          </a:p>
          <a:p>
            <a:pPr algn="ctr"/>
            <a:r>
              <a:rPr lang="en-US" sz="2000" i="1" dirty="0"/>
              <a:t>Latin</a:t>
            </a:r>
          </a:p>
          <a:p>
            <a:pPr algn="ctr"/>
            <a:r>
              <a:rPr lang="en-US" sz="2000" dirty="0"/>
              <a:t>cattle</a:t>
            </a:r>
            <a:endParaRPr lang="en-US" sz="2000" i="1" dirty="0"/>
          </a:p>
        </p:txBody>
      </p:sp>
      <p:sp>
        <p:nvSpPr>
          <p:cNvPr id="3" name="TextBox 2">
            <a:extLst>
              <a:ext uri="{FF2B5EF4-FFF2-40B4-BE49-F238E27FC236}">
                <a16:creationId xmlns:a16="http://schemas.microsoft.com/office/drawing/2014/main" id="{761C12B6-9BE5-5148-9C80-FE30758F4770}"/>
              </a:ext>
            </a:extLst>
          </p:cNvPr>
          <p:cNvSpPr txBox="1"/>
          <p:nvPr/>
        </p:nvSpPr>
        <p:spPr>
          <a:xfrm>
            <a:off x="3203905" y="1034268"/>
            <a:ext cx="5835426" cy="646331"/>
          </a:xfrm>
          <a:prstGeom prst="rect">
            <a:avLst/>
          </a:prstGeom>
          <a:noFill/>
        </p:spPr>
        <p:txBody>
          <a:bodyPr wrap="square" rtlCol="0">
            <a:spAutoFit/>
          </a:bodyPr>
          <a:lstStyle/>
          <a:p>
            <a:pPr algn="ctr"/>
            <a:r>
              <a:rPr lang="en-US" dirty="0"/>
              <a:t>Can you match the animal-related word to its Latin or Ancient Greek ancestor? </a:t>
            </a:r>
          </a:p>
        </p:txBody>
      </p:sp>
      <p:sp>
        <p:nvSpPr>
          <p:cNvPr id="59" name="TextBox 58">
            <a:extLst>
              <a:ext uri="{FF2B5EF4-FFF2-40B4-BE49-F238E27FC236}">
                <a16:creationId xmlns:a16="http://schemas.microsoft.com/office/drawing/2014/main" id="{4289369D-57DA-F84B-8B21-50779C92C5EE}"/>
              </a:ext>
            </a:extLst>
          </p:cNvPr>
          <p:cNvSpPr txBox="1"/>
          <p:nvPr/>
        </p:nvSpPr>
        <p:spPr>
          <a:xfrm>
            <a:off x="10166674" y="1977511"/>
            <a:ext cx="1346844" cy="1261884"/>
          </a:xfrm>
          <a:prstGeom prst="rect">
            <a:avLst/>
          </a:prstGeom>
          <a:noFill/>
        </p:spPr>
        <p:txBody>
          <a:bodyPr wrap="none" rtlCol="0">
            <a:spAutoFit/>
          </a:bodyPr>
          <a:lstStyle/>
          <a:p>
            <a:pPr algn="ctr"/>
            <a:r>
              <a:rPr lang="en-US" sz="3600" b="1" dirty="0" err="1"/>
              <a:t>equus</a:t>
            </a:r>
            <a:endParaRPr lang="en-US" sz="3600" b="1" dirty="0"/>
          </a:p>
          <a:p>
            <a:pPr lvl="0" algn="ctr"/>
            <a:r>
              <a:rPr lang="en-US" sz="2000" i="1" dirty="0">
                <a:solidFill>
                  <a:prstClr val="black"/>
                </a:solidFill>
              </a:rPr>
              <a:t>Latin</a:t>
            </a:r>
          </a:p>
          <a:p>
            <a:pPr lvl="0" algn="ctr"/>
            <a:r>
              <a:rPr lang="en-US" sz="2000" dirty="0">
                <a:solidFill>
                  <a:prstClr val="black"/>
                </a:solidFill>
              </a:rPr>
              <a:t>horse</a:t>
            </a:r>
          </a:p>
        </p:txBody>
      </p:sp>
      <p:sp>
        <p:nvSpPr>
          <p:cNvPr id="62" name="TextBox 61">
            <a:extLst>
              <a:ext uri="{FF2B5EF4-FFF2-40B4-BE49-F238E27FC236}">
                <a16:creationId xmlns:a16="http://schemas.microsoft.com/office/drawing/2014/main" id="{EA03803B-C064-A14D-AF8D-841864703304}"/>
              </a:ext>
            </a:extLst>
          </p:cNvPr>
          <p:cNvSpPr txBox="1"/>
          <p:nvPr/>
        </p:nvSpPr>
        <p:spPr>
          <a:xfrm>
            <a:off x="637703" y="1337272"/>
            <a:ext cx="1526380" cy="1261884"/>
          </a:xfrm>
          <a:prstGeom prst="rect">
            <a:avLst/>
          </a:prstGeom>
          <a:noFill/>
        </p:spPr>
        <p:txBody>
          <a:bodyPr wrap="none" rtlCol="0">
            <a:spAutoFit/>
          </a:bodyPr>
          <a:lstStyle/>
          <a:p>
            <a:pPr algn="ctr"/>
            <a:r>
              <a:rPr lang="en-US" sz="3600" b="1" dirty="0" err="1"/>
              <a:t>pilosus</a:t>
            </a:r>
            <a:endParaRPr lang="en-US" sz="3600" b="1" dirty="0"/>
          </a:p>
          <a:p>
            <a:pPr algn="ctr"/>
            <a:r>
              <a:rPr lang="en-US" sz="2000" i="1" dirty="0"/>
              <a:t>Latin</a:t>
            </a:r>
          </a:p>
          <a:p>
            <a:pPr algn="ctr"/>
            <a:r>
              <a:rPr lang="en-US" sz="2000" dirty="0"/>
              <a:t>hairy</a:t>
            </a:r>
          </a:p>
        </p:txBody>
      </p:sp>
      <p:sp>
        <p:nvSpPr>
          <p:cNvPr id="63" name="TextBox 62">
            <a:extLst>
              <a:ext uri="{FF2B5EF4-FFF2-40B4-BE49-F238E27FC236}">
                <a16:creationId xmlns:a16="http://schemas.microsoft.com/office/drawing/2014/main" id="{1B12608C-4747-D34B-B3D4-4C1FA8F57E2E}"/>
              </a:ext>
            </a:extLst>
          </p:cNvPr>
          <p:cNvSpPr txBox="1"/>
          <p:nvPr/>
        </p:nvSpPr>
        <p:spPr>
          <a:xfrm>
            <a:off x="8073044" y="5312174"/>
            <a:ext cx="2906629" cy="1508105"/>
          </a:xfrm>
          <a:prstGeom prst="rect">
            <a:avLst/>
          </a:prstGeom>
          <a:noFill/>
        </p:spPr>
        <p:txBody>
          <a:bodyPr wrap="none" rtlCol="0">
            <a:spAutoFit/>
          </a:bodyPr>
          <a:lstStyle/>
          <a:p>
            <a:pPr algn="ctr"/>
            <a:r>
              <a:rPr lang="en-US" sz="3600" b="1" dirty="0" err="1"/>
              <a:t>arktos</a:t>
            </a:r>
            <a:endParaRPr lang="en-US" sz="3600" b="1" dirty="0"/>
          </a:p>
          <a:p>
            <a:pPr algn="ctr"/>
            <a:r>
              <a:rPr lang="en-US" sz="2000" i="1" dirty="0"/>
              <a:t>Greek</a:t>
            </a:r>
          </a:p>
          <a:p>
            <a:pPr algn="ctr"/>
            <a:r>
              <a:rPr lang="en-US" sz="2000" dirty="0"/>
              <a:t>bear </a:t>
            </a:r>
          </a:p>
          <a:p>
            <a:pPr algn="ctr"/>
            <a:r>
              <a:rPr lang="en-US" sz="1600" dirty="0"/>
              <a:t>(or The Great Bear constellation)</a:t>
            </a:r>
          </a:p>
        </p:txBody>
      </p:sp>
      <p:sp>
        <p:nvSpPr>
          <p:cNvPr id="64" name="TextBox 63">
            <a:extLst>
              <a:ext uri="{FF2B5EF4-FFF2-40B4-BE49-F238E27FC236}">
                <a16:creationId xmlns:a16="http://schemas.microsoft.com/office/drawing/2014/main" id="{A88172AD-A25D-384E-B881-17E9B5B52456}"/>
              </a:ext>
            </a:extLst>
          </p:cNvPr>
          <p:cNvSpPr txBox="1"/>
          <p:nvPr/>
        </p:nvSpPr>
        <p:spPr>
          <a:xfrm>
            <a:off x="10029394" y="3782601"/>
            <a:ext cx="1716624" cy="1261884"/>
          </a:xfrm>
          <a:prstGeom prst="rect">
            <a:avLst/>
          </a:prstGeom>
          <a:noFill/>
        </p:spPr>
        <p:txBody>
          <a:bodyPr wrap="none" rtlCol="0">
            <a:spAutoFit/>
          </a:bodyPr>
          <a:lstStyle/>
          <a:p>
            <a:pPr algn="ctr"/>
            <a:r>
              <a:rPr lang="en-US" sz="3600" b="1" dirty="0" err="1"/>
              <a:t>arachne</a:t>
            </a:r>
            <a:endParaRPr lang="en-US" sz="3600" b="1" dirty="0"/>
          </a:p>
          <a:p>
            <a:pPr algn="ctr"/>
            <a:r>
              <a:rPr lang="en-US" sz="2000" i="1" dirty="0"/>
              <a:t>Greek</a:t>
            </a:r>
          </a:p>
          <a:p>
            <a:pPr algn="ctr"/>
            <a:r>
              <a:rPr lang="en-US" sz="2000" dirty="0"/>
              <a:t>spider</a:t>
            </a:r>
          </a:p>
        </p:txBody>
      </p:sp>
      <p:sp>
        <p:nvSpPr>
          <p:cNvPr id="49" name="TextBox 48">
            <a:extLst>
              <a:ext uri="{FF2B5EF4-FFF2-40B4-BE49-F238E27FC236}">
                <a16:creationId xmlns:a16="http://schemas.microsoft.com/office/drawing/2014/main" id="{0D09C896-14F5-0B4E-AC16-36DE883DC141}"/>
              </a:ext>
            </a:extLst>
          </p:cNvPr>
          <p:cNvSpPr txBox="1"/>
          <p:nvPr/>
        </p:nvSpPr>
        <p:spPr>
          <a:xfrm>
            <a:off x="5320745" y="3114133"/>
            <a:ext cx="1476366" cy="646331"/>
          </a:xfrm>
          <a:prstGeom prst="rect">
            <a:avLst/>
          </a:prstGeom>
          <a:noFill/>
        </p:spPr>
        <p:txBody>
          <a:bodyPr wrap="none" rtlCol="0">
            <a:spAutoFit/>
          </a:bodyPr>
          <a:lstStyle/>
          <a:p>
            <a:pPr algn="ctr"/>
            <a:r>
              <a:rPr lang="en-US" sz="3600" b="1" dirty="0">
                <a:solidFill>
                  <a:srgbClr val="FF8AD8"/>
                </a:solidFill>
              </a:rPr>
              <a:t>rodent</a:t>
            </a:r>
          </a:p>
        </p:txBody>
      </p:sp>
      <p:sp>
        <p:nvSpPr>
          <p:cNvPr id="44" name="TextBox 43">
            <a:extLst>
              <a:ext uri="{FF2B5EF4-FFF2-40B4-BE49-F238E27FC236}">
                <a16:creationId xmlns:a16="http://schemas.microsoft.com/office/drawing/2014/main" id="{492C64B5-5464-6C40-BD11-E17A99F0853C}"/>
              </a:ext>
            </a:extLst>
          </p:cNvPr>
          <p:cNvSpPr txBox="1"/>
          <p:nvPr/>
        </p:nvSpPr>
        <p:spPr>
          <a:xfrm>
            <a:off x="5339757" y="3114132"/>
            <a:ext cx="1449819" cy="646331"/>
          </a:xfrm>
          <a:prstGeom prst="rect">
            <a:avLst/>
          </a:prstGeom>
          <a:noFill/>
        </p:spPr>
        <p:txBody>
          <a:bodyPr wrap="none" rtlCol="0">
            <a:spAutoFit/>
          </a:bodyPr>
          <a:lstStyle/>
          <a:p>
            <a:pPr algn="ctr"/>
            <a:r>
              <a:rPr lang="en-US" sz="3600" b="1" dirty="0">
                <a:solidFill>
                  <a:srgbClr val="92D050"/>
                </a:solidFill>
              </a:rPr>
              <a:t>cygnet</a:t>
            </a:r>
          </a:p>
        </p:txBody>
      </p:sp>
      <p:sp>
        <p:nvSpPr>
          <p:cNvPr id="61" name="TextBox 60">
            <a:extLst>
              <a:ext uri="{FF2B5EF4-FFF2-40B4-BE49-F238E27FC236}">
                <a16:creationId xmlns:a16="http://schemas.microsoft.com/office/drawing/2014/main" id="{7C4D9477-0CE3-D44D-A435-D7130C0200B8}"/>
              </a:ext>
            </a:extLst>
          </p:cNvPr>
          <p:cNvSpPr txBox="1"/>
          <p:nvPr/>
        </p:nvSpPr>
        <p:spPr>
          <a:xfrm>
            <a:off x="5308959" y="3114132"/>
            <a:ext cx="1492974" cy="646331"/>
          </a:xfrm>
          <a:prstGeom prst="rect">
            <a:avLst/>
          </a:prstGeom>
          <a:noFill/>
        </p:spPr>
        <p:txBody>
          <a:bodyPr wrap="square" rtlCol="0">
            <a:spAutoFit/>
          </a:bodyPr>
          <a:lstStyle/>
          <a:p>
            <a:pPr algn="ctr"/>
            <a:r>
              <a:rPr lang="en-US" sz="3600" b="1" dirty="0">
                <a:solidFill>
                  <a:srgbClr val="7030A0"/>
                </a:solidFill>
              </a:rPr>
              <a:t>canine </a:t>
            </a:r>
          </a:p>
        </p:txBody>
      </p:sp>
      <p:sp>
        <p:nvSpPr>
          <p:cNvPr id="60" name="TextBox 59">
            <a:extLst>
              <a:ext uri="{FF2B5EF4-FFF2-40B4-BE49-F238E27FC236}">
                <a16:creationId xmlns:a16="http://schemas.microsoft.com/office/drawing/2014/main" id="{0B4877EE-9E4D-A642-83A6-5E5936659A84}"/>
              </a:ext>
            </a:extLst>
          </p:cNvPr>
          <p:cNvSpPr txBox="1"/>
          <p:nvPr/>
        </p:nvSpPr>
        <p:spPr>
          <a:xfrm>
            <a:off x="4399650" y="3115116"/>
            <a:ext cx="3332523" cy="646331"/>
          </a:xfrm>
          <a:prstGeom prst="rect">
            <a:avLst/>
          </a:prstGeom>
          <a:noFill/>
        </p:spPr>
        <p:txBody>
          <a:bodyPr wrap="square" rtlCol="0">
            <a:spAutoFit/>
          </a:bodyPr>
          <a:lstStyle/>
          <a:p>
            <a:pPr algn="ctr"/>
            <a:r>
              <a:rPr lang="en-US" sz="3600" b="1" dirty="0">
                <a:solidFill>
                  <a:srgbClr val="945200"/>
                </a:solidFill>
              </a:rPr>
              <a:t>arachnophobia </a:t>
            </a:r>
          </a:p>
        </p:txBody>
      </p:sp>
      <p:sp>
        <p:nvSpPr>
          <p:cNvPr id="43" name="TextBox 42">
            <a:extLst>
              <a:ext uri="{FF2B5EF4-FFF2-40B4-BE49-F238E27FC236}">
                <a16:creationId xmlns:a16="http://schemas.microsoft.com/office/drawing/2014/main" id="{3D244BA4-67C4-5247-B123-8336142587A7}"/>
              </a:ext>
            </a:extLst>
          </p:cNvPr>
          <p:cNvSpPr txBox="1"/>
          <p:nvPr/>
        </p:nvSpPr>
        <p:spPr>
          <a:xfrm>
            <a:off x="5443838" y="3117286"/>
            <a:ext cx="1231299" cy="646331"/>
          </a:xfrm>
          <a:prstGeom prst="rect">
            <a:avLst/>
          </a:prstGeom>
          <a:noFill/>
        </p:spPr>
        <p:txBody>
          <a:bodyPr wrap="none" rtlCol="0">
            <a:spAutoFit/>
          </a:bodyPr>
          <a:lstStyle/>
          <a:p>
            <a:pPr algn="ctr"/>
            <a:r>
              <a:rPr lang="en-US" sz="3600" b="1" dirty="0">
                <a:solidFill>
                  <a:schemeClr val="accent4">
                    <a:lumMod val="60000"/>
                    <a:lumOff val="40000"/>
                  </a:schemeClr>
                </a:solidFill>
              </a:rPr>
              <a:t>arctic</a:t>
            </a:r>
          </a:p>
        </p:txBody>
      </p:sp>
      <p:sp>
        <p:nvSpPr>
          <p:cNvPr id="50" name="TextBox 49">
            <a:extLst>
              <a:ext uri="{FF2B5EF4-FFF2-40B4-BE49-F238E27FC236}">
                <a16:creationId xmlns:a16="http://schemas.microsoft.com/office/drawing/2014/main" id="{B204D4B8-C62C-0A47-8946-22BA6D055602}"/>
              </a:ext>
            </a:extLst>
          </p:cNvPr>
          <p:cNvSpPr txBox="1"/>
          <p:nvPr/>
        </p:nvSpPr>
        <p:spPr>
          <a:xfrm>
            <a:off x="5239500" y="3119228"/>
            <a:ext cx="1647823" cy="646331"/>
          </a:xfrm>
          <a:prstGeom prst="rect">
            <a:avLst/>
          </a:prstGeom>
          <a:noFill/>
        </p:spPr>
        <p:txBody>
          <a:bodyPr wrap="none" rtlCol="0">
            <a:spAutoFit/>
          </a:bodyPr>
          <a:lstStyle/>
          <a:p>
            <a:pPr algn="ctr"/>
            <a:r>
              <a:rPr lang="en-US" sz="3600" b="1" dirty="0">
                <a:solidFill>
                  <a:schemeClr val="accent5">
                    <a:lumMod val="75000"/>
                  </a:schemeClr>
                </a:solidFill>
              </a:rPr>
              <a:t>squirrel</a:t>
            </a:r>
          </a:p>
        </p:txBody>
      </p:sp>
      <p:sp>
        <p:nvSpPr>
          <p:cNvPr id="42" name="TextBox 41">
            <a:extLst>
              <a:ext uri="{FF2B5EF4-FFF2-40B4-BE49-F238E27FC236}">
                <a16:creationId xmlns:a16="http://schemas.microsoft.com/office/drawing/2014/main" id="{E172B23C-0A4B-AF4F-A436-1381FA7EBCBC}"/>
              </a:ext>
            </a:extLst>
          </p:cNvPr>
          <p:cNvSpPr txBox="1"/>
          <p:nvPr/>
        </p:nvSpPr>
        <p:spPr>
          <a:xfrm>
            <a:off x="4888138" y="3122608"/>
            <a:ext cx="2343527" cy="646331"/>
          </a:xfrm>
          <a:prstGeom prst="rect">
            <a:avLst/>
          </a:prstGeom>
          <a:noFill/>
        </p:spPr>
        <p:txBody>
          <a:bodyPr wrap="none" rtlCol="0">
            <a:spAutoFit/>
          </a:bodyPr>
          <a:lstStyle/>
          <a:p>
            <a:pPr algn="ctr"/>
            <a:r>
              <a:rPr lang="en-US" sz="3600" b="1" dirty="0">
                <a:solidFill>
                  <a:srgbClr val="C00000"/>
                </a:solidFill>
              </a:rPr>
              <a:t>equestrian </a:t>
            </a:r>
          </a:p>
        </p:txBody>
      </p:sp>
      <p:sp>
        <p:nvSpPr>
          <p:cNvPr id="47" name="TextBox 46">
            <a:extLst>
              <a:ext uri="{FF2B5EF4-FFF2-40B4-BE49-F238E27FC236}">
                <a16:creationId xmlns:a16="http://schemas.microsoft.com/office/drawing/2014/main" id="{2C408039-341D-F748-9113-1B1FBC418ED1}"/>
              </a:ext>
            </a:extLst>
          </p:cNvPr>
          <p:cNvSpPr txBox="1"/>
          <p:nvPr/>
        </p:nvSpPr>
        <p:spPr>
          <a:xfrm>
            <a:off x="5313001" y="3114132"/>
            <a:ext cx="1492974" cy="646331"/>
          </a:xfrm>
          <a:prstGeom prst="rect">
            <a:avLst/>
          </a:prstGeom>
          <a:noFill/>
        </p:spPr>
        <p:txBody>
          <a:bodyPr wrap="none" rtlCol="0">
            <a:spAutoFit/>
          </a:bodyPr>
          <a:lstStyle/>
          <a:p>
            <a:pPr algn="ctr"/>
            <a:r>
              <a:rPr lang="en-US" sz="3600" b="1" dirty="0">
                <a:solidFill>
                  <a:schemeClr val="accent6">
                    <a:lumMod val="75000"/>
                  </a:schemeClr>
                </a:solidFill>
              </a:rPr>
              <a:t>bovine</a:t>
            </a:r>
          </a:p>
        </p:txBody>
      </p:sp>
      <p:sp>
        <p:nvSpPr>
          <p:cNvPr id="58" name="TextBox 57">
            <a:extLst>
              <a:ext uri="{FF2B5EF4-FFF2-40B4-BE49-F238E27FC236}">
                <a16:creationId xmlns:a16="http://schemas.microsoft.com/office/drawing/2014/main" id="{850919E6-C7BB-2F40-9380-F2E75017C49C}"/>
              </a:ext>
            </a:extLst>
          </p:cNvPr>
          <p:cNvSpPr txBox="1"/>
          <p:nvPr/>
        </p:nvSpPr>
        <p:spPr>
          <a:xfrm>
            <a:off x="4989548" y="3118191"/>
            <a:ext cx="2130904" cy="646331"/>
          </a:xfrm>
          <a:prstGeom prst="rect">
            <a:avLst/>
          </a:prstGeom>
          <a:noFill/>
        </p:spPr>
        <p:txBody>
          <a:bodyPr wrap="none" rtlCol="0">
            <a:spAutoFit/>
          </a:bodyPr>
          <a:lstStyle/>
          <a:p>
            <a:pPr algn="ctr"/>
            <a:r>
              <a:rPr lang="en-US" sz="3600" b="1" dirty="0">
                <a:solidFill>
                  <a:schemeClr val="accent2">
                    <a:lumMod val="75000"/>
                  </a:schemeClr>
                </a:solidFill>
              </a:rPr>
              <a:t>caterpillar</a:t>
            </a:r>
          </a:p>
        </p:txBody>
      </p:sp>
    </p:spTree>
    <p:extLst>
      <p:ext uri="{BB962C8B-B14F-4D97-AF65-F5344CB8AC3E}">
        <p14:creationId xmlns:p14="http://schemas.microsoft.com/office/powerpoint/2010/main" val="80813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79167E-6 -0.00116 L 0.0582 0.29676 " pathEditMode="relative" rAng="0" ptsTypes="AA">
                                      <p:cBhvr>
                                        <p:cTn id="10" dur="2000" fill="hold"/>
                                        <p:tgtEl>
                                          <p:spTgt spid="49"/>
                                        </p:tgtEl>
                                        <p:attrNameLst>
                                          <p:attrName>ppt_x</p:attrName>
                                          <p:attrName>ppt_y</p:attrName>
                                        </p:attrNameLst>
                                      </p:cBhvr>
                                      <p:rCtr x="2904" y="1488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039 -0.0007 L -0.41654 0.42037 " pathEditMode="relative" rAng="0" ptsTypes="AA">
                                      <p:cBhvr>
                                        <p:cTn id="18" dur="2000" fill="hold"/>
                                        <p:tgtEl>
                                          <p:spTgt spid="44"/>
                                        </p:tgtEl>
                                        <p:attrNameLst>
                                          <p:attrName>ppt_x</p:attrName>
                                          <p:attrName>ppt_y</p:attrName>
                                        </p:attrNameLst>
                                      </p:cBhvr>
                                      <p:rCtr x="-20846" y="21042"/>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4.58333E-6 2.59259E-6 L 0.32566 -0.28889 " pathEditMode="relative" rAng="0" ptsTypes="AA">
                                      <p:cBhvr>
                                        <p:cTn id="26" dur="2000" fill="hold"/>
                                        <p:tgtEl>
                                          <p:spTgt spid="61"/>
                                        </p:tgtEl>
                                        <p:attrNameLst>
                                          <p:attrName>ppt_x</p:attrName>
                                          <p:attrName>ppt_y</p:attrName>
                                        </p:attrNameLst>
                                      </p:cBhvr>
                                      <p:rCtr x="16276" y="-14444"/>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0013 -0.00093 L 0.37708 0.25254 " pathEditMode="relative" rAng="0" ptsTypes="AA">
                                      <p:cBhvr>
                                        <p:cTn id="34" dur="2000" fill="hold"/>
                                        <p:tgtEl>
                                          <p:spTgt spid="60"/>
                                        </p:tgtEl>
                                        <p:attrNameLst>
                                          <p:attrName>ppt_x</p:attrName>
                                          <p:attrName>ppt_y</p:attrName>
                                        </p:attrNameLst>
                                      </p:cBhvr>
                                      <p:rCtr x="18841" y="12662"/>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4.79167E-6 -3.7037E-7 L 0.35742 0.38519 " pathEditMode="relative" rAng="0" ptsTypes="AA">
                                      <p:cBhvr>
                                        <p:cTn id="42" dur="2000" fill="hold"/>
                                        <p:tgtEl>
                                          <p:spTgt spid="43"/>
                                        </p:tgtEl>
                                        <p:attrNameLst>
                                          <p:attrName>ppt_x</p:attrName>
                                          <p:attrName>ppt_y</p:attrName>
                                        </p:attrNameLst>
                                      </p:cBhvr>
                                      <p:rCtr x="17865" y="19259"/>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4.375E-6 -1.85185E-6 L -0.27084 0.08033 " pathEditMode="relative" rAng="0" ptsTypes="AA">
                                      <p:cBhvr>
                                        <p:cTn id="50" dur="2000" fill="hold"/>
                                        <p:tgtEl>
                                          <p:spTgt spid="50"/>
                                        </p:tgtEl>
                                        <p:attrNameLst>
                                          <p:attrName>ppt_x</p:attrName>
                                          <p:attrName>ppt_y</p:attrName>
                                        </p:attrNameLst>
                                      </p:cBhvr>
                                      <p:rCtr x="-13542" y="4005"/>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0" nodeType="clickEffect">
                                  <p:stCondLst>
                                    <p:cond delay="0"/>
                                  </p:stCondLst>
                                  <p:childTnLst>
                                    <p:animMotion origin="layout" path="M 0.00052 -0.00162 L 0.39414 -0.00162 " pathEditMode="relative" rAng="0" ptsTypes="AA">
                                      <p:cBhvr>
                                        <p:cTn id="58" dur="2000" fill="hold"/>
                                        <p:tgtEl>
                                          <p:spTgt spid="42"/>
                                        </p:tgtEl>
                                        <p:attrNameLst>
                                          <p:attrName>ppt_x</p:attrName>
                                          <p:attrName>ppt_y</p:attrName>
                                        </p:attrNameLst>
                                      </p:cBhvr>
                                      <p:rCtr x="19674" y="0"/>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grpId="0" nodeType="clickEffect">
                                  <p:stCondLst>
                                    <p:cond delay="0"/>
                                  </p:stCondLst>
                                  <p:childTnLst>
                                    <p:animMotion origin="layout" path="M 0.00039 -0.00093 L -0.14922 0.28819 " pathEditMode="relative" rAng="0" ptsTypes="AA">
                                      <p:cBhvr>
                                        <p:cTn id="66" dur="2000" fill="hold"/>
                                        <p:tgtEl>
                                          <p:spTgt spid="47"/>
                                        </p:tgtEl>
                                        <p:attrNameLst>
                                          <p:attrName>ppt_x</p:attrName>
                                          <p:attrName>ppt_y</p:attrName>
                                        </p:attrNameLst>
                                      </p:cBhvr>
                                      <p:rCtr x="-7487" y="14444"/>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0" nodeType="clickEffect">
                                  <p:stCondLst>
                                    <p:cond delay="0"/>
                                  </p:stCondLst>
                                  <p:childTnLst>
                                    <p:animMotion origin="layout" path="M -4.58333E-6 -0.00046 L -0.27083 -0.16806 " pathEditMode="relative" rAng="0" ptsTypes="AA">
                                      <p:cBhvr>
                                        <p:cTn id="74" dur="2000" fill="hold"/>
                                        <p:tgtEl>
                                          <p:spTgt spid="58"/>
                                        </p:tgtEl>
                                        <p:attrNameLst>
                                          <p:attrName>ppt_x</p:attrName>
                                          <p:attrName>ppt_y</p:attrName>
                                        </p:attrNameLst>
                                      </p:cBhvr>
                                      <p:rCtr x="-13542" y="-8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44" grpId="0"/>
      <p:bldP spid="44" grpId="1"/>
      <p:bldP spid="61" grpId="0"/>
      <p:bldP spid="61" grpId="1"/>
      <p:bldP spid="60" grpId="0"/>
      <p:bldP spid="60" grpId="1"/>
      <p:bldP spid="43" grpId="0"/>
      <p:bldP spid="43" grpId="1"/>
      <p:bldP spid="50" grpId="0"/>
      <p:bldP spid="50" grpId="1"/>
      <p:bldP spid="42" grpId="0"/>
      <p:bldP spid="42" grpId="1"/>
      <p:bldP spid="47" grpId="0"/>
      <p:bldP spid="47" grpId="1"/>
      <p:bldP spid="58" grpId="0"/>
      <p:bldP spid="5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71781" y="188449"/>
            <a:ext cx="7375413" cy="890647"/>
          </a:xfrm>
        </p:spPr>
        <p:txBody>
          <a:bodyPr>
            <a:normAutofit/>
          </a:bodyPr>
          <a:lstStyle/>
          <a:p>
            <a:pPr algn="ctr"/>
            <a:r>
              <a:rPr lang="en-US" sz="3600" dirty="0"/>
              <a:t>The role of animals</a:t>
            </a:r>
          </a:p>
        </p:txBody>
      </p:sp>
      <p:sp>
        <p:nvSpPr>
          <p:cNvPr id="16" name="Subtitle 2">
            <a:extLst>
              <a:ext uri="{FF2B5EF4-FFF2-40B4-BE49-F238E27FC236}">
                <a16:creationId xmlns:a16="http://schemas.microsoft.com/office/drawing/2014/main" id="{CB881089-9274-E54D-90B2-06B67DFEFF70}"/>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16.04 UTK: Animals</a:t>
            </a:r>
          </a:p>
        </p:txBody>
      </p:sp>
      <p:sp>
        <p:nvSpPr>
          <p:cNvPr id="11" name="TextBox 10">
            <a:extLst>
              <a:ext uri="{FF2B5EF4-FFF2-40B4-BE49-F238E27FC236}">
                <a16:creationId xmlns:a16="http://schemas.microsoft.com/office/drawing/2014/main" id="{48A3C4D6-9EF0-5824-733C-6D50A327EC27}"/>
              </a:ext>
            </a:extLst>
          </p:cNvPr>
          <p:cNvSpPr txBox="1"/>
          <p:nvPr/>
        </p:nvSpPr>
        <p:spPr>
          <a:xfrm>
            <a:off x="3911748" y="767496"/>
            <a:ext cx="4368504" cy="369332"/>
          </a:xfrm>
          <a:prstGeom prst="rect">
            <a:avLst/>
          </a:prstGeom>
          <a:noFill/>
        </p:spPr>
        <p:txBody>
          <a:bodyPr wrap="none" rtlCol="0">
            <a:spAutoFit/>
          </a:bodyPr>
          <a:lstStyle/>
          <a:p>
            <a:r>
              <a:rPr lang="en-US" dirty="0"/>
              <a:t>What roles do animals play in today’s world?</a:t>
            </a:r>
          </a:p>
        </p:txBody>
      </p:sp>
      <p:pic>
        <p:nvPicPr>
          <p:cNvPr id="1026" name="Picture 2" descr="Holstein Cattle, Cows, Heifers, Field">
            <a:extLst>
              <a:ext uri="{FF2B5EF4-FFF2-40B4-BE49-F238E27FC236}">
                <a16:creationId xmlns:a16="http://schemas.microsoft.com/office/drawing/2014/main" id="{234B0711-B0C4-4606-D663-E36F35E16BA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961923" y="1362144"/>
            <a:ext cx="2801935" cy="215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orses, Racing, Race, Horse, Animal">
            <a:extLst>
              <a:ext uri="{FF2B5EF4-FFF2-40B4-BE49-F238E27FC236}">
                <a16:creationId xmlns:a16="http://schemas.microsoft.com/office/drawing/2014/main" id="{C6384B23-FDC3-A694-9D02-2214B3E029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1202348">
            <a:off x="6040035" y="1190131"/>
            <a:ext cx="3226253" cy="2453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Free Mountain Nature photo and picture">
            <a:extLst>
              <a:ext uri="{FF2B5EF4-FFF2-40B4-BE49-F238E27FC236}">
                <a16:creationId xmlns:a16="http://schemas.microsoft.com/office/drawing/2014/main" id="{C5ED2F5B-28FB-3103-1DA5-8E55A44BCEC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620386">
            <a:off x="9169444" y="1554208"/>
            <a:ext cx="2728638" cy="1775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Sheepdog, Lambs, Sheep, Livestock, Farm">
            <a:extLst>
              <a:ext uri="{FF2B5EF4-FFF2-40B4-BE49-F238E27FC236}">
                <a16:creationId xmlns:a16="http://schemas.microsoft.com/office/drawing/2014/main" id="{064BD9CB-33F1-DF4D-726B-9C13FB7CE02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83997">
            <a:off x="787323" y="3659660"/>
            <a:ext cx="2777827" cy="2632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4" name="Picture 10" descr="Giraffes, Zoo, Animals, Mammals, Nature">
            <a:extLst>
              <a:ext uri="{FF2B5EF4-FFF2-40B4-BE49-F238E27FC236}">
                <a16:creationId xmlns:a16="http://schemas.microsoft.com/office/drawing/2014/main" id="{5C3C3A01-89EB-5933-3579-AAFE991B1C6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rot="764301">
            <a:off x="8983615" y="3908383"/>
            <a:ext cx="2843228" cy="2417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6" name="Picture 12" descr="Woman, Model, Portrait, Pose, Dog, Pet">
            <a:extLst>
              <a:ext uri="{FF2B5EF4-FFF2-40B4-BE49-F238E27FC236}">
                <a16:creationId xmlns:a16="http://schemas.microsoft.com/office/drawing/2014/main" id="{8E275D47-A25D-1DB3-5859-4AB73EC674C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rot="237212">
            <a:off x="6907428" y="3893803"/>
            <a:ext cx="2372776" cy="2487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8" name="Picture 14" descr="Free Cartoon Rhyme illustration and picture">
            <a:extLst>
              <a:ext uri="{FF2B5EF4-FFF2-40B4-BE49-F238E27FC236}">
                <a16:creationId xmlns:a16="http://schemas.microsoft.com/office/drawing/2014/main" id="{D62AF5CF-98E8-CA92-31DB-E4BDEE0F5D7B}"/>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rot="20987879">
            <a:off x="3735085" y="4089581"/>
            <a:ext cx="3100091" cy="2452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40" name="Picture 16" descr="Free Dog Police photo and picture">
            <a:extLst>
              <a:ext uri="{FF2B5EF4-FFF2-40B4-BE49-F238E27FC236}">
                <a16:creationId xmlns:a16="http://schemas.microsoft.com/office/drawing/2014/main" id="{F752817C-6762-88CE-9A20-7C0120649BB1}"/>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rot="21283903">
            <a:off x="702427" y="233993"/>
            <a:ext cx="1717812" cy="3722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Picture 30" descr="A picture containing clipart&#10;&#10;Description automatically generated">
            <a:extLst>
              <a:ext uri="{FF2B5EF4-FFF2-40B4-BE49-F238E27FC236}">
                <a16:creationId xmlns:a16="http://schemas.microsoft.com/office/drawing/2014/main" id="{A8E9D8B6-C40D-5779-ED53-6BF118638425}"/>
              </a:ext>
            </a:extLst>
          </p:cNvPr>
          <p:cNvPicPr>
            <a:picLocks noChangeAspect="1"/>
          </p:cNvPicPr>
          <p:nvPr/>
        </p:nvPicPr>
        <p:blipFill>
          <a:blip r:embed="rId10"/>
          <a:stretch>
            <a:fillRect/>
          </a:stretch>
        </p:blipFill>
        <p:spPr>
          <a:xfrm>
            <a:off x="10055641" y="107095"/>
            <a:ext cx="1879600" cy="1320800"/>
          </a:xfrm>
          <a:prstGeom prst="rect">
            <a:avLst/>
          </a:prstGeom>
        </p:spPr>
      </p:pic>
    </p:spTree>
    <p:extLst>
      <p:ext uri="{BB962C8B-B14F-4D97-AF65-F5344CB8AC3E}">
        <p14:creationId xmlns:p14="http://schemas.microsoft.com/office/powerpoint/2010/main" val="20843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71781" y="188449"/>
            <a:ext cx="7375413" cy="890647"/>
          </a:xfrm>
        </p:spPr>
        <p:txBody>
          <a:bodyPr>
            <a:normAutofit fontScale="90000"/>
          </a:bodyPr>
          <a:lstStyle/>
          <a:p>
            <a:pPr algn="ctr"/>
            <a:r>
              <a:rPr lang="en-US" sz="3600" dirty="0"/>
              <a:t>The role of animals in the ancient world</a:t>
            </a:r>
          </a:p>
        </p:txBody>
      </p:sp>
      <p:sp>
        <p:nvSpPr>
          <p:cNvPr id="16" name="Subtitle 2">
            <a:extLst>
              <a:ext uri="{FF2B5EF4-FFF2-40B4-BE49-F238E27FC236}">
                <a16:creationId xmlns:a16="http://schemas.microsoft.com/office/drawing/2014/main" id="{CB881089-9274-E54D-90B2-06B67DFEFF70}"/>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16.04 UTK: Animals</a:t>
            </a:r>
          </a:p>
        </p:txBody>
      </p:sp>
      <p:sp>
        <p:nvSpPr>
          <p:cNvPr id="14" name="TextBox 13">
            <a:extLst>
              <a:ext uri="{FF2B5EF4-FFF2-40B4-BE49-F238E27FC236}">
                <a16:creationId xmlns:a16="http://schemas.microsoft.com/office/drawing/2014/main" id="{A0337F18-9CBC-4E7E-6DEC-38567000291C}"/>
              </a:ext>
            </a:extLst>
          </p:cNvPr>
          <p:cNvSpPr txBox="1"/>
          <p:nvPr/>
        </p:nvSpPr>
        <p:spPr>
          <a:xfrm>
            <a:off x="1903843" y="1122261"/>
            <a:ext cx="2571858" cy="369332"/>
          </a:xfrm>
          <a:prstGeom prst="rect">
            <a:avLst/>
          </a:prstGeom>
          <a:noFill/>
        </p:spPr>
        <p:txBody>
          <a:bodyPr wrap="none" rtlCol="0">
            <a:spAutoFit/>
          </a:bodyPr>
          <a:lstStyle/>
          <a:p>
            <a:r>
              <a:rPr lang="en-US" b="1" u="sng" dirty="0"/>
              <a:t>for meat (wild &amp; farmed)</a:t>
            </a:r>
          </a:p>
        </p:txBody>
      </p:sp>
      <p:sp>
        <p:nvSpPr>
          <p:cNvPr id="24" name="TextBox 23">
            <a:extLst>
              <a:ext uri="{FF2B5EF4-FFF2-40B4-BE49-F238E27FC236}">
                <a16:creationId xmlns:a16="http://schemas.microsoft.com/office/drawing/2014/main" id="{91796C20-B225-9D5D-1113-29D1ACA53CB3}"/>
              </a:ext>
            </a:extLst>
          </p:cNvPr>
          <p:cNvSpPr txBox="1"/>
          <p:nvPr/>
        </p:nvSpPr>
        <p:spPr>
          <a:xfrm>
            <a:off x="9366556" y="1201426"/>
            <a:ext cx="2599238" cy="369332"/>
          </a:xfrm>
          <a:prstGeom prst="rect">
            <a:avLst/>
          </a:prstGeom>
          <a:noFill/>
        </p:spPr>
        <p:txBody>
          <a:bodyPr wrap="none" rtlCol="0">
            <a:spAutoFit/>
          </a:bodyPr>
          <a:lstStyle/>
          <a:p>
            <a:r>
              <a:rPr lang="en-US" b="1" u="sng" dirty="0"/>
              <a:t>to provide dairy products</a:t>
            </a:r>
          </a:p>
        </p:txBody>
      </p:sp>
      <p:sp>
        <p:nvSpPr>
          <p:cNvPr id="26" name="TextBox 25">
            <a:extLst>
              <a:ext uri="{FF2B5EF4-FFF2-40B4-BE49-F238E27FC236}">
                <a16:creationId xmlns:a16="http://schemas.microsoft.com/office/drawing/2014/main" id="{A0E7F8B8-F744-F70A-5ED8-EA69537B7F6F}"/>
              </a:ext>
            </a:extLst>
          </p:cNvPr>
          <p:cNvSpPr txBox="1"/>
          <p:nvPr/>
        </p:nvSpPr>
        <p:spPr>
          <a:xfrm>
            <a:off x="3784942" y="4453329"/>
            <a:ext cx="1868803" cy="646331"/>
          </a:xfrm>
          <a:prstGeom prst="rect">
            <a:avLst/>
          </a:prstGeom>
          <a:noFill/>
        </p:spPr>
        <p:txBody>
          <a:bodyPr wrap="square" rtlCol="0">
            <a:spAutoFit/>
          </a:bodyPr>
          <a:lstStyle/>
          <a:p>
            <a:r>
              <a:rPr lang="en-US" b="1" u="sng" dirty="0"/>
              <a:t>to provide clothes &amp; shoes</a:t>
            </a:r>
          </a:p>
        </p:txBody>
      </p:sp>
      <p:sp>
        <p:nvSpPr>
          <p:cNvPr id="6" name="TextBox 5">
            <a:extLst>
              <a:ext uri="{FF2B5EF4-FFF2-40B4-BE49-F238E27FC236}">
                <a16:creationId xmlns:a16="http://schemas.microsoft.com/office/drawing/2014/main" id="{B27DD0B6-6345-89B9-8217-EB750A97F85C}"/>
              </a:ext>
            </a:extLst>
          </p:cNvPr>
          <p:cNvSpPr txBox="1"/>
          <p:nvPr/>
        </p:nvSpPr>
        <p:spPr>
          <a:xfrm>
            <a:off x="7156130" y="3872437"/>
            <a:ext cx="2622962" cy="369332"/>
          </a:xfrm>
          <a:prstGeom prst="rect">
            <a:avLst/>
          </a:prstGeom>
          <a:noFill/>
        </p:spPr>
        <p:txBody>
          <a:bodyPr wrap="none" rtlCol="0">
            <a:spAutoFit/>
          </a:bodyPr>
          <a:lstStyle/>
          <a:p>
            <a:r>
              <a:rPr lang="en-US" b="1" u="sng" dirty="0"/>
              <a:t>to make everyday objects</a:t>
            </a:r>
          </a:p>
        </p:txBody>
      </p:sp>
      <p:sp>
        <p:nvSpPr>
          <p:cNvPr id="39" name="TextBox 38">
            <a:extLst>
              <a:ext uri="{FF2B5EF4-FFF2-40B4-BE49-F238E27FC236}">
                <a16:creationId xmlns:a16="http://schemas.microsoft.com/office/drawing/2014/main" id="{7B5A4A20-A718-0C85-8EE9-828345AD0FF2}"/>
              </a:ext>
            </a:extLst>
          </p:cNvPr>
          <p:cNvSpPr txBox="1"/>
          <p:nvPr/>
        </p:nvSpPr>
        <p:spPr>
          <a:xfrm>
            <a:off x="998572" y="3434868"/>
            <a:ext cx="4328924" cy="584775"/>
          </a:xfrm>
          <a:prstGeom prst="rect">
            <a:avLst/>
          </a:prstGeom>
          <a:noFill/>
        </p:spPr>
        <p:txBody>
          <a:bodyPr wrap="square">
            <a:spAutoFit/>
          </a:bodyPr>
          <a:lstStyle/>
          <a:p>
            <a:pPr algn="ctr"/>
            <a:r>
              <a:rPr lang="en-US" sz="1600" i="1" dirty="0"/>
              <a:t>Wall paintings of a rabbit and a chicken from Pompeii, 1</a:t>
            </a:r>
            <a:r>
              <a:rPr lang="en-US" sz="1600" i="1" baseline="30000" dirty="0"/>
              <a:t>st</a:t>
            </a:r>
            <a:r>
              <a:rPr lang="en-US" sz="1600" i="1" dirty="0"/>
              <a:t> century BCE</a:t>
            </a:r>
          </a:p>
        </p:txBody>
      </p:sp>
      <p:grpSp>
        <p:nvGrpSpPr>
          <p:cNvPr id="51" name="Group 50">
            <a:extLst>
              <a:ext uri="{FF2B5EF4-FFF2-40B4-BE49-F238E27FC236}">
                <a16:creationId xmlns:a16="http://schemas.microsoft.com/office/drawing/2014/main" id="{DBC33172-0963-44B0-BA7F-E7A8A2AA2CCB}"/>
              </a:ext>
            </a:extLst>
          </p:cNvPr>
          <p:cNvGrpSpPr/>
          <p:nvPr/>
        </p:nvGrpSpPr>
        <p:grpSpPr>
          <a:xfrm rot="21365388">
            <a:off x="54372" y="1659167"/>
            <a:ext cx="3018648" cy="1907458"/>
            <a:chOff x="54372" y="1659167"/>
            <a:chExt cx="3018648" cy="1907458"/>
          </a:xfrm>
        </p:grpSpPr>
        <p:pic>
          <p:nvPicPr>
            <p:cNvPr id="4098" name="Picture 2">
              <a:extLst>
                <a:ext uri="{FF2B5EF4-FFF2-40B4-BE49-F238E27FC236}">
                  <a16:creationId xmlns:a16="http://schemas.microsoft.com/office/drawing/2014/main" id="{8E949E45-E62D-6EB7-CAE5-61A533669E7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6137" y="1659167"/>
              <a:ext cx="2776883" cy="1677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 name="TextBox 39">
              <a:extLst>
                <a:ext uri="{FF2B5EF4-FFF2-40B4-BE49-F238E27FC236}">
                  <a16:creationId xmlns:a16="http://schemas.microsoft.com/office/drawing/2014/main" id="{764E2D26-4835-827C-C7C6-42B5303474CD}"/>
                </a:ext>
              </a:extLst>
            </p:cNvPr>
            <p:cNvSpPr txBox="1"/>
            <p:nvPr/>
          </p:nvSpPr>
          <p:spPr>
            <a:xfrm rot="16200000">
              <a:off x="-522560" y="2774250"/>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52" name="Group 51">
            <a:extLst>
              <a:ext uri="{FF2B5EF4-FFF2-40B4-BE49-F238E27FC236}">
                <a16:creationId xmlns:a16="http://schemas.microsoft.com/office/drawing/2014/main" id="{6F6B28F2-DECA-F99C-6522-D2D6038324E0}"/>
              </a:ext>
            </a:extLst>
          </p:cNvPr>
          <p:cNvGrpSpPr/>
          <p:nvPr/>
        </p:nvGrpSpPr>
        <p:grpSpPr>
          <a:xfrm rot="283154">
            <a:off x="3279768" y="1637351"/>
            <a:ext cx="2839763" cy="2002329"/>
            <a:chOff x="3099343" y="1589873"/>
            <a:chExt cx="2839763" cy="2002329"/>
          </a:xfrm>
        </p:grpSpPr>
        <p:pic>
          <p:nvPicPr>
            <p:cNvPr id="4100" name="Picture 4">
              <a:extLst>
                <a:ext uri="{FF2B5EF4-FFF2-40B4-BE49-F238E27FC236}">
                  <a16:creationId xmlns:a16="http://schemas.microsoft.com/office/drawing/2014/main" id="{FEFAB7A5-B84D-C43F-06D3-FF79A80D2D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34338" y="1589873"/>
              <a:ext cx="2604768" cy="1736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TextBox 40">
              <a:extLst>
                <a:ext uri="{FF2B5EF4-FFF2-40B4-BE49-F238E27FC236}">
                  <a16:creationId xmlns:a16="http://schemas.microsoft.com/office/drawing/2014/main" id="{B6CA7E87-BAE3-32EF-7596-F4BB9B3A7179}"/>
                </a:ext>
              </a:extLst>
            </p:cNvPr>
            <p:cNvSpPr txBox="1"/>
            <p:nvPr/>
          </p:nvSpPr>
          <p:spPr>
            <a:xfrm rot="16200000">
              <a:off x="2522411" y="2799827"/>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sp>
        <p:nvSpPr>
          <p:cNvPr id="42" name="TextBox 41">
            <a:extLst>
              <a:ext uri="{FF2B5EF4-FFF2-40B4-BE49-F238E27FC236}">
                <a16:creationId xmlns:a16="http://schemas.microsoft.com/office/drawing/2014/main" id="{81C96B17-7D90-1596-01AD-E9CBED467BD8}"/>
              </a:ext>
            </a:extLst>
          </p:cNvPr>
          <p:cNvSpPr txBox="1"/>
          <p:nvPr/>
        </p:nvSpPr>
        <p:spPr>
          <a:xfrm>
            <a:off x="3704094" y="5311882"/>
            <a:ext cx="2030500" cy="830997"/>
          </a:xfrm>
          <a:prstGeom prst="rect">
            <a:avLst/>
          </a:prstGeom>
          <a:noFill/>
        </p:spPr>
        <p:txBody>
          <a:bodyPr wrap="square">
            <a:spAutoFit/>
          </a:bodyPr>
          <a:lstStyle/>
          <a:p>
            <a:r>
              <a:rPr lang="en-US" sz="1600" i="1" dirty="0"/>
              <a:t>Roman soldier’s leather sandal, 1</a:t>
            </a:r>
            <a:r>
              <a:rPr lang="en-US" sz="1600" i="1" baseline="30000" dirty="0"/>
              <a:t>st</a:t>
            </a:r>
            <a:r>
              <a:rPr lang="en-US" sz="1600" i="1" dirty="0"/>
              <a:t> century CE</a:t>
            </a:r>
          </a:p>
        </p:txBody>
      </p:sp>
      <p:sp>
        <p:nvSpPr>
          <p:cNvPr id="43" name="TextBox 42">
            <a:extLst>
              <a:ext uri="{FF2B5EF4-FFF2-40B4-BE49-F238E27FC236}">
                <a16:creationId xmlns:a16="http://schemas.microsoft.com/office/drawing/2014/main" id="{DE4E2AC4-B6A9-7EEE-7204-EF6C78D04291}"/>
              </a:ext>
            </a:extLst>
          </p:cNvPr>
          <p:cNvSpPr txBox="1"/>
          <p:nvPr/>
        </p:nvSpPr>
        <p:spPr>
          <a:xfrm rot="16200000">
            <a:off x="767986" y="5519014"/>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sp>
        <p:nvSpPr>
          <p:cNvPr id="44" name="TextBox 43">
            <a:extLst>
              <a:ext uri="{FF2B5EF4-FFF2-40B4-BE49-F238E27FC236}">
                <a16:creationId xmlns:a16="http://schemas.microsoft.com/office/drawing/2014/main" id="{E53D2554-46B9-271F-811B-54ED67660996}"/>
              </a:ext>
            </a:extLst>
          </p:cNvPr>
          <p:cNvSpPr txBox="1"/>
          <p:nvPr/>
        </p:nvSpPr>
        <p:spPr>
          <a:xfrm>
            <a:off x="5713915" y="6130226"/>
            <a:ext cx="3789499" cy="584775"/>
          </a:xfrm>
          <a:prstGeom prst="rect">
            <a:avLst/>
          </a:prstGeom>
          <a:noFill/>
        </p:spPr>
        <p:txBody>
          <a:bodyPr wrap="square">
            <a:spAutoFit/>
          </a:bodyPr>
          <a:lstStyle/>
          <a:p>
            <a:pPr algn="ctr"/>
            <a:r>
              <a:rPr lang="en-US" sz="1600" i="1" dirty="0"/>
              <a:t>Roman ivory (elephant tusk) sewing needle from 2</a:t>
            </a:r>
            <a:r>
              <a:rPr lang="en-US" sz="1600" i="1" baseline="30000" dirty="0"/>
              <a:t>nd</a:t>
            </a:r>
            <a:r>
              <a:rPr lang="en-US" sz="1600" i="1" dirty="0"/>
              <a:t>-3</a:t>
            </a:r>
            <a:r>
              <a:rPr lang="en-US" sz="1600" i="1" baseline="30000" dirty="0"/>
              <a:t>rd</a:t>
            </a:r>
            <a:r>
              <a:rPr lang="en-US" sz="1600" i="1" dirty="0"/>
              <a:t> century CE</a:t>
            </a:r>
          </a:p>
        </p:txBody>
      </p:sp>
      <p:sp>
        <p:nvSpPr>
          <p:cNvPr id="45" name="TextBox 44">
            <a:extLst>
              <a:ext uri="{FF2B5EF4-FFF2-40B4-BE49-F238E27FC236}">
                <a16:creationId xmlns:a16="http://schemas.microsoft.com/office/drawing/2014/main" id="{9C36D39B-71BF-6CCB-C76F-E6EF5CFA66AD}"/>
              </a:ext>
            </a:extLst>
          </p:cNvPr>
          <p:cNvSpPr txBox="1"/>
          <p:nvPr/>
        </p:nvSpPr>
        <p:spPr>
          <a:xfrm>
            <a:off x="9747194" y="6177300"/>
            <a:ext cx="1870298" cy="338554"/>
          </a:xfrm>
          <a:prstGeom prst="rect">
            <a:avLst/>
          </a:prstGeom>
          <a:noFill/>
        </p:spPr>
        <p:txBody>
          <a:bodyPr wrap="square">
            <a:spAutoFit/>
          </a:bodyPr>
          <a:lstStyle/>
          <a:p>
            <a:pPr algn="ctr"/>
            <a:r>
              <a:rPr lang="en-US" sz="1600" i="1" dirty="0"/>
              <a:t>Roman bone flutes</a:t>
            </a:r>
          </a:p>
        </p:txBody>
      </p:sp>
      <p:sp>
        <p:nvSpPr>
          <p:cNvPr id="46" name="TextBox 45">
            <a:extLst>
              <a:ext uri="{FF2B5EF4-FFF2-40B4-BE49-F238E27FC236}">
                <a16:creationId xmlns:a16="http://schemas.microsoft.com/office/drawing/2014/main" id="{F38F30BA-8DB8-419C-6930-E0F86F09D67F}"/>
              </a:ext>
            </a:extLst>
          </p:cNvPr>
          <p:cNvSpPr txBox="1"/>
          <p:nvPr/>
        </p:nvSpPr>
        <p:spPr>
          <a:xfrm>
            <a:off x="9747194" y="1747675"/>
            <a:ext cx="2249962" cy="1077218"/>
          </a:xfrm>
          <a:prstGeom prst="rect">
            <a:avLst/>
          </a:prstGeom>
          <a:noFill/>
        </p:spPr>
        <p:txBody>
          <a:bodyPr wrap="square">
            <a:spAutoFit/>
          </a:bodyPr>
          <a:lstStyle/>
          <a:p>
            <a:r>
              <a:rPr lang="en-US" sz="1600" i="1" dirty="0"/>
              <a:t>Greek cup decorated with a cowherd and cow, in the shape of a cow hoof, 470-460 BCE</a:t>
            </a:r>
          </a:p>
        </p:txBody>
      </p:sp>
      <p:grpSp>
        <p:nvGrpSpPr>
          <p:cNvPr id="53" name="Group 52">
            <a:extLst>
              <a:ext uri="{FF2B5EF4-FFF2-40B4-BE49-F238E27FC236}">
                <a16:creationId xmlns:a16="http://schemas.microsoft.com/office/drawing/2014/main" id="{D1FFA17A-9A2E-D172-1989-DC6E7601A812}"/>
              </a:ext>
            </a:extLst>
          </p:cNvPr>
          <p:cNvGrpSpPr/>
          <p:nvPr/>
        </p:nvGrpSpPr>
        <p:grpSpPr>
          <a:xfrm rot="344245">
            <a:off x="337505" y="4211046"/>
            <a:ext cx="3265899" cy="2166949"/>
            <a:chOff x="337505" y="4211046"/>
            <a:chExt cx="3265899" cy="2166949"/>
          </a:xfrm>
        </p:grpSpPr>
        <p:pic>
          <p:nvPicPr>
            <p:cNvPr id="4102" name="Picture 6">
              <a:extLst>
                <a:ext uri="{FF2B5EF4-FFF2-40B4-BE49-F238E27FC236}">
                  <a16:creationId xmlns:a16="http://schemas.microsoft.com/office/drawing/2014/main" id="{4C5C7D82-926B-FD96-39CC-F39FF65C87E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089" y="4211046"/>
              <a:ext cx="3025315" cy="1897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7" name="TextBox 46">
              <a:extLst>
                <a:ext uri="{FF2B5EF4-FFF2-40B4-BE49-F238E27FC236}">
                  <a16:creationId xmlns:a16="http://schemas.microsoft.com/office/drawing/2014/main" id="{DF343AA1-1F2F-DF87-2718-FE6A0A297926}"/>
                </a:ext>
              </a:extLst>
            </p:cNvPr>
            <p:cNvSpPr txBox="1"/>
            <p:nvPr/>
          </p:nvSpPr>
          <p:spPr>
            <a:xfrm rot="16200000">
              <a:off x="-239427" y="5585620"/>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56" name="Group 55">
            <a:extLst>
              <a:ext uri="{FF2B5EF4-FFF2-40B4-BE49-F238E27FC236}">
                <a16:creationId xmlns:a16="http://schemas.microsoft.com/office/drawing/2014/main" id="{2E71F4A8-4092-CA4A-4BBC-A91BA8E1D948}"/>
              </a:ext>
            </a:extLst>
          </p:cNvPr>
          <p:cNvGrpSpPr/>
          <p:nvPr/>
        </p:nvGrpSpPr>
        <p:grpSpPr>
          <a:xfrm rot="20959607">
            <a:off x="6106272" y="4617632"/>
            <a:ext cx="3628549" cy="1437746"/>
            <a:chOff x="6118645" y="4406257"/>
            <a:chExt cx="3628549" cy="1437746"/>
          </a:xfrm>
        </p:grpSpPr>
        <p:pic>
          <p:nvPicPr>
            <p:cNvPr id="4104" name="Picture 8">
              <a:extLst>
                <a:ext uri="{FF2B5EF4-FFF2-40B4-BE49-F238E27FC236}">
                  <a16:creationId xmlns:a16="http://schemas.microsoft.com/office/drawing/2014/main" id="{037BD348-DA5A-7996-56FB-DE4EAAF2747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7478728" y="3282257"/>
              <a:ext cx="1144466" cy="3392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 name="TextBox 47">
              <a:extLst>
                <a:ext uri="{FF2B5EF4-FFF2-40B4-BE49-F238E27FC236}">
                  <a16:creationId xmlns:a16="http://schemas.microsoft.com/office/drawing/2014/main" id="{EE007A89-2948-98A8-6DB6-D6A9B19A790C}"/>
                </a:ext>
              </a:extLst>
            </p:cNvPr>
            <p:cNvSpPr txBox="1"/>
            <p:nvPr/>
          </p:nvSpPr>
          <p:spPr>
            <a:xfrm rot="16200000">
              <a:off x="5541713" y="5051628"/>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54" name="Group 53">
            <a:extLst>
              <a:ext uri="{FF2B5EF4-FFF2-40B4-BE49-F238E27FC236}">
                <a16:creationId xmlns:a16="http://schemas.microsoft.com/office/drawing/2014/main" id="{68724F0A-31E7-93C9-DC71-A08100C97247}"/>
              </a:ext>
            </a:extLst>
          </p:cNvPr>
          <p:cNvGrpSpPr/>
          <p:nvPr/>
        </p:nvGrpSpPr>
        <p:grpSpPr>
          <a:xfrm rot="20872145">
            <a:off x="6573006" y="1397373"/>
            <a:ext cx="2976981" cy="2393833"/>
            <a:chOff x="6280451" y="1341813"/>
            <a:chExt cx="2976981" cy="2393833"/>
          </a:xfrm>
        </p:grpSpPr>
        <p:pic>
          <p:nvPicPr>
            <p:cNvPr id="4109" name="Picture 13">
              <a:extLst>
                <a:ext uri="{FF2B5EF4-FFF2-40B4-BE49-F238E27FC236}">
                  <a16:creationId xmlns:a16="http://schemas.microsoft.com/office/drawing/2014/main" id="{CC0DC863-D3F7-185C-9071-95E5C1C473A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99762" y="1341813"/>
              <a:ext cx="2757670" cy="2136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9" name="TextBox 48">
              <a:extLst>
                <a:ext uri="{FF2B5EF4-FFF2-40B4-BE49-F238E27FC236}">
                  <a16:creationId xmlns:a16="http://schemas.microsoft.com/office/drawing/2014/main" id="{35A184AB-25B1-81D2-887D-95B5CF94E937}"/>
                </a:ext>
              </a:extLst>
            </p:cNvPr>
            <p:cNvSpPr txBox="1"/>
            <p:nvPr/>
          </p:nvSpPr>
          <p:spPr>
            <a:xfrm rot="16200000">
              <a:off x="5703519" y="2943271"/>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55" name="Group 54">
            <a:extLst>
              <a:ext uri="{FF2B5EF4-FFF2-40B4-BE49-F238E27FC236}">
                <a16:creationId xmlns:a16="http://schemas.microsoft.com/office/drawing/2014/main" id="{F16E167D-50B2-72F1-AFF0-B5A5D2FDBB3D}"/>
              </a:ext>
            </a:extLst>
          </p:cNvPr>
          <p:cNvGrpSpPr/>
          <p:nvPr/>
        </p:nvGrpSpPr>
        <p:grpSpPr>
          <a:xfrm rot="222579">
            <a:off x="10088325" y="3799082"/>
            <a:ext cx="1723583" cy="2578913"/>
            <a:chOff x="10088325" y="3799082"/>
            <a:chExt cx="1723583" cy="2578913"/>
          </a:xfrm>
        </p:grpSpPr>
        <p:pic>
          <p:nvPicPr>
            <p:cNvPr id="4107" name="Picture 11">
              <a:extLst>
                <a:ext uri="{FF2B5EF4-FFF2-40B4-BE49-F238E27FC236}">
                  <a16:creationId xmlns:a16="http://schemas.microsoft.com/office/drawing/2014/main" id="{75B2435B-1F64-6BF5-0AC4-C3A278447BA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088325" y="3799082"/>
              <a:ext cx="15113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0" name="TextBox 49">
              <a:extLst>
                <a:ext uri="{FF2B5EF4-FFF2-40B4-BE49-F238E27FC236}">
                  <a16:creationId xmlns:a16="http://schemas.microsoft.com/office/drawing/2014/main" id="{257D530E-88B2-8814-3594-0E35C233F8DC}"/>
                </a:ext>
              </a:extLst>
            </p:cNvPr>
            <p:cNvSpPr txBox="1"/>
            <p:nvPr/>
          </p:nvSpPr>
          <p:spPr>
            <a:xfrm rot="16200000">
              <a:off x="11019532" y="5585620"/>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spTree>
    <p:extLst>
      <p:ext uri="{BB962C8B-B14F-4D97-AF65-F5344CB8AC3E}">
        <p14:creationId xmlns:p14="http://schemas.microsoft.com/office/powerpoint/2010/main" val="278590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71781" y="188449"/>
            <a:ext cx="7375413" cy="890647"/>
          </a:xfrm>
        </p:spPr>
        <p:txBody>
          <a:bodyPr>
            <a:normAutofit fontScale="90000"/>
          </a:bodyPr>
          <a:lstStyle/>
          <a:p>
            <a:pPr algn="ctr"/>
            <a:r>
              <a:rPr lang="en-US" sz="3600" dirty="0"/>
              <a:t>The role of animals in the ancient world</a:t>
            </a:r>
          </a:p>
        </p:txBody>
      </p:sp>
      <p:sp>
        <p:nvSpPr>
          <p:cNvPr id="16" name="Subtitle 2">
            <a:extLst>
              <a:ext uri="{FF2B5EF4-FFF2-40B4-BE49-F238E27FC236}">
                <a16:creationId xmlns:a16="http://schemas.microsoft.com/office/drawing/2014/main" id="{CB881089-9274-E54D-90B2-06B67DFEFF70}"/>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16.04 UTK: Animals</a:t>
            </a:r>
          </a:p>
        </p:txBody>
      </p:sp>
      <p:sp>
        <p:nvSpPr>
          <p:cNvPr id="8" name="TextBox 7">
            <a:extLst>
              <a:ext uri="{FF2B5EF4-FFF2-40B4-BE49-F238E27FC236}">
                <a16:creationId xmlns:a16="http://schemas.microsoft.com/office/drawing/2014/main" id="{D2D925D0-54B9-8C36-F269-196139E25AFD}"/>
              </a:ext>
            </a:extLst>
          </p:cNvPr>
          <p:cNvSpPr txBox="1"/>
          <p:nvPr/>
        </p:nvSpPr>
        <p:spPr>
          <a:xfrm>
            <a:off x="1183304" y="1185006"/>
            <a:ext cx="5609934" cy="369332"/>
          </a:xfrm>
          <a:prstGeom prst="rect">
            <a:avLst/>
          </a:prstGeom>
          <a:noFill/>
        </p:spPr>
        <p:txBody>
          <a:bodyPr wrap="none" rtlCol="0">
            <a:spAutoFit/>
          </a:bodyPr>
          <a:lstStyle/>
          <a:p>
            <a:r>
              <a:rPr lang="en-US" b="1" u="sng" dirty="0"/>
              <a:t>transport &amp; pulling vehicles (e.g. chariots, ploughs, carts)</a:t>
            </a:r>
          </a:p>
        </p:txBody>
      </p:sp>
      <p:sp>
        <p:nvSpPr>
          <p:cNvPr id="19" name="TextBox 18">
            <a:extLst>
              <a:ext uri="{FF2B5EF4-FFF2-40B4-BE49-F238E27FC236}">
                <a16:creationId xmlns:a16="http://schemas.microsoft.com/office/drawing/2014/main" id="{B584F355-B0BB-B10C-C8AE-E6427E3054A8}"/>
              </a:ext>
            </a:extLst>
          </p:cNvPr>
          <p:cNvSpPr txBox="1"/>
          <p:nvPr/>
        </p:nvSpPr>
        <p:spPr>
          <a:xfrm>
            <a:off x="673269" y="4438854"/>
            <a:ext cx="921534" cy="369332"/>
          </a:xfrm>
          <a:prstGeom prst="rect">
            <a:avLst/>
          </a:prstGeom>
          <a:noFill/>
        </p:spPr>
        <p:txBody>
          <a:bodyPr wrap="none" rtlCol="0">
            <a:spAutoFit/>
          </a:bodyPr>
          <a:lstStyle/>
          <a:p>
            <a:r>
              <a:rPr lang="en-US" b="1" u="sng" dirty="0"/>
              <a:t>hunting</a:t>
            </a:r>
          </a:p>
        </p:txBody>
      </p:sp>
      <p:sp>
        <p:nvSpPr>
          <p:cNvPr id="20" name="TextBox 19">
            <a:extLst>
              <a:ext uri="{FF2B5EF4-FFF2-40B4-BE49-F238E27FC236}">
                <a16:creationId xmlns:a16="http://schemas.microsoft.com/office/drawing/2014/main" id="{ED222A0F-6A93-6EF7-1954-9123D942314A}"/>
              </a:ext>
            </a:extLst>
          </p:cNvPr>
          <p:cNvSpPr txBox="1"/>
          <p:nvPr/>
        </p:nvSpPr>
        <p:spPr>
          <a:xfrm>
            <a:off x="9335270" y="699417"/>
            <a:ext cx="2018373" cy="369332"/>
          </a:xfrm>
          <a:prstGeom prst="rect">
            <a:avLst/>
          </a:prstGeom>
          <a:noFill/>
        </p:spPr>
        <p:txBody>
          <a:bodyPr wrap="none" rtlCol="0">
            <a:spAutoFit/>
          </a:bodyPr>
          <a:lstStyle/>
          <a:p>
            <a:r>
              <a:rPr lang="en-US" b="1" u="sng" dirty="0"/>
              <a:t>fighting &amp; guarding</a:t>
            </a:r>
          </a:p>
        </p:txBody>
      </p:sp>
      <p:sp>
        <p:nvSpPr>
          <p:cNvPr id="5" name="TextBox 4">
            <a:extLst>
              <a:ext uri="{FF2B5EF4-FFF2-40B4-BE49-F238E27FC236}">
                <a16:creationId xmlns:a16="http://schemas.microsoft.com/office/drawing/2014/main" id="{14895F1B-D5A6-2DE7-F20F-16913606403B}"/>
              </a:ext>
            </a:extLst>
          </p:cNvPr>
          <p:cNvSpPr txBox="1"/>
          <p:nvPr/>
        </p:nvSpPr>
        <p:spPr>
          <a:xfrm>
            <a:off x="10215939" y="3742708"/>
            <a:ext cx="593432" cy="369332"/>
          </a:xfrm>
          <a:prstGeom prst="rect">
            <a:avLst/>
          </a:prstGeom>
          <a:noFill/>
        </p:spPr>
        <p:txBody>
          <a:bodyPr wrap="none" rtlCol="0">
            <a:spAutoFit/>
          </a:bodyPr>
          <a:lstStyle/>
          <a:p>
            <a:r>
              <a:rPr lang="en-US" b="1" u="sng" dirty="0"/>
              <a:t>pets</a:t>
            </a:r>
          </a:p>
        </p:txBody>
      </p:sp>
      <p:sp>
        <p:nvSpPr>
          <p:cNvPr id="13" name="TextBox 12">
            <a:extLst>
              <a:ext uri="{FF2B5EF4-FFF2-40B4-BE49-F238E27FC236}">
                <a16:creationId xmlns:a16="http://schemas.microsoft.com/office/drawing/2014/main" id="{519C7EF2-01E1-EFB3-76F0-3F4D02B8120D}"/>
              </a:ext>
            </a:extLst>
          </p:cNvPr>
          <p:cNvSpPr txBox="1"/>
          <p:nvPr/>
        </p:nvSpPr>
        <p:spPr>
          <a:xfrm>
            <a:off x="6430080" y="4126575"/>
            <a:ext cx="1675780" cy="369332"/>
          </a:xfrm>
          <a:prstGeom prst="rect">
            <a:avLst/>
          </a:prstGeom>
          <a:noFill/>
        </p:spPr>
        <p:txBody>
          <a:bodyPr wrap="none" rtlCol="0">
            <a:spAutoFit/>
          </a:bodyPr>
          <a:lstStyle/>
          <a:p>
            <a:r>
              <a:rPr lang="en-US" b="1" u="sng" dirty="0"/>
              <a:t>currency/status</a:t>
            </a:r>
          </a:p>
        </p:txBody>
      </p:sp>
      <p:sp>
        <p:nvSpPr>
          <p:cNvPr id="38" name="TextBox 37">
            <a:extLst>
              <a:ext uri="{FF2B5EF4-FFF2-40B4-BE49-F238E27FC236}">
                <a16:creationId xmlns:a16="http://schemas.microsoft.com/office/drawing/2014/main" id="{18A1147B-F30B-6BFD-E62B-B63C545317ED}"/>
              </a:ext>
            </a:extLst>
          </p:cNvPr>
          <p:cNvSpPr txBox="1"/>
          <p:nvPr/>
        </p:nvSpPr>
        <p:spPr>
          <a:xfrm>
            <a:off x="5620781" y="4551186"/>
            <a:ext cx="2959194" cy="1938992"/>
          </a:xfrm>
          <a:prstGeom prst="rect">
            <a:avLst/>
          </a:prstGeom>
          <a:solidFill>
            <a:schemeClr val="accent1">
              <a:lumMod val="40000"/>
              <a:lumOff val="60000"/>
            </a:schemeClr>
          </a:solidFill>
        </p:spPr>
        <p:txBody>
          <a:bodyPr wrap="square">
            <a:spAutoFit/>
          </a:bodyPr>
          <a:lstStyle/>
          <a:p>
            <a:r>
              <a:rPr lang="en-GB" dirty="0">
                <a:solidFill>
                  <a:srgbClr val="666666"/>
                </a:solidFill>
                <a:effectLst/>
              </a:rPr>
              <a:t>“…for the winner a large tripod … valued at the price of twelve oxen … and for the loser he stood up a woman… skilled in many tasks, who was priced in four oxen.”</a:t>
            </a:r>
          </a:p>
          <a:p>
            <a:pPr algn="r"/>
            <a:r>
              <a:rPr lang="en-GB" sz="1200" dirty="0">
                <a:solidFill>
                  <a:srgbClr val="666666"/>
                </a:solidFill>
              </a:rPr>
              <a:t>Homer, The Iliad (Book 23)</a:t>
            </a:r>
            <a:endParaRPr lang="en-US" sz="1200" dirty="0"/>
          </a:p>
        </p:txBody>
      </p:sp>
      <p:sp>
        <p:nvSpPr>
          <p:cNvPr id="39" name="TextBox 38">
            <a:extLst>
              <a:ext uri="{FF2B5EF4-FFF2-40B4-BE49-F238E27FC236}">
                <a16:creationId xmlns:a16="http://schemas.microsoft.com/office/drawing/2014/main" id="{A2778264-EC49-F8A1-986F-E65D43451050}"/>
              </a:ext>
            </a:extLst>
          </p:cNvPr>
          <p:cNvSpPr txBox="1"/>
          <p:nvPr/>
        </p:nvSpPr>
        <p:spPr>
          <a:xfrm>
            <a:off x="8633145" y="6197791"/>
            <a:ext cx="3358689" cy="584775"/>
          </a:xfrm>
          <a:prstGeom prst="rect">
            <a:avLst/>
          </a:prstGeom>
          <a:noFill/>
        </p:spPr>
        <p:txBody>
          <a:bodyPr wrap="square">
            <a:spAutoFit/>
          </a:bodyPr>
          <a:lstStyle/>
          <a:p>
            <a:pPr algn="ctr"/>
            <a:r>
              <a:rPr lang="en-US" sz="1600" i="1" dirty="0"/>
              <a:t>Greek terracotta statuette of a woman holding a bird, 6</a:t>
            </a:r>
            <a:r>
              <a:rPr lang="en-US" sz="1600" i="1" baseline="30000" dirty="0"/>
              <a:t>th</a:t>
            </a:r>
            <a:r>
              <a:rPr lang="en-US" sz="1600" i="1" dirty="0"/>
              <a:t> century BCE</a:t>
            </a:r>
          </a:p>
        </p:txBody>
      </p:sp>
      <p:sp>
        <p:nvSpPr>
          <p:cNvPr id="40" name="TextBox 39">
            <a:extLst>
              <a:ext uri="{FF2B5EF4-FFF2-40B4-BE49-F238E27FC236}">
                <a16:creationId xmlns:a16="http://schemas.microsoft.com/office/drawing/2014/main" id="{297F57E4-F299-D8AE-92C6-C9E7F65A4AF6}"/>
              </a:ext>
            </a:extLst>
          </p:cNvPr>
          <p:cNvSpPr txBox="1"/>
          <p:nvPr/>
        </p:nvSpPr>
        <p:spPr>
          <a:xfrm>
            <a:off x="8833311" y="2985218"/>
            <a:ext cx="3358689" cy="830997"/>
          </a:xfrm>
          <a:prstGeom prst="rect">
            <a:avLst/>
          </a:prstGeom>
          <a:noFill/>
        </p:spPr>
        <p:txBody>
          <a:bodyPr wrap="square">
            <a:spAutoFit/>
          </a:bodyPr>
          <a:lstStyle/>
          <a:p>
            <a:pPr algn="ctr"/>
            <a:r>
              <a:rPr lang="en-US" sz="1600" i="1" dirty="0"/>
              <a:t>mosaic of a guard dog </a:t>
            </a:r>
          </a:p>
          <a:p>
            <a:pPr algn="ctr"/>
            <a:r>
              <a:rPr lang="en-US" sz="1600" i="1" dirty="0"/>
              <a:t>(‘cave </a:t>
            </a:r>
            <a:r>
              <a:rPr lang="en-US" sz="1600" i="1" dirty="0" err="1"/>
              <a:t>canem</a:t>
            </a:r>
            <a:r>
              <a:rPr lang="en-US" sz="1600" i="1" dirty="0"/>
              <a:t>’= ‘beware of the dog’), Pompeii 1</a:t>
            </a:r>
            <a:r>
              <a:rPr lang="en-US" sz="1600" i="1" baseline="30000" dirty="0"/>
              <a:t>st</a:t>
            </a:r>
            <a:r>
              <a:rPr lang="en-US" sz="1600" i="1" dirty="0"/>
              <a:t> century BCE</a:t>
            </a:r>
          </a:p>
        </p:txBody>
      </p:sp>
      <p:sp>
        <p:nvSpPr>
          <p:cNvPr id="41" name="TextBox 40">
            <a:extLst>
              <a:ext uri="{FF2B5EF4-FFF2-40B4-BE49-F238E27FC236}">
                <a16:creationId xmlns:a16="http://schemas.microsoft.com/office/drawing/2014/main" id="{E959687E-F2DD-BC17-0A06-CCF28604947D}"/>
              </a:ext>
            </a:extLst>
          </p:cNvPr>
          <p:cNvSpPr txBox="1"/>
          <p:nvPr/>
        </p:nvSpPr>
        <p:spPr>
          <a:xfrm>
            <a:off x="-176521" y="5047924"/>
            <a:ext cx="1833839" cy="1077218"/>
          </a:xfrm>
          <a:prstGeom prst="rect">
            <a:avLst/>
          </a:prstGeom>
          <a:noFill/>
        </p:spPr>
        <p:txBody>
          <a:bodyPr wrap="square">
            <a:spAutoFit/>
          </a:bodyPr>
          <a:lstStyle/>
          <a:p>
            <a:pPr algn="r"/>
            <a:r>
              <a:rPr lang="en-US" sz="1600" i="1" dirty="0"/>
              <a:t>wall painting of a crocodile hunt, Pompeii, </a:t>
            </a:r>
          </a:p>
          <a:p>
            <a:pPr algn="r"/>
            <a:r>
              <a:rPr lang="en-US" sz="1600" i="1" dirty="0"/>
              <a:t>1</a:t>
            </a:r>
            <a:r>
              <a:rPr lang="en-US" sz="1600" i="1" baseline="30000" dirty="0"/>
              <a:t>st</a:t>
            </a:r>
            <a:r>
              <a:rPr lang="en-US" sz="1600" i="1" dirty="0"/>
              <a:t> century BCE</a:t>
            </a:r>
          </a:p>
        </p:txBody>
      </p:sp>
      <p:sp>
        <p:nvSpPr>
          <p:cNvPr id="42" name="TextBox 41">
            <a:extLst>
              <a:ext uri="{FF2B5EF4-FFF2-40B4-BE49-F238E27FC236}">
                <a16:creationId xmlns:a16="http://schemas.microsoft.com/office/drawing/2014/main" id="{B371F5B4-ED02-2C17-569B-1C8592943289}"/>
              </a:ext>
            </a:extLst>
          </p:cNvPr>
          <p:cNvSpPr txBox="1"/>
          <p:nvPr/>
        </p:nvSpPr>
        <p:spPr>
          <a:xfrm>
            <a:off x="2754986" y="2242506"/>
            <a:ext cx="1563471" cy="1077218"/>
          </a:xfrm>
          <a:prstGeom prst="rect">
            <a:avLst/>
          </a:prstGeom>
          <a:noFill/>
        </p:spPr>
        <p:txBody>
          <a:bodyPr wrap="square">
            <a:spAutoFit/>
          </a:bodyPr>
          <a:lstStyle/>
          <a:p>
            <a:r>
              <a:rPr lang="en-US" sz="1600" i="1" dirty="0"/>
              <a:t>Greek wine jug showing a chariot race, </a:t>
            </a:r>
          </a:p>
          <a:p>
            <a:r>
              <a:rPr lang="en-US" sz="1600" i="1" dirty="0"/>
              <a:t>400-420 BCE</a:t>
            </a:r>
          </a:p>
        </p:txBody>
      </p:sp>
      <p:pic>
        <p:nvPicPr>
          <p:cNvPr id="2066" name="Picture 18" descr="Equestrian Sculpture of Marcus Aurelius, bronze, c. 173-76 C.E. (Capitoline Museums, Rome). The original location of the sculpture is unknown. Beginning in the 8th century, it was housed in the Lateran Palace, until it was placed in the center of the Piazza del Campidoglio in 1538 by Michelangelo. The original is now indoors for purposes of conservation. Marcus Aurelius ruled ca. 161-180 C.E.">
            <a:extLst>
              <a:ext uri="{FF2B5EF4-FFF2-40B4-BE49-F238E27FC236}">
                <a16:creationId xmlns:a16="http://schemas.microsoft.com/office/drawing/2014/main" id="{503E766A-D708-180E-50DD-804A32B6834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330546">
            <a:off x="4383587" y="1648343"/>
            <a:ext cx="1849959" cy="2603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 name="TextBox 42">
            <a:extLst>
              <a:ext uri="{FF2B5EF4-FFF2-40B4-BE49-F238E27FC236}">
                <a16:creationId xmlns:a16="http://schemas.microsoft.com/office/drawing/2014/main" id="{9EFACACF-1199-4F9D-C952-DBEC7286B026}"/>
              </a:ext>
            </a:extLst>
          </p:cNvPr>
          <p:cNvSpPr txBox="1"/>
          <p:nvPr/>
        </p:nvSpPr>
        <p:spPr>
          <a:xfrm>
            <a:off x="6354266" y="2017266"/>
            <a:ext cx="2418145" cy="830997"/>
          </a:xfrm>
          <a:prstGeom prst="rect">
            <a:avLst/>
          </a:prstGeom>
          <a:noFill/>
        </p:spPr>
        <p:txBody>
          <a:bodyPr wrap="square">
            <a:spAutoFit/>
          </a:bodyPr>
          <a:lstStyle/>
          <a:p>
            <a:r>
              <a:rPr lang="en-US" sz="1600" i="1" dirty="0"/>
              <a:t>bronze statue showing Emperor Marcus Aurelius on horseback, 173-176 CE</a:t>
            </a:r>
          </a:p>
        </p:txBody>
      </p:sp>
      <p:grpSp>
        <p:nvGrpSpPr>
          <p:cNvPr id="49" name="Group 48">
            <a:extLst>
              <a:ext uri="{FF2B5EF4-FFF2-40B4-BE49-F238E27FC236}">
                <a16:creationId xmlns:a16="http://schemas.microsoft.com/office/drawing/2014/main" id="{63561917-5237-A81E-B941-42899BD7C2F7}"/>
              </a:ext>
            </a:extLst>
          </p:cNvPr>
          <p:cNvGrpSpPr/>
          <p:nvPr/>
        </p:nvGrpSpPr>
        <p:grpSpPr>
          <a:xfrm rot="21215575">
            <a:off x="208116" y="1707218"/>
            <a:ext cx="2503815" cy="2536183"/>
            <a:chOff x="208116" y="1707218"/>
            <a:chExt cx="2503815" cy="2536183"/>
          </a:xfrm>
        </p:grpSpPr>
        <p:pic>
          <p:nvPicPr>
            <p:cNvPr id="2062" name="Picture 14">
              <a:extLst>
                <a:ext uri="{FF2B5EF4-FFF2-40B4-BE49-F238E27FC236}">
                  <a16:creationId xmlns:a16="http://schemas.microsoft.com/office/drawing/2014/main" id="{02661166-5CBF-4E33-BD56-B0F792C57E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5931" y="1707218"/>
              <a:ext cx="2286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 name="TextBox 44">
              <a:extLst>
                <a:ext uri="{FF2B5EF4-FFF2-40B4-BE49-F238E27FC236}">
                  <a16:creationId xmlns:a16="http://schemas.microsoft.com/office/drawing/2014/main" id="{842627CB-C875-2A17-658D-78037713B97F}"/>
                </a:ext>
              </a:extLst>
            </p:cNvPr>
            <p:cNvSpPr txBox="1"/>
            <p:nvPr/>
          </p:nvSpPr>
          <p:spPr>
            <a:xfrm rot="16200000">
              <a:off x="-368816" y="3451026"/>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50" name="Group 49">
            <a:extLst>
              <a:ext uri="{FF2B5EF4-FFF2-40B4-BE49-F238E27FC236}">
                <a16:creationId xmlns:a16="http://schemas.microsoft.com/office/drawing/2014/main" id="{E0CE2CCA-20DA-D7B9-6072-B802DF540CD0}"/>
              </a:ext>
            </a:extLst>
          </p:cNvPr>
          <p:cNvGrpSpPr/>
          <p:nvPr/>
        </p:nvGrpSpPr>
        <p:grpSpPr>
          <a:xfrm rot="387010">
            <a:off x="1713455" y="4563103"/>
            <a:ext cx="3019551" cy="2172714"/>
            <a:chOff x="1713455" y="4563103"/>
            <a:chExt cx="3019551" cy="2172714"/>
          </a:xfrm>
        </p:grpSpPr>
        <p:pic>
          <p:nvPicPr>
            <p:cNvPr id="2052" name="Picture 4">
              <a:extLst>
                <a:ext uri="{FF2B5EF4-FFF2-40B4-BE49-F238E27FC236}">
                  <a16:creationId xmlns:a16="http://schemas.microsoft.com/office/drawing/2014/main" id="{406827D9-6E0D-9804-6ABE-D9FA6799456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13455" y="4563103"/>
              <a:ext cx="2793176" cy="18621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 name="TextBox 45">
              <a:extLst>
                <a:ext uri="{FF2B5EF4-FFF2-40B4-BE49-F238E27FC236}">
                  <a16:creationId xmlns:a16="http://schemas.microsoft.com/office/drawing/2014/main" id="{B312C0F8-F336-A102-1001-12B9F0B933CA}"/>
                </a:ext>
              </a:extLst>
            </p:cNvPr>
            <p:cNvSpPr txBox="1"/>
            <p:nvPr/>
          </p:nvSpPr>
          <p:spPr>
            <a:xfrm rot="16200000">
              <a:off x="3940630" y="5943442"/>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52" name="Group 51">
            <a:extLst>
              <a:ext uri="{FF2B5EF4-FFF2-40B4-BE49-F238E27FC236}">
                <a16:creationId xmlns:a16="http://schemas.microsoft.com/office/drawing/2014/main" id="{2FB9E43E-8F62-313F-CB0A-782BEF470D0B}"/>
              </a:ext>
            </a:extLst>
          </p:cNvPr>
          <p:cNvGrpSpPr/>
          <p:nvPr/>
        </p:nvGrpSpPr>
        <p:grpSpPr>
          <a:xfrm rot="21385653">
            <a:off x="8834238" y="1170542"/>
            <a:ext cx="2937457" cy="2081544"/>
            <a:chOff x="8834238" y="1170542"/>
            <a:chExt cx="2937457" cy="2081544"/>
          </a:xfrm>
        </p:grpSpPr>
        <p:pic>
          <p:nvPicPr>
            <p:cNvPr id="2060" name="Picture 12">
              <a:extLst>
                <a:ext uri="{FF2B5EF4-FFF2-40B4-BE49-F238E27FC236}">
                  <a16:creationId xmlns:a16="http://schemas.microsoft.com/office/drawing/2014/main" id="{4DAF7C55-64C8-F9EC-577A-2053592A9A3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049681" y="1170542"/>
              <a:ext cx="2722014" cy="1814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7" name="TextBox 46">
              <a:extLst>
                <a:ext uri="{FF2B5EF4-FFF2-40B4-BE49-F238E27FC236}">
                  <a16:creationId xmlns:a16="http://schemas.microsoft.com/office/drawing/2014/main" id="{7BDBF42B-3F13-F344-910B-90AB9F25A840}"/>
                </a:ext>
              </a:extLst>
            </p:cNvPr>
            <p:cNvSpPr txBox="1"/>
            <p:nvPr/>
          </p:nvSpPr>
          <p:spPr>
            <a:xfrm rot="16200000">
              <a:off x="8257306" y="2459711"/>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51" name="Group 50">
            <a:extLst>
              <a:ext uri="{FF2B5EF4-FFF2-40B4-BE49-F238E27FC236}">
                <a16:creationId xmlns:a16="http://schemas.microsoft.com/office/drawing/2014/main" id="{9FF5E54B-F107-80B4-3194-A0114C7B1F9B}"/>
              </a:ext>
            </a:extLst>
          </p:cNvPr>
          <p:cNvGrpSpPr/>
          <p:nvPr/>
        </p:nvGrpSpPr>
        <p:grpSpPr>
          <a:xfrm rot="373738">
            <a:off x="9303303" y="4157799"/>
            <a:ext cx="2188203" cy="2201515"/>
            <a:chOff x="9303303" y="4233999"/>
            <a:chExt cx="2188203" cy="2201515"/>
          </a:xfrm>
        </p:grpSpPr>
        <p:pic>
          <p:nvPicPr>
            <p:cNvPr id="2064" name="Picture 16">
              <a:extLst>
                <a:ext uri="{FF2B5EF4-FFF2-40B4-BE49-F238E27FC236}">
                  <a16:creationId xmlns:a16="http://schemas.microsoft.com/office/drawing/2014/main" id="{31E741F2-4070-5F5A-836F-AB11051CD04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552514" y="4233999"/>
              <a:ext cx="1938992" cy="1938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 name="TextBox 47">
              <a:extLst>
                <a:ext uri="{FF2B5EF4-FFF2-40B4-BE49-F238E27FC236}">
                  <a16:creationId xmlns:a16="http://schemas.microsoft.com/office/drawing/2014/main" id="{B536ABF3-ED8B-6F2F-B265-77D6CDA4BC16}"/>
                </a:ext>
              </a:extLst>
            </p:cNvPr>
            <p:cNvSpPr txBox="1"/>
            <p:nvPr/>
          </p:nvSpPr>
          <p:spPr>
            <a:xfrm rot="16200000">
              <a:off x="8726371" y="5643139"/>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spTree>
    <p:extLst>
      <p:ext uri="{BB962C8B-B14F-4D97-AF65-F5344CB8AC3E}">
        <p14:creationId xmlns:p14="http://schemas.microsoft.com/office/powerpoint/2010/main" val="2711387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71781" y="188449"/>
            <a:ext cx="7375413" cy="890647"/>
          </a:xfrm>
        </p:spPr>
        <p:txBody>
          <a:bodyPr>
            <a:normAutofit fontScale="90000"/>
          </a:bodyPr>
          <a:lstStyle/>
          <a:p>
            <a:pPr algn="ctr"/>
            <a:r>
              <a:rPr lang="en-US" sz="3600" dirty="0"/>
              <a:t>The role of animals in the ancient world</a:t>
            </a:r>
          </a:p>
        </p:txBody>
      </p:sp>
      <p:sp>
        <p:nvSpPr>
          <p:cNvPr id="16" name="Subtitle 2">
            <a:extLst>
              <a:ext uri="{FF2B5EF4-FFF2-40B4-BE49-F238E27FC236}">
                <a16:creationId xmlns:a16="http://schemas.microsoft.com/office/drawing/2014/main" id="{CB881089-9274-E54D-90B2-06B67DFEFF70}"/>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16.04 UTK: Animals</a:t>
            </a:r>
          </a:p>
        </p:txBody>
      </p:sp>
      <p:sp>
        <p:nvSpPr>
          <p:cNvPr id="7" name="TextBox 6">
            <a:extLst>
              <a:ext uri="{FF2B5EF4-FFF2-40B4-BE49-F238E27FC236}">
                <a16:creationId xmlns:a16="http://schemas.microsoft.com/office/drawing/2014/main" id="{FF089E29-8FEF-D2D5-29F6-69A9A65A857E}"/>
              </a:ext>
            </a:extLst>
          </p:cNvPr>
          <p:cNvSpPr txBox="1"/>
          <p:nvPr/>
        </p:nvSpPr>
        <p:spPr>
          <a:xfrm>
            <a:off x="200166" y="4745502"/>
            <a:ext cx="4068211" cy="1077218"/>
          </a:xfrm>
          <a:prstGeom prst="rect">
            <a:avLst/>
          </a:prstGeom>
          <a:noFill/>
        </p:spPr>
        <p:txBody>
          <a:bodyPr wrap="square" rtlCol="0">
            <a:spAutoFit/>
          </a:bodyPr>
          <a:lstStyle/>
          <a:p>
            <a:pPr algn="ctr"/>
            <a:r>
              <a:rPr lang="en-US" sz="1600" i="1" dirty="0"/>
              <a:t>Carving on a Roman altar showing the mythological founders of Rome, Romulus and Remus, being looked after as babies by a wolf,</a:t>
            </a:r>
          </a:p>
          <a:p>
            <a:pPr algn="ctr"/>
            <a:r>
              <a:rPr lang="en-US" sz="1600" i="1" dirty="0"/>
              <a:t>1</a:t>
            </a:r>
            <a:r>
              <a:rPr lang="en-US" sz="1600" i="1" baseline="30000" dirty="0"/>
              <a:t>st</a:t>
            </a:r>
            <a:r>
              <a:rPr lang="en-US" sz="1600" i="1" dirty="0"/>
              <a:t>-2</a:t>
            </a:r>
            <a:r>
              <a:rPr lang="en-US" sz="1600" i="1" baseline="30000" dirty="0"/>
              <a:t>nd</a:t>
            </a:r>
            <a:r>
              <a:rPr lang="en-US" sz="1600" i="1" dirty="0"/>
              <a:t> centuries CE</a:t>
            </a:r>
          </a:p>
        </p:txBody>
      </p:sp>
      <p:pic>
        <p:nvPicPr>
          <p:cNvPr id="31" name="Picture 4">
            <a:extLst>
              <a:ext uri="{FF2B5EF4-FFF2-40B4-BE49-F238E27FC236}">
                <a16:creationId xmlns:a16="http://schemas.microsoft.com/office/drawing/2014/main" id="{6A24F676-5455-01E7-2B5E-4E8F1740774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54784" y="4991591"/>
            <a:ext cx="1680216" cy="1545026"/>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0" h="0"/>
            <a:contourClr>
              <a:srgbClr val="FFFFFF"/>
            </a:contourClr>
          </a:sp3d>
        </p:spPr>
      </p:pic>
      <p:sp>
        <p:nvSpPr>
          <p:cNvPr id="32" name="TextBox 31">
            <a:extLst>
              <a:ext uri="{FF2B5EF4-FFF2-40B4-BE49-F238E27FC236}">
                <a16:creationId xmlns:a16="http://schemas.microsoft.com/office/drawing/2014/main" id="{20ACA040-DD0F-9A39-28C6-AC1E4AB19F4C}"/>
              </a:ext>
            </a:extLst>
          </p:cNvPr>
          <p:cNvSpPr txBox="1"/>
          <p:nvPr/>
        </p:nvSpPr>
        <p:spPr>
          <a:xfrm>
            <a:off x="7727498" y="5356286"/>
            <a:ext cx="2560577" cy="830997"/>
          </a:xfrm>
          <a:prstGeom prst="rect">
            <a:avLst/>
          </a:prstGeom>
          <a:noFill/>
        </p:spPr>
        <p:txBody>
          <a:bodyPr wrap="square">
            <a:spAutoFit/>
          </a:bodyPr>
          <a:lstStyle/>
          <a:p>
            <a:pPr algn="r"/>
            <a:r>
              <a:rPr lang="en-US" sz="1600" i="1" dirty="0"/>
              <a:t>A coin from Athens showing Athena’s (and the city’s) owl symbol, from 200 BCE </a:t>
            </a:r>
          </a:p>
        </p:txBody>
      </p:sp>
      <p:sp>
        <p:nvSpPr>
          <p:cNvPr id="33" name="TextBox 32">
            <a:extLst>
              <a:ext uri="{FF2B5EF4-FFF2-40B4-BE49-F238E27FC236}">
                <a16:creationId xmlns:a16="http://schemas.microsoft.com/office/drawing/2014/main" id="{504DE1E8-68F9-4D9D-1A68-234F722B85D3}"/>
              </a:ext>
            </a:extLst>
          </p:cNvPr>
          <p:cNvSpPr txBox="1"/>
          <p:nvPr/>
        </p:nvSpPr>
        <p:spPr>
          <a:xfrm rot="16200000">
            <a:off x="11439901" y="6058624"/>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sp>
        <p:nvSpPr>
          <p:cNvPr id="34" name="TextBox 33">
            <a:extLst>
              <a:ext uri="{FF2B5EF4-FFF2-40B4-BE49-F238E27FC236}">
                <a16:creationId xmlns:a16="http://schemas.microsoft.com/office/drawing/2014/main" id="{E8563D5B-7FA3-9402-8728-AC371C5862EB}"/>
              </a:ext>
            </a:extLst>
          </p:cNvPr>
          <p:cNvSpPr txBox="1"/>
          <p:nvPr/>
        </p:nvSpPr>
        <p:spPr>
          <a:xfrm>
            <a:off x="5556816" y="1371343"/>
            <a:ext cx="1135888" cy="369332"/>
          </a:xfrm>
          <a:prstGeom prst="rect">
            <a:avLst/>
          </a:prstGeom>
          <a:noFill/>
        </p:spPr>
        <p:txBody>
          <a:bodyPr wrap="none" rtlCol="0">
            <a:spAutoFit/>
          </a:bodyPr>
          <a:lstStyle/>
          <a:p>
            <a:r>
              <a:rPr lang="en-US" b="1" u="sng" dirty="0"/>
              <a:t>in religion</a:t>
            </a:r>
          </a:p>
        </p:txBody>
      </p:sp>
      <p:sp>
        <p:nvSpPr>
          <p:cNvPr id="35" name="TextBox 34">
            <a:extLst>
              <a:ext uri="{FF2B5EF4-FFF2-40B4-BE49-F238E27FC236}">
                <a16:creationId xmlns:a16="http://schemas.microsoft.com/office/drawing/2014/main" id="{8607FAE6-34B2-500E-FC7B-C024739D2AAC}"/>
              </a:ext>
            </a:extLst>
          </p:cNvPr>
          <p:cNvSpPr txBox="1"/>
          <p:nvPr/>
        </p:nvSpPr>
        <p:spPr>
          <a:xfrm>
            <a:off x="1649987" y="943632"/>
            <a:ext cx="1435201" cy="369332"/>
          </a:xfrm>
          <a:prstGeom prst="rect">
            <a:avLst/>
          </a:prstGeom>
          <a:noFill/>
        </p:spPr>
        <p:txBody>
          <a:bodyPr wrap="none" rtlCol="0">
            <a:spAutoFit/>
          </a:bodyPr>
          <a:lstStyle/>
          <a:p>
            <a:r>
              <a:rPr lang="en-US" b="1" u="sng" dirty="0"/>
              <a:t>in mythology</a:t>
            </a:r>
          </a:p>
        </p:txBody>
      </p:sp>
      <p:sp>
        <p:nvSpPr>
          <p:cNvPr id="36" name="TextBox 35">
            <a:extLst>
              <a:ext uri="{FF2B5EF4-FFF2-40B4-BE49-F238E27FC236}">
                <a16:creationId xmlns:a16="http://schemas.microsoft.com/office/drawing/2014/main" id="{AAAB77E0-40DC-FF07-B6A5-E7AF3C741248}"/>
              </a:ext>
            </a:extLst>
          </p:cNvPr>
          <p:cNvSpPr txBox="1"/>
          <p:nvPr/>
        </p:nvSpPr>
        <p:spPr>
          <a:xfrm>
            <a:off x="9007787" y="943632"/>
            <a:ext cx="2341410" cy="369332"/>
          </a:xfrm>
          <a:prstGeom prst="rect">
            <a:avLst/>
          </a:prstGeom>
          <a:noFill/>
        </p:spPr>
        <p:txBody>
          <a:bodyPr wrap="none" rtlCol="0">
            <a:spAutoFit/>
          </a:bodyPr>
          <a:lstStyle/>
          <a:p>
            <a:r>
              <a:rPr lang="en-US" b="1" u="sng" dirty="0"/>
              <a:t>as symbols of the gods</a:t>
            </a:r>
          </a:p>
        </p:txBody>
      </p:sp>
      <p:sp>
        <p:nvSpPr>
          <p:cNvPr id="37" name="TextBox 36">
            <a:extLst>
              <a:ext uri="{FF2B5EF4-FFF2-40B4-BE49-F238E27FC236}">
                <a16:creationId xmlns:a16="http://schemas.microsoft.com/office/drawing/2014/main" id="{B54944EA-4F0B-E17C-104C-0D1CF2103BC3}"/>
              </a:ext>
            </a:extLst>
          </p:cNvPr>
          <p:cNvSpPr txBox="1"/>
          <p:nvPr/>
        </p:nvSpPr>
        <p:spPr>
          <a:xfrm rot="16200000">
            <a:off x="8215411" y="2996778"/>
            <a:ext cx="1369307" cy="215444"/>
          </a:xfrm>
          <a:prstGeom prst="rect">
            <a:avLst/>
          </a:prstGeom>
          <a:noFill/>
        </p:spPr>
        <p:txBody>
          <a:bodyPr wrap="square">
            <a:spAutoFit/>
          </a:bodyPr>
          <a:lstStyle/>
          <a:p>
            <a:pPr algn="ctr"/>
            <a:r>
              <a:rPr lang="en-US" sz="800" dirty="0">
                <a:solidFill>
                  <a:schemeClr val="bg2">
                    <a:lumMod val="75000"/>
                  </a:schemeClr>
                </a:solidFill>
              </a:rPr>
              <a:t>© Creative Commons</a:t>
            </a:r>
          </a:p>
        </p:txBody>
      </p:sp>
      <p:grpSp>
        <p:nvGrpSpPr>
          <p:cNvPr id="46" name="Group 45">
            <a:extLst>
              <a:ext uri="{FF2B5EF4-FFF2-40B4-BE49-F238E27FC236}">
                <a16:creationId xmlns:a16="http://schemas.microsoft.com/office/drawing/2014/main" id="{B81C0955-6777-FC55-6006-DD539B9CE7B8}"/>
              </a:ext>
            </a:extLst>
          </p:cNvPr>
          <p:cNvGrpSpPr/>
          <p:nvPr/>
        </p:nvGrpSpPr>
        <p:grpSpPr>
          <a:xfrm rot="21374097">
            <a:off x="200166" y="1426268"/>
            <a:ext cx="4344257" cy="3431322"/>
            <a:chOff x="200166" y="1426268"/>
            <a:chExt cx="4344257" cy="3431322"/>
          </a:xfrm>
        </p:grpSpPr>
        <p:pic>
          <p:nvPicPr>
            <p:cNvPr id="3076" name="Picture 4" descr="undefined">
              <a:extLst>
                <a:ext uri="{FF2B5EF4-FFF2-40B4-BE49-F238E27FC236}">
                  <a16:creationId xmlns:a16="http://schemas.microsoft.com/office/drawing/2014/main" id="{ECFB1D2A-1FE9-D9A3-7743-5923B8CF262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166" y="1426268"/>
              <a:ext cx="4101028" cy="3165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 name="TextBox 38">
              <a:extLst>
                <a:ext uri="{FF2B5EF4-FFF2-40B4-BE49-F238E27FC236}">
                  <a16:creationId xmlns:a16="http://schemas.microsoft.com/office/drawing/2014/main" id="{3BC540F7-22E2-51D7-0EC4-0E6C35664C50}"/>
                </a:ext>
              </a:extLst>
            </p:cNvPr>
            <p:cNvSpPr txBox="1"/>
            <p:nvPr/>
          </p:nvSpPr>
          <p:spPr>
            <a:xfrm rot="16200000">
              <a:off x="3752047" y="4065215"/>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sp>
        <p:nvSpPr>
          <p:cNvPr id="40" name="TextBox 39">
            <a:extLst>
              <a:ext uri="{FF2B5EF4-FFF2-40B4-BE49-F238E27FC236}">
                <a16:creationId xmlns:a16="http://schemas.microsoft.com/office/drawing/2014/main" id="{C84DC157-0D32-A991-9C3E-3BBF58C7ABBD}"/>
              </a:ext>
            </a:extLst>
          </p:cNvPr>
          <p:cNvSpPr txBox="1"/>
          <p:nvPr/>
        </p:nvSpPr>
        <p:spPr>
          <a:xfrm>
            <a:off x="4581733" y="5083300"/>
            <a:ext cx="2928821" cy="1323439"/>
          </a:xfrm>
          <a:prstGeom prst="rect">
            <a:avLst/>
          </a:prstGeom>
          <a:noFill/>
        </p:spPr>
        <p:txBody>
          <a:bodyPr wrap="square">
            <a:spAutoFit/>
          </a:bodyPr>
          <a:lstStyle/>
          <a:p>
            <a:pPr algn="ctr"/>
            <a:r>
              <a:rPr lang="en-US" sz="1600" i="1" dirty="0"/>
              <a:t>A wall painting showing an augur (a priest who specialized in interpreting meaning from the actions of birds),</a:t>
            </a:r>
          </a:p>
          <a:p>
            <a:pPr algn="ctr"/>
            <a:r>
              <a:rPr lang="en-US" sz="1600" i="1" dirty="0"/>
              <a:t> 6</a:t>
            </a:r>
            <a:r>
              <a:rPr lang="en-US" sz="1600" i="1" baseline="30000" dirty="0"/>
              <a:t>th</a:t>
            </a:r>
            <a:r>
              <a:rPr lang="en-US" sz="1600" i="1" dirty="0"/>
              <a:t> century BCE </a:t>
            </a:r>
          </a:p>
        </p:txBody>
      </p:sp>
      <p:sp>
        <p:nvSpPr>
          <p:cNvPr id="41" name="TextBox 40">
            <a:extLst>
              <a:ext uri="{FF2B5EF4-FFF2-40B4-BE49-F238E27FC236}">
                <a16:creationId xmlns:a16="http://schemas.microsoft.com/office/drawing/2014/main" id="{33D7D865-A655-C377-09FF-827FE8C7D6E4}"/>
              </a:ext>
            </a:extLst>
          </p:cNvPr>
          <p:cNvSpPr txBox="1"/>
          <p:nvPr/>
        </p:nvSpPr>
        <p:spPr>
          <a:xfrm>
            <a:off x="9783984" y="1437890"/>
            <a:ext cx="2039523" cy="584775"/>
          </a:xfrm>
          <a:prstGeom prst="rect">
            <a:avLst/>
          </a:prstGeom>
          <a:noFill/>
        </p:spPr>
        <p:txBody>
          <a:bodyPr wrap="square">
            <a:spAutoFit/>
          </a:bodyPr>
          <a:lstStyle/>
          <a:p>
            <a:r>
              <a:rPr lang="en-US" sz="1600" i="1" dirty="0"/>
              <a:t>A marble eagle from a Greek temple of Zeus </a:t>
            </a:r>
          </a:p>
        </p:txBody>
      </p:sp>
      <p:grpSp>
        <p:nvGrpSpPr>
          <p:cNvPr id="47" name="Group 46">
            <a:extLst>
              <a:ext uri="{FF2B5EF4-FFF2-40B4-BE49-F238E27FC236}">
                <a16:creationId xmlns:a16="http://schemas.microsoft.com/office/drawing/2014/main" id="{7C14917A-20E0-8725-CEB9-708F2FF89A02}"/>
              </a:ext>
            </a:extLst>
          </p:cNvPr>
          <p:cNvGrpSpPr/>
          <p:nvPr/>
        </p:nvGrpSpPr>
        <p:grpSpPr>
          <a:xfrm rot="397388">
            <a:off x="4807514" y="1891777"/>
            <a:ext cx="2802658" cy="3311870"/>
            <a:chOff x="4807514" y="1891777"/>
            <a:chExt cx="2802658" cy="3311870"/>
          </a:xfrm>
        </p:grpSpPr>
        <p:pic>
          <p:nvPicPr>
            <p:cNvPr id="3082" name="Picture 10">
              <a:extLst>
                <a:ext uri="{FF2B5EF4-FFF2-40B4-BE49-F238E27FC236}">
                  <a16:creationId xmlns:a16="http://schemas.microsoft.com/office/drawing/2014/main" id="{5C9A69E6-471E-282E-19C0-C9F775AA37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07514" y="1891777"/>
              <a:ext cx="2560577" cy="3040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2" name="TextBox 41">
              <a:extLst>
                <a:ext uri="{FF2B5EF4-FFF2-40B4-BE49-F238E27FC236}">
                  <a16:creationId xmlns:a16="http://schemas.microsoft.com/office/drawing/2014/main" id="{C104C454-CFF1-31AF-AC4C-FF96B4158DF8}"/>
                </a:ext>
              </a:extLst>
            </p:cNvPr>
            <p:cNvSpPr txBox="1"/>
            <p:nvPr/>
          </p:nvSpPr>
          <p:spPr>
            <a:xfrm rot="16200000">
              <a:off x="6817796" y="4411272"/>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48" name="Group 47">
            <a:extLst>
              <a:ext uri="{FF2B5EF4-FFF2-40B4-BE49-F238E27FC236}">
                <a16:creationId xmlns:a16="http://schemas.microsoft.com/office/drawing/2014/main" id="{3D82B228-8FCE-F98B-B63D-A6237CDB92C7}"/>
              </a:ext>
            </a:extLst>
          </p:cNvPr>
          <p:cNvGrpSpPr/>
          <p:nvPr/>
        </p:nvGrpSpPr>
        <p:grpSpPr>
          <a:xfrm rot="21431466">
            <a:off x="7948327" y="1437890"/>
            <a:ext cx="1943380" cy="2606866"/>
            <a:chOff x="7948327" y="1437890"/>
            <a:chExt cx="1943380" cy="2606866"/>
          </a:xfrm>
        </p:grpSpPr>
        <p:pic>
          <p:nvPicPr>
            <p:cNvPr id="3078" name="Picture 6" descr="undefined">
              <a:extLst>
                <a:ext uri="{FF2B5EF4-FFF2-40B4-BE49-F238E27FC236}">
                  <a16:creationId xmlns:a16="http://schemas.microsoft.com/office/drawing/2014/main" id="{BE1F86B5-6288-FFDC-0D22-DC258772A1A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48327" y="1437890"/>
              <a:ext cx="1707052" cy="2275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 name="TextBox 42">
              <a:extLst>
                <a:ext uri="{FF2B5EF4-FFF2-40B4-BE49-F238E27FC236}">
                  <a16:creationId xmlns:a16="http://schemas.microsoft.com/office/drawing/2014/main" id="{624C33E7-9211-C53D-A49C-99D5C4F5A349}"/>
                </a:ext>
              </a:extLst>
            </p:cNvPr>
            <p:cNvSpPr txBox="1"/>
            <p:nvPr/>
          </p:nvSpPr>
          <p:spPr>
            <a:xfrm rot="16200000">
              <a:off x="9099331" y="3252381"/>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49" name="Group 48">
            <a:extLst>
              <a:ext uri="{FF2B5EF4-FFF2-40B4-BE49-F238E27FC236}">
                <a16:creationId xmlns:a16="http://schemas.microsoft.com/office/drawing/2014/main" id="{810A98D7-7B73-FDB8-D34C-E5D0CF7D7AEF}"/>
              </a:ext>
            </a:extLst>
          </p:cNvPr>
          <p:cNvGrpSpPr/>
          <p:nvPr/>
        </p:nvGrpSpPr>
        <p:grpSpPr>
          <a:xfrm rot="167961">
            <a:off x="9930773" y="2578814"/>
            <a:ext cx="2276903" cy="2644270"/>
            <a:chOff x="9929654" y="2386300"/>
            <a:chExt cx="2276903" cy="2644270"/>
          </a:xfrm>
        </p:grpSpPr>
        <p:pic>
          <p:nvPicPr>
            <p:cNvPr id="3084" name="Picture 12">
              <a:extLst>
                <a:ext uri="{FF2B5EF4-FFF2-40B4-BE49-F238E27FC236}">
                  <a16:creationId xmlns:a16="http://schemas.microsoft.com/office/drawing/2014/main" id="{CD0483FE-44EA-1663-DE9B-FD12240F197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929654" y="2386300"/>
              <a:ext cx="20574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 name="TextBox 43">
              <a:extLst>
                <a:ext uri="{FF2B5EF4-FFF2-40B4-BE49-F238E27FC236}">
                  <a16:creationId xmlns:a16="http://schemas.microsoft.com/office/drawing/2014/main" id="{33C66FF4-69FD-8B75-EB92-DC6CC7200E89}"/>
                </a:ext>
              </a:extLst>
            </p:cNvPr>
            <p:cNvSpPr txBox="1"/>
            <p:nvPr/>
          </p:nvSpPr>
          <p:spPr>
            <a:xfrm rot="16200000">
              <a:off x="11414181" y="4238195"/>
              <a:ext cx="1369307" cy="215444"/>
            </a:xfrm>
            <a:prstGeom prst="rect">
              <a:avLst/>
            </a:prstGeom>
            <a:noFill/>
          </p:spPr>
          <p:txBody>
            <a:bodyPr wrap="square">
              <a:spAutoFit/>
            </a:bodyPr>
            <a:lstStyle/>
            <a:p>
              <a:pPr algn="ctr"/>
              <a:r>
                <a:rPr lang="en-US" sz="800" dirty="0">
                  <a:solidFill>
                    <a:schemeClr val="bg2">
                      <a:lumMod val="75000"/>
                    </a:schemeClr>
                  </a:solidFill>
                </a:rPr>
                <a:t>Creative Commons</a:t>
              </a:r>
            </a:p>
          </p:txBody>
        </p:sp>
      </p:grpSp>
      <p:sp>
        <p:nvSpPr>
          <p:cNvPr id="45" name="TextBox 44">
            <a:extLst>
              <a:ext uri="{FF2B5EF4-FFF2-40B4-BE49-F238E27FC236}">
                <a16:creationId xmlns:a16="http://schemas.microsoft.com/office/drawing/2014/main" id="{AF52BA4D-53AB-254C-61AB-F5C0CAC44B19}"/>
              </a:ext>
            </a:extLst>
          </p:cNvPr>
          <p:cNvSpPr txBox="1"/>
          <p:nvPr/>
        </p:nvSpPr>
        <p:spPr>
          <a:xfrm>
            <a:off x="7838489" y="3986978"/>
            <a:ext cx="2039524" cy="830997"/>
          </a:xfrm>
          <a:prstGeom prst="rect">
            <a:avLst/>
          </a:prstGeom>
          <a:noFill/>
        </p:spPr>
        <p:txBody>
          <a:bodyPr wrap="square">
            <a:spAutoFit/>
          </a:bodyPr>
          <a:lstStyle/>
          <a:p>
            <a:pPr algn="r"/>
            <a:r>
              <a:rPr lang="en-US" sz="1600" i="1" dirty="0"/>
              <a:t>A picture of Aphrodite and a swan on a Greek cup, 460 BCE</a:t>
            </a:r>
          </a:p>
        </p:txBody>
      </p:sp>
    </p:spTree>
    <p:extLst>
      <p:ext uri="{BB962C8B-B14F-4D97-AF65-F5344CB8AC3E}">
        <p14:creationId xmlns:p14="http://schemas.microsoft.com/office/powerpoint/2010/main" val="320789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8B19D77A-30B4-5CD8-62EC-7E4CC4C3EBB5}"/>
              </a:ext>
            </a:extLst>
          </p:cNvPr>
          <p:cNvPicPr>
            <a:picLocks noChangeAspect="1"/>
          </p:cNvPicPr>
          <p:nvPr/>
        </p:nvPicPr>
        <p:blipFill>
          <a:blip r:embed="rId2"/>
          <a:stretch>
            <a:fillRect/>
          </a:stretch>
        </p:blipFill>
        <p:spPr>
          <a:xfrm rot="14304487">
            <a:off x="3643274" y="71192"/>
            <a:ext cx="749300" cy="939800"/>
          </a:xfrm>
          <a:prstGeom prst="rect">
            <a:avLst/>
          </a:prstGeom>
        </p:spPr>
      </p:pic>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057917" y="-18793"/>
            <a:ext cx="8835077" cy="1365508"/>
          </a:xfrm>
        </p:spPr>
        <p:txBody>
          <a:bodyPr>
            <a:normAutofit/>
          </a:bodyPr>
          <a:lstStyle/>
          <a:p>
            <a:pPr algn="ctr"/>
            <a:r>
              <a:rPr lang="en-US" sz="3600" dirty="0"/>
              <a:t>Make a clay owl </a:t>
            </a:r>
            <a:br>
              <a:rPr lang="en-US" sz="3600" dirty="0"/>
            </a:br>
            <a:r>
              <a:rPr lang="en-US" sz="2400" dirty="0"/>
              <a:t>(animal symbol of Athena/Minerva)</a:t>
            </a:r>
          </a:p>
        </p:txBody>
      </p:sp>
      <p:sp>
        <p:nvSpPr>
          <p:cNvPr id="37" name="Subtitle 2">
            <a:extLst>
              <a:ext uri="{FF2B5EF4-FFF2-40B4-BE49-F238E27FC236}">
                <a16:creationId xmlns:a16="http://schemas.microsoft.com/office/drawing/2014/main" id="{CB276525-B6B7-F448-82B8-7DFA17D0E608}"/>
              </a:ext>
            </a:extLst>
          </p:cNvPr>
          <p:cNvSpPr txBox="1">
            <a:spLocks/>
          </p:cNvSpPr>
          <p:nvPr/>
        </p:nvSpPr>
        <p:spPr>
          <a:xfrm>
            <a:off x="200166" y="65182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16.04 UTK: Animals</a:t>
            </a:r>
          </a:p>
        </p:txBody>
      </p:sp>
      <p:grpSp>
        <p:nvGrpSpPr>
          <p:cNvPr id="15" name="Group 14">
            <a:extLst>
              <a:ext uri="{FF2B5EF4-FFF2-40B4-BE49-F238E27FC236}">
                <a16:creationId xmlns:a16="http://schemas.microsoft.com/office/drawing/2014/main" id="{9367FB8D-8B35-BF4B-1363-E7CB6BA0016E}"/>
              </a:ext>
            </a:extLst>
          </p:cNvPr>
          <p:cNvGrpSpPr/>
          <p:nvPr/>
        </p:nvGrpSpPr>
        <p:grpSpPr>
          <a:xfrm>
            <a:off x="523208" y="802514"/>
            <a:ext cx="2261625" cy="2892253"/>
            <a:chOff x="3637401" y="119417"/>
            <a:chExt cx="2261625" cy="2892253"/>
          </a:xfrm>
        </p:grpSpPr>
        <p:pic>
          <p:nvPicPr>
            <p:cNvPr id="17" name="Picture 16">
              <a:extLst>
                <a:ext uri="{FF2B5EF4-FFF2-40B4-BE49-F238E27FC236}">
                  <a16:creationId xmlns:a16="http://schemas.microsoft.com/office/drawing/2014/main" id="{D17464AE-C0B8-FB90-FE9D-6C75BD63F9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66132" y="119417"/>
              <a:ext cx="2232894" cy="2272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a:extLst>
                <a:ext uri="{FF2B5EF4-FFF2-40B4-BE49-F238E27FC236}">
                  <a16:creationId xmlns:a16="http://schemas.microsoft.com/office/drawing/2014/main" id="{89B3580F-2488-5CB5-EEA1-661E729758E4}"/>
                </a:ext>
              </a:extLst>
            </p:cNvPr>
            <p:cNvSpPr txBox="1"/>
            <p:nvPr/>
          </p:nvSpPr>
          <p:spPr>
            <a:xfrm>
              <a:off x="3637401" y="2488450"/>
              <a:ext cx="2232894" cy="523220"/>
            </a:xfrm>
            <a:prstGeom prst="rect">
              <a:avLst/>
            </a:prstGeom>
            <a:noFill/>
          </p:spPr>
          <p:txBody>
            <a:bodyPr wrap="square">
              <a:spAutoFit/>
            </a:bodyPr>
            <a:lstStyle/>
            <a:p>
              <a:pPr algn="ctr"/>
              <a:r>
                <a:rPr lang="en-GB" sz="1400" dirty="0">
                  <a:solidFill>
                    <a:srgbClr val="141414"/>
                  </a:solidFill>
                  <a:effectLst/>
                </a:rPr>
                <a:t>Roll a ball of clay about the size of a small orange.</a:t>
              </a:r>
            </a:p>
          </p:txBody>
        </p:sp>
        <p:sp>
          <p:nvSpPr>
            <p:cNvPr id="19" name="Oval 18">
              <a:extLst>
                <a:ext uri="{FF2B5EF4-FFF2-40B4-BE49-F238E27FC236}">
                  <a16:creationId xmlns:a16="http://schemas.microsoft.com/office/drawing/2014/main" id="{A434C0CA-613B-07B2-605F-2BBAEC046EC0}"/>
                </a:ext>
              </a:extLst>
            </p:cNvPr>
            <p:cNvSpPr/>
            <p:nvPr/>
          </p:nvSpPr>
          <p:spPr>
            <a:xfrm>
              <a:off x="3706971" y="119417"/>
              <a:ext cx="237506" cy="234778"/>
            </a:xfrm>
            <a:prstGeom prst="ellipse">
              <a:avLst/>
            </a:prstGeom>
            <a:solidFill>
              <a:srgbClr val="002060"/>
            </a:solidFill>
            <a:ln>
              <a:noFill/>
            </a:ln>
            <a:scene3d>
              <a:camera prst="orthographicFront"/>
              <a:lightRig rig="flood" dir="t"/>
            </a:scene3d>
            <a:sp3d extrusionH="19050" contourW="6350">
              <a:bevelT w="2540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1</a:t>
              </a:r>
            </a:p>
          </p:txBody>
        </p:sp>
      </p:grpSp>
      <p:grpSp>
        <p:nvGrpSpPr>
          <p:cNvPr id="20" name="Group 19">
            <a:extLst>
              <a:ext uri="{FF2B5EF4-FFF2-40B4-BE49-F238E27FC236}">
                <a16:creationId xmlns:a16="http://schemas.microsoft.com/office/drawing/2014/main" id="{DD7D28F9-49A2-EB78-DCF4-0654CAC2D266}"/>
              </a:ext>
            </a:extLst>
          </p:cNvPr>
          <p:cNvGrpSpPr/>
          <p:nvPr/>
        </p:nvGrpSpPr>
        <p:grpSpPr>
          <a:xfrm>
            <a:off x="3385752" y="1242964"/>
            <a:ext cx="2524206" cy="2519253"/>
            <a:chOff x="4963798" y="257205"/>
            <a:chExt cx="2524206" cy="2519253"/>
          </a:xfrm>
        </p:grpSpPr>
        <p:pic>
          <p:nvPicPr>
            <p:cNvPr id="24" name="Picture 23">
              <a:extLst>
                <a:ext uri="{FF2B5EF4-FFF2-40B4-BE49-F238E27FC236}">
                  <a16:creationId xmlns:a16="http://schemas.microsoft.com/office/drawing/2014/main" id="{592ED5FB-1BFF-0177-D839-B8B565DA8B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29848" y="264930"/>
              <a:ext cx="2164744" cy="1864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extBox 24">
              <a:extLst>
                <a:ext uri="{FF2B5EF4-FFF2-40B4-BE49-F238E27FC236}">
                  <a16:creationId xmlns:a16="http://schemas.microsoft.com/office/drawing/2014/main" id="{984E0E45-A40A-B91B-16EF-EAD1BC06E48F}"/>
                </a:ext>
              </a:extLst>
            </p:cNvPr>
            <p:cNvSpPr txBox="1"/>
            <p:nvPr/>
          </p:nvSpPr>
          <p:spPr>
            <a:xfrm>
              <a:off x="4963798" y="2253238"/>
              <a:ext cx="2524206" cy="523220"/>
            </a:xfrm>
            <a:prstGeom prst="rect">
              <a:avLst/>
            </a:prstGeom>
            <a:noFill/>
          </p:spPr>
          <p:txBody>
            <a:bodyPr wrap="square">
              <a:spAutoFit/>
            </a:bodyPr>
            <a:lstStyle/>
            <a:p>
              <a:pPr algn="ctr"/>
              <a:r>
                <a:rPr lang="en-GB" sz="1400" dirty="0">
                  <a:solidFill>
                    <a:srgbClr val="141414"/>
                  </a:solidFill>
                </a:rPr>
                <a:t>Flatten it until it is the same depth as two pennies.</a:t>
              </a:r>
              <a:endParaRPr lang="en-GB" sz="1400" dirty="0">
                <a:solidFill>
                  <a:srgbClr val="141414"/>
                </a:solidFill>
                <a:effectLst/>
              </a:endParaRPr>
            </a:p>
          </p:txBody>
        </p:sp>
        <p:sp>
          <p:nvSpPr>
            <p:cNvPr id="28" name="Oval 27">
              <a:extLst>
                <a:ext uri="{FF2B5EF4-FFF2-40B4-BE49-F238E27FC236}">
                  <a16:creationId xmlns:a16="http://schemas.microsoft.com/office/drawing/2014/main" id="{BB6A65F8-C211-7740-7C24-AFA333869CB8}"/>
                </a:ext>
              </a:extLst>
            </p:cNvPr>
            <p:cNvSpPr/>
            <p:nvPr/>
          </p:nvSpPr>
          <p:spPr>
            <a:xfrm>
              <a:off x="5129847" y="257205"/>
              <a:ext cx="237506" cy="234778"/>
            </a:xfrm>
            <a:prstGeom prst="ellipse">
              <a:avLst/>
            </a:prstGeom>
            <a:solidFill>
              <a:srgbClr val="002060"/>
            </a:solidFill>
            <a:ln>
              <a:noFill/>
            </a:ln>
            <a:scene3d>
              <a:camera prst="orthographicFront"/>
              <a:lightRig rig="flood" dir="t"/>
            </a:scene3d>
            <a:sp3d extrusionH="19050" contourW="6350">
              <a:bevelT w="2540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2</a:t>
              </a:r>
            </a:p>
          </p:txBody>
        </p:sp>
      </p:grpSp>
      <p:grpSp>
        <p:nvGrpSpPr>
          <p:cNvPr id="29" name="Group 28">
            <a:extLst>
              <a:ext uri="{FF2B5EF4-FFF2-40B4-BE49-F238E27FC236}">
                <a16:creationId xmlns:a16="http://schemas.microsoft.com/office/drawing/2014/main" id="{4F1D85B3-C14C-4E60-313D-BC127E3DCEFA}"/>
              </a:ext>
            </a:extLst>
          </p:cNvPr>
          <p:cNvGrpSpPr/>
          <p:nvPr/>
        </p:nvGrpSpPr>
        <p:grpSpPr>
          <a:xfrm>
            <a:off x="6672649" y="1299110"/>
            <a:ext cx="2417471" cy="2155442"/>
            <a:chOff x="7202057" y="-207468"/>
            <a:chExt cx="2417471" cy="2155442"/>
          </a:xfrm>
        </p:grpSpPr>
        <p:pic>
          <p:nvPicPr>
            <p:cNvPr id="30" name="Picture 29">
              <a:extLst>
                <a:ext uri="{FF2B5EF4-FFF2-40B4-BE49-F238E27FC236}">
                  <a16:creationId xmlns:a16="http://schemas.microsoft.com/office/drawing/2014/main" id="{F6E4EF79-E549-B8BF-B317-752BDA9ACE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7337306" y="-133510"/>
              <a:ext cx="2164742" cy="1726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TextBox 30">
              <a:extLst>
                <a:ext uri="{FF2B5EF4-FFF2-40B4-BE49-F238E27FC236}">
                  <a16:creationId xmlns:a16="http://schemas.microsoft.com/office/drawing/2014/main" id="{BB3AAB1F-D07A-A26A-7AF7-394178C71CE0}"/>
                </a:ext>
              </a:extLst>
            </p:cNvPr>
            <p:cNvSpPr txBox="1"/>
            <p:nvPr/>
          </p:nvSpPr>
          <p:spPr>
            <a:xfrm>
              <a:off x="7202057" y="1640197"/>
              <a:ext cx="2417471" cy="307777"/>
            </a:xfrm>
            <a:prstGeom prst="rect">
              <a:avLst/>
            </a:prstGeom>
            <a:noFill/>
          </p:spPr>
          <p:txBody>
            <a:bodyPr wrap="square">
              <a:spAutoFit/>
            </a:bodyPr>
            <a:lstStyle/>
            <a:p>
              <a:pPr algn="ctr"/>
              <a:r>
                <a:rPr lang="en-GB" sz="1400" dirty="0">
                  <a:solidFill>
                    <a:srgbClr val="141414"/>
                  </a:solidFill>
                </a:rPr>
                <a:t>Cut out a circle from the clay.</a:t>
              </a:r>
              <a:endParaRPr lang="en-GB" sz="1400" dirty="0">
                <a:solidFill>
                  <a:srgbClr val="141414"/>
                </a:solidFill>
                <a:effectLst/>
              </a:endParaRPr>
            </a:p>
          </p:txBody>
        </p:sp>
        <p:sp>
          <p:nvSpPr>
            <p:cNvPr id="32" name="Oval 31">
              <a:extLst>
                <a:ext uri="{FF2B5EF4-FFF2-40B4-BE49-F238E27FC236}">
                  <a16:creationId xmlns:a16="http://schemas.microsoft.com/office/drawing/2014/main" id="{143F516F-590E-3210-C004-EA44352051C6}"/>
                </a:ext>
              </a:extLst>
            </p:cNvPr>
            <p:cNvSpPr/>
            <p:nvPr/>
          </p:nvSpPr>
          <p:spPr>
            <a:xfrm>
              <a:off x="7262599" y="-207468"/>
              <a:ext cx="237506" cy="234778"/>
            </a:xfrm>
            <a:prstGeom prst="ellipse">
              <a:avLst/>
            </a:prstGeom>
            <a:solidFill>
              <a:srgbClr val="002060"/>
            </a:solidFill>
            <a:ln>
              <a:noFill/>
            </a:ln>
            <a:scene3d>
              <a:camera prst="orthographicFront"/>
              <a:lightRig rig="flood" dir="t"/>
            </a:scene3d>
            <a:sp3d extrusionH="19050" contourW="6350">
              <a:bevelT w="2540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3</a:t>
              </a:r>
            </a:p>
          </p:txBody>
        </p:sp>
      </p:grpSp>
      <p:grpSp>
        <p:nvGrpSpPr>
          <p:cNvPr id="33" name="Group 32">
            <a:extLst>
              <a:ext uri="{FF2B5EF4-FFF2-40B4-BE49-F238E27FC236}">
                <a16:creationId xmlns:a16="http://schemas.microsoft.com/office/drawing/2014/main" id="{8B2A7924-00EF-5371-EFB2-DC94DA9D9A81}"/>
              </a:ext>
            </a:extLst>
          </p:cNvPr>
          <p:cNvGrpSpPr/>
          <p:nvPr/>
        </p:nvGrpSpPr>
        <p:grpSpPr>
          <a:xfrm>
            <a:off x="9329280" y="496992"/>
            <a:ext cx="2743272" cy="3255676"/>
            <a:chOff x="4457" y="2053656"/>
            <a:chExt cx="2743272" cy="3255676"/>
          </a:xfrm>
        </p:grpSpPr>
        <p:pic>
          <p:nvPicPr>
            <p:cNvPr id="34" name="Picture 33">
              <a:extLst>
                <a:ext uri="{FF2B5EF4-FFF2-40B4-BE49-F238E27FC236}">
                  <a16:creationId xmlns:a16="http://schemas.microsoft.com/office/drawing/2014/main" id="{B24D9428-A1B4-837D-4DEB-FD0CB3C9BC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421744" y="2095685"/>
              <a:ext cx="1872153" cy="2437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 name="TextBox 44">
              <a:extLst>
                <a:ext uri="{FF2B5EF4-FFF2-40B4-BE49-F238E27FC236}">
                  <a16:creationId xmlns:a16="http://schemas.microsoft.com/office/drawing/2014/main" id="{203E3605-4E2A-41E0-16C8-C606E6CB297F}"/>
                </a:ext>
              </a:extLst>
            </p:cNvPr>
            <p:cNvSpPr txBox="1"/>
            <p:nvPr/>
          </p:nvSpPr>
          <p:spPr>
            <a:xfrm>
              <a:off x="4457" y="4570668"/>
              <a:ext cx="2743272" cy="738664"/>
            </a:xfrm>
            <a:prstGeom prst="rect">
              <a:avLst/>
            </a:prstGeom>
            <a:noFill/>
          </p:spPr>
          <p:txBody>
            <a:bodyPr wrap="square">
              <a:spAutoFit/>
            </a:bodyPr>
            <a:lstStyle/>
            <a:p>
              <a:pPr algn="ctr"/>
              <a:r>
                <a:rPr lang="en-GB" sz="1400" dirty="0">
                  <a:solidFill>
                    <a:srgbClr val="141414"/>
                  </a:solidFill>
                </a:rPr>
                <a:t>Use the end of a pen to make feather shapes on the bottom half of the circle.</a:t>
              </a:r>
              <a:endParaRPr lang="en-GB" sz="1400" dirty="0">
                <a:solidFill>
                  <a:srgbClr val="141414"/>
                </a:solidFill>
                <a:effectLst/>
              </a:endParaRPr>
            </a:p>
          </p:txBody>
        </p:sp>
        <p:sp>
          <p:nvSpPr>
            <p:cNvPr id="47" name="Oval 46">
              <a:extLst>
                <a:ext uri="{FF2B5EF4-FFF2-40B4-BE49-F238E27FC236}">
                  <a16:creationId xmlns:a16="http://schemas.microsoft.com/office/drawing/2014/main" id="{A6FC29EB-CF2D-E6AC-76E6-5F11B5AAE5FC}"/>
                </a:ext>
              </a:extLst>
            </p:cNvPr>
            <p:cNvSpPr/>
            <p:nvPr/>
          </p:nvSpPr>
          <p:spPr>
            <a:xfrm>
              <a:off x="335657" y="2053656"/>
              <a:ext cx="237506" cy="234778"/>
            </a:xfrm>
            <a:prstGeom prst="ellipse">
              <a:avLst/>
            </a:prstGeom>
            <a:solidFill>
              <a:srgbClr val="002060"/>
            </a:solidFill>
            <a:ln>
              <a:noFill/>
            </a:ln>
            <a:scene3d>
              <a:camera prst="orthographicFront"/>
              <a:lightRig rig="flood" dir="t"/>
            </a:scene3d>
            <a:sp3d extrusionH="19050" contourW="6350">
              <a:bevelT w="2540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4</a:t>
              </a:r>
            </a:p>
          </p:txBody>
        </p:sp>
      </p:grpSp>
      <p:grpSp>
        <p:nvGrpSpPr>
          <p:cNvPr id="51" name="Group 50">
            <a:extLst>
              <a:ext uri="{FF2B5EF4-FFF2-40B4-BE49-F238E27FC236}">
                <a16:creationId xmlns:a16="http://schemas.microsoft.com/office/drawing/2014/main" id="{FADD33A5-5293-E0B7-D732-4D486C17B971}"/>
              </a:ext>
            </a:extLst>
          </p:cNvPr>
          <p:cNvGrpSpPr/>
          <p:nvPr/>
        </p:nvGrpSpPr>
        <p:grpSpPr>
          <a:xfrm>
            <a:off x="266531" y="4152240"/>
            <a:ext cx="2056439" cy="2336793"/>
            <a:chOff x="1824620" y="2881669"/>
            <a:chExt cx="1663666" cy="2087181"/>
          </a:xfrm>
        </p:grpSpPr>
        <p:pic>
          <p:nvPicPr>
            <p:cNvPr id="52" name="Picture 51">
              <a:extLst>
                <a:ext uri="{FF2B5EF4-FFF2-40B4-BE49-F238E27FC236}">
                  <a16:creationId xmlns:a16="http://schemas.microsoft.com/office/drawing/2014/main" id="{F1296A83-42D9-7C4A-4C44-97BA7633765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800000">
              <a:off x="1932270" y="2909066"/>
              <a:ext cx="1454305" cy="1334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3" name="TextBox 52">
              <a:extLst>
                <a:ext uri="{FF2B5EF4-FFF2-40B4-BE49-F238E27FC236}">
                  <a16:creationId xmlns:a16="http://schemas.microsoft.com/office/drawing/2014/main" id="{DD78D7AF-9B71-0D03-D36D-EF4E820C6B32}"/>
                </a:ext>
              </a:extLst>
            </p:cNvPr>
            <p:cNvSpPr txBox="1"/>
            <p:nvPr/>
          </p:nvSpPr>
          <p:spPr>
            <a:xfrm>
              <a:off x="1824620" y="4309089"/>
              <a:ext cx="1663666" cy="659761"/>
            </a:xfrm>
            <a:prstGeom prst="rect">
              <a:avLst/>
            </a:prstGeom>
            <a:noFill/>
          </p:spPr>
          <p:txBody>
            <a:bodyPr wrap="square">
              <a:spAutoFit/>
            </a:bodyPr>
            <a:lstStyle/>
            <a:p>
              <a:pPr algn="ctr"/>
              <a:r>
                <a:rPr lang="en-GB" sz="1400" dirty="0">
                  <a:solidFill>
                    <a:srgbClr val="141414"/>
                  </a:solidFill>
                </a:rPr>
                <a:t>Fold in the two outside edges of the circle to make wings</a:t>
              </a:r>
              <a:endParaRPr lang="en-GB" sz="1400" dirty="0">
                <a:solidFill>
                  <a:srgbClr val="141414"/>
                </a:solidFill>
                <a:effectLst/>
              </a:endParaRPr>
            </a:p>
          </p:txBody>
        </p:sp>
        <p:sp>
          <p:nvSpPr>
            <p:cNvPr id="54" name="Oval 53">
              <a:extLst>
                <a:ext uri="{FF2B5EF4-FFF2-40B4-BE49-F238E27FC236}">
                  <a16:creationId xmlns:a16="http://schemas.microsoft.com/office/drawing/2014/main" id="{66C4ADC6-568D-EFF7-EB9D-C39EDD14DF7C}"/>
                </a:ext>
              </a:extLst>
            </p:cNvPr>
            <p:cNvSpPr/>
            <p:nvPr/>
          </p:nvSpPr>
          <p:spPr>
            <a:xfrm>
              <a:off x="1913053" y="2881669"/>
              <a:ext cx="237506" cy="234778"/>
            </a:xfrm>
            <a:prstGeom prst="ellipse">
              <a:avLst/>
            </a:prstGeom>
            <a:solidFill>
              <a:srgbClr val="002060"/>
            </a:solidFill>
            <a:ln>
              <a:noFill/>
            </a:ln>
            <a:scene3d>
              <a:camera prst="orthographicFront"/>
              <a:lightRig rig="flood" dir="t"/>
            </a:scene3d>
            <a:sp3d extrusionH="19050" contourW="6350">
              <a:bevelT w="2540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5</a:t>
              </a:r>
            </a:p>
          </p:txBody>
        </p:sp>
      </p:grpSp>
      <p:grpSp>
        <p:nvGrpSpPr>
          <p:cNvPr id="55" name="Group 54">
            <a:extLst>
              <a:ext uri="{FF2B5EF4-FFF2-40B4-BE49-F238E27FC236}">
                <a16:creationId xmlns:a16="http://schemas.microsoft.com/office/drawing/2014/main" id="{40BB1966-7234-C1B7-25BD-D3563537F957}"/>
              </a:ext>
            </a:extLst>
          </p:cNvPr>
          <p:cNvGrpSpPr/>
          <p:nvPr/>
        </p:nvGrpSpPr>
        <p:grpSpPr>
          <a:xfrm>
            <a:off x="2518596" y="3782997"/>
            <a:ext cx="2702553" cy="2954539"/>
            <a:chOff x="2622760" y="2618987"/>
            <a:chExt cx="2702553" cy="2954539"/>
          </a:xfrm>
        </p:grpSpPr>
        <p:pic>
          <p:nvPicPr>
            <p:cNvPr id="57" name="Picture 56">
              <a:extLst>
                <a:ext uri="{FF2B5EF4-FFF2-40B4-BE49-F238E27FC236}">
                  <a16:creationId xmlns:a16="http://schemas.microsoft.com/office/drawing/2014/main" id="{92A21802-9E15-256E-7BEB-3B572755A7F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22760" y="2653868"/>
              <a:ext cx="2702553" cy="2050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8" name="TextBox 57">
              <a:extLst>
                <a:ext uri="{FF2B5EF4-FFF2-40B4-BE49-F238E27FC236}">
                  <a16:creationId xmlns:a16="http://schemas.microsoft.com/office/drawing/2014/main" id="{B8E2C2BE-3C5C-4929-593D-16ADEC32904A}"/>
                </a:ext>
              </a:extLst>
            </p:cNvPr>
            <p:cNvSpPr txBox="1"/>
            <p:nvPr/>
          </p:nvSpPr>
          <p:spPr>
            <a:xfrm>
              <a:off x="2821802" y="4834862"/>
              <a:ext cx="2332928" cy="738664"/>
            </a:xfrm>
            <a:prstGeom prst="rect">
              <a:avLst/>
            </a:prstGeom>
            <a:noFill/>
          </p:spPr>
          <p:txBody>
            <a:bodyPr wrap="square">
              <a:spAutoFit/>
            </a:bodyPr>
            <a:lstStyle/>
            <a:p>
              <a:pPr algn="ctr"/>
              <a:r>
                <a:rPr lang="en-GB" sz="1400" dirty="0">
                  <a:solidFill>
                    <a:srgbClr val="141414"/>
                  </a:solidFill>
                </a:rPr>
                <a:t>Fold over the top bit of the circle and pinch to make the owl’s ears.</a:t>
              </a:r>
              <a:endParaRPr lang="en-GB" sz="1400" dirty="0">
                <a:solidFill>
                  <a:srgbClr val="141414"/>
                </a:solidFill>
                <a:effectLst/>
              </a:endParaRPr>
            </a:p>
          </p:txBody>
        </p:sp>
        <p:sp>
          <p:nvSpPr>
            <p:cNvPr id="59" name="Oval 58">
              <a:extLst>
                <a:ext uri="{FF2B5EF4-FFF2-40B4-BE49-F238E27FC236}">
                  <a16:creationId xmlns:a16="http://schemas.microsoft.com/office/drawing/2014/main" id="{756114D2-B07F-8D94-882D-B1D2DED1DB82}"/>
                </a:ext>
              </a:extLst>
            </p:cNvPr>
            <p:cNvSpPr/>
            <p:nvPr/>
          </p:nvSpPr>
          <p:spPr>
            <a:xfrm>
              <a:off x="2622760" y="2618987"/>
              <a:ext cx="237506" cy="234778"/>
            </a:xfrm>
            <a:prstGeom prst="ellipse">
              <a:avLst/>
            </a:prstGeom>
            <a:solidFill>
              <a:srgbClr val="002060"/>
            </a:solidFill>
            <a:ln>
              <a:noFill/>
            </a:ln>
            <a:scene3d>
              <a:camera prst="orthographicFront"/>
              <a:lightRig rig="flood" dir="t"/>
            </a:scene3d>
            <a:sp3d extrusionH="19050" contourW="6350">
              <a:bevelT w="2540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6</a:t>
              </a:r>
            </a:p>
          </p:txBody>
        </p:sp>
      </p:grpSp>
      <p:grpSp>
        <p:nvGrpSpPr>
          <p:cNvPr id="60" name="Group 59">
            <a:extLst>
              <a:ext uri="{FF2B5EF4-FFF2-40B4-BE49-F238E27FC236}">
                <a16:creationId xmlns:a16="http://schemas.microsoft.com/office/drawing/2014/main" id="{82B67869-E91E-D49B-768B-334A91DA3901}"/>
              </a:ext>
            </a:extLst>
          </p:cNvPr>
          <p:cNvGrpSpPr/>
          <p:nvPr/>
        </p:nvGrpSpPr>
        <p:grpSpPr>
          <a:xfrm>
            <a:off x="5451064" y="3935012"/>
            <a:ext cx="2417471" cy="2834974"/>
            <a:chOff x="5455547" y="2106871"/>
            <a:chExt cx="2417471" cy="2834974"/>
          </a:xfrm>
        </p:grpSpPr>
        <p:pic>
          <p:nvPicPr>
            <p:cNvPr id="61" name="Picture 60">
              <a:extLst>
                <a:ext uri="{FF2B5EF4-FFF2-40B4-BE49-F238E27FC236}">
                  <a16:creationId xmlns:a16="http://schemas.microsoft.com/office/drawing/2014/main" id="{FC8FBA43-A76E-18E8-C0F0-7E8F5D77D42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619415" y="2115302"/>
              <a:ext cx="2014268" cy="2189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2" name="TextBox 61">
              <a:extLst>
                <a:ext uri="{FF2B5EF4-FFF2-40B4-BE49-F238E27FC236}">
                  <a16:creationId xmlns:a16="http://schemas.microsoft.com/office/drawing/2014/main" id="{4867043F-5B24-C9EC-3EA8-16DC357E06B9}"/>
                </a:ext>
              </a:extLst>
            </p:cNvPr>
            <p:cNvSpPr txBox="1"/>
            <p:nvPr/>
          </p:nvSpPr>
          <p:spPr>
            <a:xfrm>
              <a:off x="5455547" y="4418625"/>
              <a:ext cx="2417471" cy="523220"/>
            </a:xfrm>
            <a:prstGeom prst="rect">
              <a:avLst/>
            </a:prstGeom>
            <a:noFill/>
          </p:spPr>
          <p:txBody>
            <a:bodyPr wrap="square">
              <a:spAutoFit/>
            </a:bodyPr>
            <a:lstStyle/>
            <a:p>
              <a:pPr algn="ctr"/>
              <a:r>
                <a:rPr lang="en-GB" sz="1400" dirty="0">
                  <a:solidFill>
                    <a:srgbClr val="141414"/>
                  </a:solidFill>
                </a:rPr>
                <a:t>Use the end of a pen lid to give the owl some eyes.</a:t>
              </a:r>
              <a:endParaRPr lang="en-GB" sz="1400" dirty="0">
                <a:solidFill>
                  <a:srgbClr val="141414"/>
                </a:solidFill>
                <a:effectLst/>
              </a:endParaRPr>
            </a:p>
          </p:txBody>
        </p:sp>
        <p:sp>
          <p:nvSpPr>
            <p:cNvPr id="63" name="Oval 62">
              <a:extLst>
                <a:ext uri="{FF2B5EF4-FFF2-40B4-BE49-F238E27FC236}">
                  <a16:creationId xmlns:a16="http://schemas.microsoft.com/office/drawing/2014/main" id="{BFFED4BF-0E50-1383-A730-C3FB9CB2E117}"/>
                </a:ext>
              </a:extLst>
            </p:cNvPr>
            <p:cNvSpPr/>
            <p:nvPr/>
          </p:nvSpPr>
          <p:spPr>
            <a:xfrm>
              <a:off x="5585748" y="2106871"/>
              <a:ext cx="237506" cy="234778"/>
            </a:xfrm>
            <a:prstGeom prst="ellipse">
              <a:avLst/>
            </a:prstGeom>
            <a:solidFill>
              <a:srgbClr val="002060"/>
            </a:solidFill>
            <a:ln>
              <a:noFill/>
            </a:ln>
            <a:scene3d>
              <a:camera prst="orthographicFront"/>
              <a:lightRig rig="flood" dir="t"/>
            </a:scene3d>
            <a:sp3d extrusionH="19050" contourW="6350">
              <a:bevelT w="2540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7</a:t>
              </a:r>
            </a:p>
          </p:txBody>
        </p:sp>
      </p:grpSp>
      <p:grpSp>
        <p:nvGrpSpPr>
          <p:cNvPr id="64" name="Group 63">
            <a:extLst>
              <a:ext uri="{FF2B5EF4-FFF2-40B4-BE49-F238E27FC236}">
                <a16:creationId xmlns:a16="http://schemas.microsoft.com/office/drawing/2014/main" id="{3E01821E-B55F-4356-D2F2-B3F754DD6C7F}"/>
              </a:ext>
            </a:extLst>
          </p:cNvPr>
          <p:cNvGrpSpPr/>
          <p:nvPr/>
        </p:nvGrpSpPr>
        <p:grpSpPr>
          <a:xfrm>
            <a:off x="8060226" y="3899654"/>
            <a:ext cx="4012326" cy="2677656"/>
            <a:chOff x="3900513" y="4894707"/>
            <a:chExt cx="4012326" cy="2677656"/>
          </a:xfrm>
        </p:grpSpPr>
        <p:pic>
          <p:nvPicPr>
            <p:cNvPr id="65" name="Picture 64">
              <a:extLst>
                <a:ext uri="{FF2B5EF4-FFF2-40B4-BE49-F238E27FC236}">
                  <a16:creationId xmlns:a16="http://schemas.microsoft.com/office/drawing/2014/main" id="{6ACDD111-EFB2-CD84-AFFB-24CF53DC8B3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03826" y="4962966"/>
              <a:ext cx="2271835" cy="2341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6" name="TextBox 65">
              <a:extLst>
                <a:ext uri="{FF2B5EF4-FFF2-40B4-BE49-F238E27FC236}">
                  <a16:creationId xmlns:a16="http://schemas.microsoft.com/office/drawing/2014/main" id="{2D4B92A0-5787-7334-27D0-F1A2F506602F}"/>
                </a:ext>
              </a:extLst>
            </p:cNvPr>
            <p:cNvSpPr txBox="1"/>
            <p:nvPr/>
          </p:nvSpPr>
          <p:spPr>
            <a:xfrm>
              <a:off x="6305747" y="4894707"/>
              <a:ext cx="1607092" cy="2677656"/>
            </a:xfrm>
            <a:prstGeom prst="rect">
              <a:avLst/>
            </a:prstGeom>
            <a:noFill/>
          </p:spPr>
          <p:txBody>
            <a:bodyPr wrap="square">
              <a:spAutoFit/>
            </a:bodyPr>
            <a:lstStyle/>
            <a:p>
              <a:r>
                <a:rPr lang="en-GB" sz="1400" dirty="0">
                  <a:solidFill>
                    <a:srgbClr val="141414"/>
                  </a:solidFill>
                </a:rPr>
                <a:t>If you want, you can add more detail such as feet, a beak or more feathers.</a:t>
              </a:r>
            </a:p>
            <a:p>
              <a:endParaRPr lang="en-GB" sz="1400" dirty="0">
                <a:solidFill>
                  <a:srgbClr val="141414"/>
                </a:solidFill>
                <a:effectLst/>
              </a:endParaRPr>
            </a:p>
            <a:p>
              <a:r>
                <a:rPr lang="en-GB" sz="1400" dirty="0">
                  <a:solidFill>
                    <a:srgbClr val="141414"/>
                  </a:solidFill>
                </a:rPr>
                <a:t>Leave the owl to dry (air drying clay takes about a week). Once dry, you can paint your owl, if you like.</a:t>
              </a:r>
              <a:endParaRPr lang="en-GB" sz="1400" dirty="0">
                <a:solidFill>
                  <a:srgbClr val="141414"/>
                </a:solidFill>
                <a:effectLst/>
              </a:endParaRPr>
            </a:p>
          </p:txBody>
        </p:sp>
        <p:sp>
          <p:nvSpPr>
            <p:cNvPr id="67" name="Oval 66">
              <a:extLst>
                <a:ext uri="{FF2B5EF4-FFF2-40B4-BE49-F238E27FC236}">
                  <a16:creationId xmlns:a16="http://schemas.microsoft.com/office/drawing/2014/main" id="{7A6EAADA-EA30-EA1C-4195-C4B3E8CD5C0F}"/>
                </a:ext>
              </a:extLst>
            </p:cNvPr>
            <p:cNvSpPr/>
            <p:nvPr/>
          </p:nvSpPr>
          <p:spPr>
            <a:xfrm>
              <a:off x="3900513" y="4962966"/>
              <a:ext cx="237506" cy="234778"/>
            </a:xfrm>
            <a:prstGeom prst="ellipse">
              <a:avLst/>
            </a:prstGeom>
            <a:solidFill>
              <a:srgbClr val="002060"/>
            </a:solidFill>
            <a:ln>
              <a:noFill/>
            </a:ln>
            <a:scene3d>
              <a:camera prst="orthographicFront"/>
              <a:lightRig rig="flood" dir="t"/>
            </a:scene3d>
            <a:sp3d extrusionH="19050" contourW="6350">
              <a:bevelT w="25400"/>
              <a:bevelB w="6350"/>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en-US" dirty="0">
                  <a:solidFill>
                    <a:schemeClr val="bg1">
                      <a:lumMod val="85000"/>
                    </a:schemeClr>
                  </a:solidFill>
                </a:rPr>
                <a:t>8</a:t>
              </a:r>
            </a:p>
          </p:txBody>
        </p:sp>
      </p:grpSp>
    </p:spTree>
    <p:extLst>
      <p:ext uri="{BB962C8B-B14F-4D97-AF65-F5344CB8AC3E}">
        <p14:creationId xmlns:p14="http://schemas.microsoft.com/office/powerpoint/2010/main" val="99661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4000"/>
          </a:schemeClr>
        </a:solidFill>
        <a:effectLst/>
      </p:bgPr>
    </p:bg>
    <p:spTree>
      <p:nvGrpSpPr>
        <p:cNvPr id="1" name=""/>
        <p:cNvGrpSpPr/>
        <p:nvPr/>
      </p:nvGrpSpPr>
      <p:grpSpPr>
        <a:xfrm>
          <a:off x="0" y="0"/>
          <a:ext cx="0" cy="0"/>
          <a:chOff x="0" y="0"/>
          <a:chExt cx="0" cy="0"/>
        </a:xfrm>
      </p:grpSpPr>
      <p:pic>
        <p:nvPicPr>
          <p:cNvPr id="3" name="Picture 2" descr="A cartoon of a person giving a thumbs up&#10;&#10;Description automatically generated with medium confidence">
            <a:extLst>
              <a:ext uri="{FF2B5EF4-FFF2-40B4-BE49-F238E27FC236}">
                <a16:creationId xmlns:a16="http://schemas.microsoft.com/office/drawing/2014/main" id="{8C259B0E-5DD7-C89E-4B28-50398C55D437}"/>
              </a:ext>
            </a:extLst>
          </p:cNvPr>
          <p:cNvPicPr>
            <a:picLocks noChangeAspect="1"/>
          </p:cNvPicPr>
          <p:nvPr/>
        </p:nvPicPr>
        <p:blipFill>
          <a:blip r:embed="rId2"/>
          <a:stretch>
            <a:fillRect/>
          </a:stretch>
        </p:blipFill>
        <p:spPr>
          <a:xfrm flipH="1">
            <a:off x="8138121" y="1746750"/>
            <a:ext cx="4307621" cy="4307621"/>
          </a:xfrm>
          <a:prstGeom prst="rect">
            <a:avLst/>
          </a:prstGeom>
        </p:spPr>
      </p:pic>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4668713" y="344109"/>
            <a:ext cx="2980314" cy="890647"/>
          </a:xfrm>
        </p:spPr>
        <p:txBody>
          <a:bodyPr>
            <a:normAutofit fontScale="90000"/>
          </a:bodyPr>
          <a:lstStyle/>
          <a:p>
            <a:r>
              <a:rPr lang="en-US" b="1" dirty="0"/>
              <a:t>Plenary quiz</a:t>
            </a:r>
          </a:p>
        </p:txBody>
      </p:sp>
      <p:sp>
        <p:nvSpPr>
          <p:cNvPr id="19" name="Rectangle 18">
            <a:extLst>
              <a:ext uri="{FF2B5EF4-FFF2-40B4-BE49-F238E27FC236}">
                <a16:creationId xmlns:a16="http://schemas.microsoft.com/office/drawing/2014/main" id="{00AA5898-2C5D-A44B-9C1F-A48A10CFF476}"/>
              </a:ext>
            </a:extLst>
          </p:cNvPr>
          <p:cNvSpPr/>
          <p:nvPr/>
        </p:nvSpPr>
        <p:spPr>
          <a:xfrm>
            <a:off x="883179" y="3470496"/>
            <a:ext cx="7544297" cy="461665"/>
          </a:xfrm>
          <a:prstGeom prst="rect">
            <a:avLst/>
          </a:prstGeom>
        </p:spPr>
        <p:txBody>
          <a:bodyPr wrap="square">
            <a:spAutoFit/>
          </a:bodyPr>
          <a:lstStyle/>
          <a:p>
            <a:r>
              <a:rPr lang="en-US" sz="2400" b="1" dirty="0">
                <a:solidFill>
                  <a:srgbClr val="FF7E79"/>
                </a:solidFill>
                <a:cs typeface="Papyrus"/>
              </a:rPr>
              <a:t>Question 2 </a:t>
            </a:r>
            <a:r>
              <a:rPr lang="en-US" sz="2400" dirty="0">
                <a:cs typeface="Papyrus"/>
              </a:rPr>
              <a:t>Name two uses of animals in the ancient world.</a:t>
            </a:r>
          </a:p>
        </p:txBody>
      </p:sp>
      <p:sp>
        <p:nvSpPr>
          <p:cNvPr id="17" name="Rectangle 16">
            <a:extLst>
              <a:ext uri="{FF2B5EF4-FFF2-40B4-BE49-F238E27FC236}">
                <a16:creationId xmlns:a16="http://schemas.microsoft.com/office/drawing/2014/main" id="{A5E65A9D-AC98-DF4C-A1D2-D941FCF981F9}"/>
              </a:ext>
            </a:extLst>
          </p:cNvPr>
          <p:cNvSpPr/>
          <p:nvPr/>
        </p:nvSpPr>
        <p:spPr>
          <a:xfrm>
            <a:off x="900111" y="1960875"/>
            <a:ext cx="7291400" cy="830997"/>
          </a:xfrm>
          <a:prstGeom prst="rect">
            <a:avLst/>
          </a:prstGeom>
        </p:spPr>
        <p:txBody>
          <a:bodyPr wrap="square">
            <a:spAutoFit/>
          </a:bodyPr>
          <a:lstStyle/>
          <a:p>
            <a:r>
              <a:rPr lang="en-US" sz="2400" b="1" dirty="0">
                <a:solidFill>
                  <a:srgbClr val="FF7E79"/>
                </a:solidFill>
                <a:cs typeface="Papyrus"/>
              </a:rPr>
              <a:t>Question 1</a:t>
            </a:r>
            <a:r>
              <a:rPr lang="en-US" sz="2400" b="1" dirty="0">
                <a:cs typeface="Papyrus"/>
              </a:rPr>
              <a:t> </a:t>
            </a:r>
            <a:r>
              <a:rPr lang="en-US" sz="2400" dirty="0">
                <a:cs typeface="Papyrus"/>
              </a:rPr>
              <a:t>Which creature gets its name from the Latin word ‘</a:t>
            </a:r>
            <a:r>
              <a:rPr lang="en-US" sz="2400" dirty="0" err="1">
                <a:cs typeface="Papyrus"/>
              </a:rPr>
              <a:t>pilosus</a:t>
            </a:r>
            <a:r>
              <a:rPr lang="en-US" sz="2400" dirty="0">
                <a:cs typeface="Papyrus"/>
              </a:rPr>
              <a:t>’, meaning ‘hairy’?</a:t>
            </a:r>
          </a:p>
        </p:txBody>
      </p:sp>
      <p:sp>
        <p:nvSpPr>
          <p:cNvPr id="11" name="Oval Callout 10">
            <a:extLst>
              <a:ext uri="{FF2B5EF4-FFF2-40B4-BE49-F238E27FC236}">
                <a16:creationId xmlns:a16="http://schemas.microsoft.com/office/drawing/2014/main" id="{5F3E3684-356A-204B-9025-AEC3CCB3316D}"/>
              </a:ext>
            </a:extLst>
          </p:cNvPr>
          <p:cNvSpPr/>
          <p:nvPr/>
        </p:nvSpPr>
        <p:spPr>
          <a:xfrm>
            <a:off x="7260404" y="446019"/>
            <a:ext cx="2994660" cy="1295400"/>
          </a:xfrm>
          <a:prstGeom prst="wedgeEllipseCallout">
            <a:avLst>
              <a:gd name="adj1" fmla="val 31758"/>
              <a:gd name="adj2" fmla="val 99094"/>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85000"/>
                    <a:lumOff val="15000"/>
                  </a:schemeClr>
                </a:solidFill>
                <a:latin typeface="Comic Sans MS" panose="030F0902030302020204" pitchFamily="66" charset="0"/>
              </a:rPr>
              <a:t>valete!</a:t>
            </a:r>
            <a:endParaRPr lang="en-US" sz="4000" dirty="0"/>
          </a:p>
        </p:txBody>
      </p:sp>
      <p:sp>
        <p:nvSpPr>
          <p:cNvPr id="12" name="Oval Callout 11">
            <a:extLst>
              <a:ext uri="{FF2B5EF4-FFF2-40B4-BE49-F238E27FC236}">
                <a16:creationId xmlns:a16="http://schemas.microsoft.com/office/drawing/2014/main" id="{ABA547C7-42AC-914F-8254-D98019FF3CA6}"/>
              </a:ext>
            </a:extLst>
          </p:cNvPr>
          <p:cNvSpPr/>
          <p:nvPr/>
        </p:nvSpPr>
        <p:spPr>
          <a:xfrm>
            <a:off x="9823021" y="3546150"/>
            <a:ext cx="2151194" cy="1041401"/>
          </a:xfrm>
          <a:prstGeom prst="wedgeEllipseCallout">
            <a:avLst>
              <a:gd name="adj1" fmla="val 53976"/>
              <a:gd name="adj2" fmla="val 57206"/>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85000"/>
                    <a:lumOff val="15000"/>
                  </a:schemeClr>
                </a:solidFill>
                <a:latin typeface="Comic Sans MS" panose="030F0902030302020204" pitchFamily="66" charset="0"/>
              </a:rPr>
              <a:t>vale!</a:t>
            </a:r>
            <a:endParaRPr lang="en-US" sz="4000" dirty="0"/>
          </a:p>
        </p:txBody>
      </p:sp>
      <p:sp>
        <p:nvSpPr>
          <p:cNvPr id="13" name="Oval Callout 12">
            <a:extLst>
              <a:ext uri="{FF2B5EF4-FFF2-40B4-BE49-F238E27FC236}">
                <a16:creationId xmlns:a16="http://schemas.microsoft.com/office/drawing/2014/main" id="{E8CC5C89-061C-F54F-922D-5FC2768917DF}"/>
              </a:ext>
            </a:extLst>
          </p:cNvPr>
          <p:cNvSpPr/>
          <p:nvPr/>
        </p:nvSpPr>
        <p:spPr>
          <a:xfrm>
            <a:off x="8917146" y="4341650"/>
            <a:ext cx="2151194" cy="1041401"/>
          </a:xfrm>
          <a:prstGeom prst="wedgeEllipseCallout">
            <a:avLst>
              <a:gd name="adj1" fmla="val 80599"/>
              <a:gd name="adj2" fmla="val 9001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85000"/>
                    <a:lumOff val="15000"/>
                  </a:schemeClr>
                </a:solidFill>
                <a:latin typeface="Comic Sans MS" panose="030F0902030302020204" pitchFamily="66" charset="0"/>
              </a:rPr>
              <a:t>vale!</a:t>
            </a:r>
            <a:endParaRPr lang="en-US" sz="4000" dirty="0"/>
          </a:p>
        </p:txBody>
      </p:sp>
      <p:sp>
        <p:nvSpPr>
          <p:cNvPr id="14" name="Oval Callout 13">
            <a:extLst>
              <a:ext uri="{FF2B5EF4-FFF2-40B4-BE49-F238E27FC236}">
                <a16:creationId xmlns:a16="http://schemas.microsoft.com/office/drawing/2014/main" id="{568133A7-4888-584E-AA9E-F30614EA5FF0}"/>
              </a:ext>
            </a:extLst>
          </p:cNvPr>
          <p:cNvSpPr/>
          <p:nvPr/>
        </p:nvSpPr>
        <p:spPr>
          <a:xfrm>
            <a:off x="9005528" y="5191603"/>
            <a:ext cx="2151194" cy="1041401"/>
          </a:xfrm>
          <a:prstGeom prst="wedgeEllipseCallout">
            <a:avLst>
              <a:gd name="adj1" fmla="val 61415"/>
              <a:gd name="adj2" fmla="val 24279"/>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85000"/>
                    <a:lumOff val="15000"/>
                  </a:schemeClr>
                </a:solidFill>
                <a:latin typeface="Comic Sans MS" panose="030F0902030302020204" pitchFamily="66" charset="0"/>
              </a:rPr>
              <a:t>vale!</a:t>
            </a:r>
            <a:endParaRPr lang="en-US" sz="4000" dirty="0"/>
          </a:p>
        </p:txBody>
      </p:sp>
      <p:sp>
        <p:nvSpPr>
          <p:cNvPr id="22" name="Rectangle 21">
            <a:extLst>
              <a:ext uri="{FF2B5EF4-FFF2-40B4-BE49-F238E27FC236}">
                <a16:creationId xmlns:a16="http://schemas.microsoft.com/office/drawing/2014/main" id="{BD16CC46-0DDE-4747-97DE-C4FC46C828BA}"/>
              </a:ext>
            </a:extLst>
          </p:cNvPr>
          <p:cNvSpPr/>
          <p:nvPr/>
        </p:nvSpPr>
        <p:spPr>
          <a:xfrm>
            <a:off x="900111" y="4729938"/>
            <a:ext cx="7291400" cy="830997"/>
          </a:xfrm>
          <a:prstGeom prst="rect">
            <a:avLst/>
          </a:prstGeom>
        </p:spPr>
        <p:txBody>
          <a:bodyPr wrap="square">
            <a:spAutoFit/>
          </a:bodyPr>
          <a:lstStyle/>
          <a:p>
            <a:r>
              <a:rPr lang="en-US" sz="2400" b="1" dirty="0">
                <a:solidFill>
                  <a:srgbClr val="FF7E79"/>
                </a:solidFill>
                <a:cs typeface="Papyrus"/>
              </a:rPr>
              <a:t>Question 3 </a:t>
            </a:r>
            <a:r>
              <a:rPr lang="en-US" sz="2400" dirty="0">
                <a:cs typeface="Papyrus"/>
              </a:rPr>
              <a:t>Can you recall any Greek/Roman gods and the animal symbols associated with them? </a:t>
            </a:r>
            <a:endParaRPr lang="en-US" sz="2400" dirty="0">
              <a:latin typeface="+mj-lt"/>
              <a:cs typeface="Papyrus"/>
            </a:endParaRPr>
          </a:p>
        </p:txBody>
      </p:sp>
      <p:sp>
        <p:nvSpPr>
          <p:cNvPr id="16" name="Subtitle 2">
            <a:extLst>
              <a:ext uri="{FF2B5EF4-FFF2-40B4-BE49-F238E27FC236}">
                <a16:creationId xmlns:a16="http://schemas.microsoft.com/office/drawing/2014/main" id="{14475AED-A2BB-AE43-8CA5-9D72AD9FE8C0}"/>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16.04 UTK: Animals</a:t>
            </a:r>
          </a:p>
        </p:txBody>
      </p:sp>
    </p:spTree>
    <p:extLst>
      <p:ext uri="{BB962C8B-B14F-4D97-AF65-F5344CB8AC3E}">
        <p14:creationId xmlns:p14="http://schemas.microsoft.com/office/powerpoint/2010/main" val="323474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1"/>
      <p:bldP spid="11" grpId="0" animBg="1"/>
      <p:bldP spid="12" grpId="0" animBg="1"/>
      <p:bldP spid="13" grpId="0" animBg="1"/>
      <p:bldP spid="14" grpId="0" animBg="1"/>
      <p:bldP spid="2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50770</TotalTime>
  <Words>766</Words>
  <Application>Microsoft Macintosh PowerPoint</Application>
  <PresentationFormat>Widescreen</PresentationFormat>
  <Paragraphs>140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Comic Sans MS</vt:lpstr>
      <vt:lpstr>Gill Sans MT</vt:lpstr>
      <vt:lpstr>Office Theme</vt:lpstr>
      <vt:lpstr>PowerPoint Presentation</vt:lpstr>
      <vt:lpstr>Animal Words Roots Challenge</vt:lpstr>
      <vt:lpstr>The role of animals</vt:lpstr>
      <vt:lpstr>The role of animals in the ancient world</vt:lpstr>
      <vt:lpstr>The role of animals in the ancient world</vt:lpstr>
      <vt:lpstr>The role of animals in the ancient world</vt:lpstr>
      <vt:lpstr>Make a clay owl  (animal symbol of Athena/Minerva)</vt:lpstr>
      <vt:lpstr>Plenary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Maximum Classics</dc:title>
  <dc:creator>Charlie Andrew</dc:creator>
  <cp:lastModifiedBy>Charlie Andrew</cp:lastModifiedBy>
  <cp:revision>833</cp:revision>
  <dcterms:created xsi:type="dcterms:W3CDTF">2020-08-26T13:00:26Z</dcterms:created>
  <dcterms:modified xsi:type="dcterms:W3CDTF">2024-05-08T10:51:48Z</dcterms:modified>
</cp:coreProperties>
</file>