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3" name="Shape 153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Shape 12"/>
          <p:cNvSpPr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Shape 94"/>
          <p:cNvSpPr/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hape 9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hape 10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>
            <a:lvl1pPr>
              <a:defRPr sz="8000"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18" name="Shape 118"/>
          <p:cNvSpPr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9" name="Shape 11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>
            <p:ph type="title"/>
          </p:nvPr>
        </p:nvSpPr>
        <p:spPr>
          <a:xfrm>
            <a:off x="650239" y="390596"/>
            <a:ext cx="11704322" cy="1625601"/>
          </a:xfrm>
          <a:prstGeom prst="rect">
            <a:avLst/>
          </a:prstGeom>
        </p:spPr>
        <p:txBody>
          <a:bodyPr lIns="65023" tIns="65023" rIns="65023" bIns="65023"/>
          <a:lstStyle>
            <a:lvl1pPr defTabSz="650240">
              <a:defRPr sz="6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27" name="Shape 127"/>
          <p:cNvSpPr/>
          <p:nvPr>
            <p:ph type="body" idx="1"/>
          </p:nvPr>
        </p:nvSpPr>
        <p:spPr>
          <a:xfrm>
            <a:off x="650239" y="2275839"/>
            <a:ext cx="11704322" cy="6436927"/>
          </a:xfrm>
          <a:prstGeom prst="rect">
            <a:avLst/>
          </a:prstGeom>
        </p:spPr>
        <p:txBody>
          <a:bodyPr lIns="65023" tIns="65023" rIns="65023" bIns="65023" anchor="t"/>
          <a:lstStyle>
            <a:lvl1pPr marL="471487" indent="-471487" defTabSz="650240">
              <a:spcBef>
                <a:spcPts val="1000"/>
              </a:spcBef>
              <a:buSzPct val="100000"/>
              <a:buFont typeface="Arial"/>
              <a:defRPr sz="4400">
                <a:latin typeface="Calibri"/>
                <a:ea typeface="Calibri"/>
                <a:cs typeface="Calibri"/>
                <a:sym typeface="Calibri"/>
              </a:defRPr>
            </a:lvl1pPr>
            <a:lvl2pPr marL="906235" indent="-449035" defTabSz="650240">
              <a:spcBef>
                <a:spcPts val="1000"/>
              </a:spcBef>
              <a:buSzPct val="100000"/>
              <a:buFont typeface="Arial"/>
              <a:buChar char="–"/>
              <a:defRPr sz="4400">
                <a:latin typeface="Calibri"/>
                <a:ea typeface="Calibri"/>
                <a:cs typeface="Calibri"/>
                <a:sym typeface="Calibri"/>
              </a:defRPr>
            </a:lvl2pPr>
            <a:lvl3pPr indent="-419100" defTabSz="650240">
              <a:spcBef>
                <a:spcPts val="1000"/>
              </a:spcBef>
              <a:buSzPct val="100000"/>
              <a:buFont typeface="Arial"/>
              <a:defRPr sz="4400">
                <a:latin typeface="Calibri"/>
                <a:ea typeface="Calibri"/>
                <a:cs typeface="Calibri"/>
                <a:sym typeface="Calibri"/>
              </a:defRPr>
            </a:lvl3pPr>
            <a:lvl4pPr marL="1874520" indent="-502920" defTabSz="650240">
              <a:spcBef>
                <a:spcPts val="1000"/>
              </a:spcBef>
              <a:buSzPct val="100000"/>
              <a:buFont typeface="Arial"/>
              <a:buChar char="–"/>
              <a:defRPr sz="4400">
                <a:latin typeface="Calibri"/>
                <a:ea typeface="Calibri"/>
                <a:cs typeface="Calibri"/>
                <a:sym typeface="Calibri"/>
              </a:defRPr>
            </a:lvl4pPr>
            <a:lvl5pPr marL="2331720" indent="-502920" defTabSz="650240">
              <a:spcBef>
                <a:spcPts val="1000"/>
              </a:spcBef>
              <a:buSzPct val="100000"/>
              <a:buFont typeface="Arial"/>
              <a:buChar char="»"/>
              <a:defRPr sz="44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8" name="Shape 128"/>
          <p:cNvSpPr/>
          <p:nvPr>
            <p:ph type="sldNum" sz="quarter" idx="2"/>
          </p:nvPr>
        </p:nvSpPr>
        <p:spPr>
          <a:xfrm>
            <a:off x="11998689" y="9114112"/>
            <a:ext cx="355871" cy="371349"/>
          </a:xfrm>
          <a:prstGeom prst="rect">
            <a:avLst/>
          </a:prstGeom>
        </p:spPr>
        <p:txBody>
          <a:bodyPr lIns="65023" tIns="65023" rIns="65023" bIns="65023" anchor="ctr"/>
          <a:lstStyle>
            <a:lvl1pPr algn="r" defTabSz="650240"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>
            <p:ph type="title"/>
          </p:nvPr>
        </p:nvSpPr>
        <p:spPr>
          <a:xfrm>
            <a:off x="975359" y="3029937"/>
            <a:ext cx="11054082" cy="2090703"/>
          </a:xfrm>
          <a:prstGeom prst="rect">
            <a:avLst/>
          </a:prstGeom>
        </p:spPr>
        <p:txBody>
          <a:bodyPr lIns="65023" tIns="65023" rIns="65023" bIns="65023"/>
          <a:lstStyle>
            <a:lvl1pPr defTabSz="650240">
              <a:defRPr sz="6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36" name="Shape 136"/>
          <p:cNvSpPr/>
          <p:nvPr>
            <p:ph type="body" sz="quarter" idx="1"/>
          </p:nvPr>
        </p:nvSpPr>
        <p:spPr>
          <a:xfrm>
            <a:off x="1950719" y="5527040"/>
            <a:ext cx="9103361" cy="2492587"/>
          </a:xfrm>
          <a:prstGeom prst="rect">
            <a:avLst/>
          </a:prstGeom>
        </p:spPr>
        <p:txBody>
          <a:bodyPr lIns="65023" tIns="65023" rIns="65023" bIns="65023" anchor="t"/>
          <a:lstStyle>
            <a:lvl1pPr marL="0" indent="0" algn="ctr" defTabSz="650240">
              <a:spcBef>
                <a:spcPts val="1000"/>
              </a:spcBef>
              <a:buSzTx/>
              <a:buNone/>
              <a:defRPr sz="4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457200" algn="ctr" defTabSz="650240">
              <a:spcBef>
                <a:spcPts val="1000"/>
              </a:spcBef>
              <a:buSzTx/>
              <a:buNone/>
              <a:defRPr sz="4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indent="914400" algn="ctr" defTabSz="650240">
              <a:spcBef>
                <a:spcPts val="1000"/>
              </a:spcBef>
              <a:buSzTx/>
              <a:buNone/>
              <a:defRPr sz="4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indent="1371600" algn="ctr" defTabSz="650240">
              <a:spcBef>
                <a:spcPts val="1000"/>
              </a:spcBef>
              <a:buSzTx/>
              <a:buNone/>
              <a:defRPr sz="4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indent="1828800" algn="ctr" defTabSz="650240">
              <a:spcBef>
                <a:spcPts val="1000"/>
              </a:spcBef>
              <a:buSzTx/>
              <a:buNone/>
              <a:defRPr sz="4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7" name="Shape 137"/>
          <p:cNvSpPr/>
          <p:nvPr>
            <p:ph type="sldNum" sz="quarter" idx="2"/>
          </p:nvPr>
        </p:nvSpPr>
        <p:spPr>
          <a:xfrm>
            <a:off x="11998689" y="9114112"/>
            <a:ext cx="355871" cy="371349"/>
          </a:xfrm>
          <a:prstGeom prst="rect">
            <a:avLst/>
          </a:prstGeom>
        </p:spPr>
        <p:txBody>
          <a:bodyPr lIns="65023" tIns="65023" rIns="65023" bIns="65023" anchor="ctr"/>
          <a:lstStyle>
            <a:lvl1pPr algn="r" defTabSz="650240"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/>
          <p:nvPr>
            <p:ph type="title"/>
          </p:nvPr>
        </p:nvSpPr>
        <p:spPr>
          <a:xfrm>
            <a:off x="650239" y="390596"/>
            <a:ext cx="11704322" cy="1625601"/>
          </a:xfrm>
          <a:prstGeom prst="rect">
            <a:avLst/>
          </a:prstGeom>
        </p:spPr>
        <p:txBody>
          <a:bodyPr lIns="65023" tIns="65023" rIns="65023" bIns="65023"/>
          <a:lstStyle>
            <a:lvl1pPr defTabSz="650240">
              <a:defRPr sz="6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45" name="Shape 145"/>
          <p:cNvSpPr/>
          <p:nvPr>
            <p:ph type="body" idx="1"/>
          </p:nvPr>
        </p:nvSpPr>
        <p:spPr>
          <a:xfrm>
            <a:off x="650239" y="2275839"/>
            <a:ext cx="11704322" cy="6436927"/>
          </a:xfrm>
          <a:prstGeom prst="rect">
            <a:avLst/>
          </a:prstGeom>
        </p:spPr>
        <p:txBody>
          <a:bodyPr lIns="65023" tIns="65023" rIns="65023" bIns="65023" anchor="t"/>
          <a:lstStyle>
            <a:lvl1pPr marL="471487" indent="-471487" defTabSz="650240">
              <a:spcBef>
                <a:spcPts val="1000"/>
              </a:spcBef>
              <a:buSzPct val="100000"/>
              <a:buFont typeface="Arial"/>
              <a:defRPr sz="4400">
                <a:latin typeface="Calibri"/>
                <a:ea typeface="Calibri"/>
                <a:cs typeface="Calibri"/>
                <a:sym typeface="Calibri"/>
              </a:defRPr>
            </a:lvl1pPr>
            <a:lvl2pPr marL="906235" indent="-449035" defTabSz="650240">
              <a:spcBef>
                <a:spcPts val="1000"/>
              </a:spcBef>
              <a:buSzPct val="100000"/>
              <a:buFont typeface="Arial"/>
              <a:buChar char="–"/>
              <a:defRPr sz="4400">
                <a:latin typeface="Calibri"/>
                <a:ea typeface="Calibri"/>
                <a:cs typeface="Calibri"/>
                <a:sym typeface="Calibri"/>
              </a:defRPr>
            </a:lvl2pPr>
            <a:lvl3pPr indent="-419100" defTabSz="650240">
              <a:spcBef>
                <a:spcPts val="1000"/>
              </a:spcBef>
              <a:buSzPct val="100000"/>
              <a:buFont typeface="Arial"/>
              <a:defRPr sz="4400">
                <a:latin typeface="Calibri"/>
                <a:ea typeface="Calibri"/>
                <a:cs typeface="Calibri"/>
                <a:sym typeface="Calibri"/>
              </a:defRPr>
            </a:lvl3pPr>
            <a:lvl4pPr marL="1874520" indent="-502920" defTabSz="650240">
              <a:spcBef>
                <a:spcPts val="1000"/>
              </a:spcBef>
              <a:buSzPct val="100000"/>
              <a:buFont typeface="Arial"/>
              <a:buChar char="–"/>
              <a:defRPr sz="4400">
                <a:latin typeface="Calibri"/>
                <a:ea typeface="Calibri"/>
                <a:cs typeface="Calibri"/>
                <a:sym typeface="Calibri"/>
              </a:defRPr>
            </a:lvl4pPr>
            <a:lvl5pPr marL="2331720" indent="-502920" defTabSz="650240">
              <a:spcBef>
                <a:spcPts val="1000"/>
              </a:spcBef>
              <a:buSzPct val="100000"/>
              <a:buFont typeface="Arial"/>
              <a:buChar char="»"/>
              <a:defRPr sz="44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6" name="Shape 146"/>
          <p:cNvSpPr/>
          <p:nvPr>
            <p:ph type="sldNum" sz="quarter" idx="2"/>
          </p:nvPr>
        </p:nvSpPr>
        <p:spPr>
          <a:xfrm>
            <a:off x="12005833" y="9114112"/>
            <a:ext cx="348727" cy="371349"/>
          </a:xfrm>
          <a:prstGeom prst="rect">
            <a:avLst/>
          </a:prstGeom>
        </p:spPr>
        <p:txBody>
          <a:bodyPr lIns="65023" tIns="65023" rIns="65023" bIns="65023" anchor="ctr"/>
          <a:lstStyle>
            <a:lvl1pPr algn="r" defTabSz="650240"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pic" idx="13"/>
          </p:nvPr>
        </p:nvSpPr>
        <p:spPr>
          <a:xfrm>
            <a:off x="1606550" y="635000"/>
            <a:ext cx="9779000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Shape 21"/>
          <p:cNvSpPr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Shape 22"/>
          <p:cNvSpPr/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hape 3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pic" sz="half" idx="13"/>
          </p:nvPr>
        </p:nvSpPr>
        <p:spPr>
          <a:xfrm>
            <a:off x="67183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Shape 39"/>
          <p:cNvSpPr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40" name="Shape 40"/>
          <p:cNvSpPr/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hape 4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Shape 5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type="pic" sz="half" idx="13"/>
          </p:nvPr>
        </p:nvSpPr>
        <p:spPr>
          <a:xfrm>
            <a:off x="6718300" y="26035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Shape 6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Shape 67"/>
          <p:cNvSpPr/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Shape 84"/>
          <p:cNvSpPr/>
          <p:nvPr>
            <p:ph type="pic" sz="quarter" idx="14"/>
          </p:nvPr>
        </p:nvSpPr>
        <p:spPr>
          <a:xfrm>
            <a:off x="6724518" y="889000"/>
            <a:ext cx="5334001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Shape 85"/>
          <p:cNvSpPr/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hape 8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5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rculanum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5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rculanum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5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rculanum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5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rculanum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5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rculanum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5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rculanum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5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rculanum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5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rculanum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5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rculan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3.jpe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4.jpe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5.jpe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6.jpeg"/><Relationship Id="rId3" Type="http://schemas.openxmlformats.org/officeDocument/2006/relationships/image" Target="../media/image11.jpeg"/><Relationship Id="rId4" Type="http://schemas.openxmlformats.org/officeDocument/2006/relationships/image" Target="../media/image14.jpeg"/><Relationship Id="rId5" Type="http://schemas.openxmlformats.org/officeDocument/2006/relationships/image" Target="../media/image12.jpe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Relationship Id="rId4" Type="http://schemas.openxmlformats.org/officeDocument/2006/relationships/image" Target="../media/image10.jpeg"/><Relationship Id="rId5" Type="http://schemas.openxmlformats.org/officeDocument/2006/relationships/image" Target="../media/image11.jpeg"/><Relationship Id="rId6" Type="http://schemas.openxmlformats.org/officeDocument/2006/relationships/image" Target="../media/image13.jpeg"/><Relationship Id="rId7" Type="http://schemas.openxmlformats.org/officeDocument/2006/relationships/image" Target="../media/image15.jpe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2.jpe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16.jpeg"/><Relationship Id="rId8" Type="http://schemas.openxmlformats.org/officeDocument/2006/relationships/image" Target="../media/image6.png"/><Relationship Id="rId9" Type="http://schemas.openxmlformats.org/officeDocument/2006/relationships/image" Target="../media/image6.jpeg"/><Relationship Id="rId10" Type="http://schemas.openxmlformats.org/officeDocument/2006/relationships/image" Target="../media/image17.jpeg"/><Relationship Id="rId11" Type="http://schemas.openxmlformats.org/officeDocument/2006/relationships/image" Target="../media/image8.jpeg"/><Relationship Id="rId12" Type="http://schemas.openxmlformats.org/officeDocument/2006/relationships/image" Target="../media/image18.jpeg"/><Relationship Id="rId13" Type="http://schemas.openxmlformats.org/officeDocument/2006/relationships/image" Target="../media/image10.jpeg"/><Relationship Id="rId14" Type="http://schemas.openxmlformats.org/officeDocument/2006/relationships/image" Target="../media/image11.jpeg"/><Relationship Id="rId15" Type="http://schemas.openxmlformats.org/officeDocument/2006/relationships/image" Target="../media/image12.jpeg"/><Relationship Id="rId16" Type="http://schemas.openxmlformats.org/officeDocument/2006/relationships/image" Target="../media/image13.jpeg"/><Relationship Id="rId17" Type="http://schemas.openxmlformats.org/officeDocument/2006/relationships/image" Target="../media/image14.jpeg"/><Relationship Id="rId18" Type="http://schemas.openxmlformats.org/officeDocument/2006/relationships/image" Target="../media/image15.jpeg"/><Relationship Id="rId19" Type="http://schemas.openxmlformats.org/officeDocument/2006/relationships/image" Target="../media/image19.jpeg"/><Relationship Id="rId20" Type="http://schemas.openxmlformats.org/officeDocument/2006/relationships/image" Target="../media/image7.png"/><Relationship Id="rId21" Type="http://schemas.openxmlformats.org/officeDocument/2006/relationships/image" Target="../media/image20.jpe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14.png"/><Relationship Id="rId9" Type="http://schemas.openxmlformats.org/officeDocument/2006/relationships/image" Target="../media/image15.png"/><Relationship Id="rId10" Type="http://schemas.openxmlformats.org/officeDocument/2006/relationships/image" Target="../media/image16.png"/><Relationship Id="rId11" Type="http://schemas.openxmlformats.org/officeDocument/2006/relationships/image" Target="../media/image21.jpe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7.pn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2.jpeg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4" Type="http://schemas.openxmlformats.org/officeDocument/2006/relationships/image" Target="../media/image20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Relationship Id="rId4" Type="http://schemas.openxmlformats.org/officeDocument/2006/relationships/image" Target="../media/image25.png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6.png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jpe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.jpeg"/><Relationship Id="rId5" Type="http://schemas.openxmlformats.org/officeDocument/2006/relationships/image" Target="../media/image3.jpeg"/><Relationship Id="rId6" Type="http://schemas.openxmlformats.org/officeDocument/2006/relationships/image" Target="../media/image4.jpeg"/><Relationship Id="rId7" Type="http://schemas.openxmlformats.org/officeDocument/2006/relationships/image" Target="../media/image5.jpe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6.jpe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9.jpe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2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/>
          <p:nvPr/>
        </p:nvSpPr>
        <p:spPr>
          <a:xfrm>
            <a:off x="2899663" y="6248400"/>
            <a:ext cx="7205473" cy="292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6600">
                <a:latin typeface="+mj-lt"/>
                <a:ea typeface="+mj-ea"/>
                <a:cs typeface="+mj-cs"/>
                <a:sym typeface="Herculanum"/>
              </a:defRPr>
            </a:pPr>
          </a:p>
          <a:p>
            <a:pPr>
              <a:defRPr sz="9000">
                <a:latin typeface="+mj-lt"/>
                <a:ea typeface="+mj-ea"/>
                <a:cs typeface="+mj-cs"/>
                <a:sym typeface="Herculanum"/>
              </a:defRPr>
            </a:pPr>
            <a:r>
              <a:t>Mega Greek</a:t>
            </a:r>
          </a:p>
          <a:p>
            <a:pPr>
              <a:defRPr sz="6600">
                <a:latin typeface="+mj-lt"/>
                <a:ea typeface="+mj-ea"/>
                <a:cs typeface="+mj-cs"/>
                <a:sym typeface="Herculanum"/>
              </a:defRPr>
            </a:pPr>
            <a:r>
              <a:t>9: home life</a:t>
            </a:r>
          </a:p>
        </p:txBody>
      </p:sp>
      <p:sp>
        <p:nvSpPr>
          <p:cNvPr id="156" name="Shape 156"/>
          <p:cNvSpPr/>
          <p:nvPr/>
        </p:nvSpPr>
        <p:spPr>
          <a:xfrm>
            <a:off x="1721370" y="3656343"/>
            <a:ext cx="4837660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Your guide for today…</a:t>
            </a:r>
          </a:p>
        </p:txBody>
      </p:sp>
      <p:sp>
        <p:nvSpPr>
          <p:cNvPr id="157" name="Shape 157"/>
          <p:cNvSpPr/>
          <p:nvPr/>
        </p:nvSpPr>
        <p:spPr>
          <a:xfrm>
            <a:off x="3819688" y="4565021"/>
            <a:ext cx="2515394" cy="1511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80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Hera</a:t>
            </a:r>
          </a:p>
        </p:txBody>
      </p:sp>
      <p:sp>
        <p:nvSpPr>
          <p:cNvPr id="158" name="Shape 158"/>
          <p:cNvSpPr/>
          <p:nvPr/>
        </p:nvSpPr>
        <p:spPr>
          <a:xfrm>
            <a:off x="11944382" y="9480549"/>
            <a:ext cx="1054036" cy="2413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900">
                <a:solidFill>
                  <a:srgbClr val="53585F"/>
                </a:solidFill>
              </a:defRPr>
            </a:pPr>
            <a:r>
              <a:rPr>
                <a:latin typeface="Helvetica"/>
                <a:ea typeface="Helvetica"/>
                <a:cs typeface="Helvetica"/>
                <a:sym typeface="Helvetica"/>
              </a:rPr>
              <a:t>© </a:t>
            </a:r>
            <a:r>
              <a:t>C. Andrew 2017</a:t>
            </a:r>
          </a:p>
        </p:txBody>
      </p:sp>
      <p:pic>
        <p:nvPicPr>
          <p:cNvPr id="159" name="hera_small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flipH="1">
            <a:off x="8208024" y="577875"/>
            <a:ext cx="3620575" cy="6747434"/>
          </a:xfrm>
          <a:prstGeom prst="rect">
            <a:avLst/>
          </a:prstGeom>
          <a:ln w="12700">
            <a:miter lim="400000"/>
          </a:ln>
        </p:spPr>
      </p:pic>
      <p:sp>
        <p:nvSpPr>
          <p:cNvPr id="160" name="Shape 160"/>
          <p:cNvSpPr/>
          <p:nvPr/>
        </p:nvSpPr>
        <p:spPr>
          <a:xfrm>
            <a:off x="1617247" y="762938"/>
            <a:ext cx="5801835" cy="2321005"/>
          </a:xfrm>
          <a:prstGeom prst="wedgeEllipseCallout">
            <a:avLst>
              <a:gd name="adj1" fmla="val 69405"/>
              <a:gd name="adj2" fmla="val 44656"/>
            </a:avLst>
          </a:prstGeom>
          <a:ln w="25400">
            <a:solidFill>
              <a:srgbClr val="85888D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defRPr sz="5000"/>
            </a:pPr>
            <a:r>
              <a:t>Χαιρετε! </a:t>
            </a:r>
          </a:p>
          <a:p>
            <a:pPr>
              <a:defRPr sz="5000"/>
            </a:pPr>
            <a:r>
              <a:t>Khairete!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9" grpId="2"/>
      <p:bldP build="whole" bldLvl="1" animBg="1" rev="0" advAuto="0" spid="160" grpId="4"/>
      <p:bldP build="whole" bldLvl="1" animBg="1" rev="0" advAuto="0" spid="157" grpId="3"/>
      <p:bldP build="whole" bldLvl="1" animBg="1" rev="0" advAuto="0" spid="15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/>
          <p:nvPr>
            <p:ph type="title"/>
          </p:nvPr>
        </p:nvSpPr>
        <p:spPr>
          <a:xfrm>
            <a:off x="650239" y="-62697"/>
            <a:ext cx="11704322" cy="1625601"/>
          </a:xfrm>
          <a:prstGeom prst="rect">
            <a:avLst/>
          </a:prstGeom>
        </p:spPr>
        <p:txBody>
          <a:bodyPr/>
          <a:lstStyle>
            <a:lvl1pPr defTabSz="584200">
              <a:defRPr sz="6500">
                <a:latin typeface="+mj-lt"/>
                <a:ea typeface="+mj-ea"/>
                <a:cs typeface="+mj-cs"/>
                <a:sym typeface="Herculanum"/>
              </a:defRPr>
            </a:lvl1pPr>
          </a:lstStyle>
          <a:p>
            <a:pPr/>
            <a:r>
              <a:t>singulars &amp; plurals</a:t>
            </a:r>
          </a:p>
        </p:txBody>
      </p:sp>
      <p:sp>
        <p:nvSpPr>
          <p:cNvPr id="290" name="Shape 290"/>
          <p:cNvSpPr/>
          <p:nvPr/>
        </p:nvSpPr>
        <p:spPr>
          <a:xfrm>
            <a:off x="89717" y="8676169"/>
            <a:ext cx="2282789" cy="952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55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>
                <a:solidFill>
                  <a:schemeClr val="accent5"/>
                </a:solidFill>
              </a:defRPr>
            </a:pPr>
            <a:r>
              <a:rPr>
                <a:solidFill>
                  <a:srgbClr val="000000"/>
                </a:solidFill>
              </a:rPr>
              <a:t>‘οι θεοι</a:t>
            </a:r>
          </a:p>
        </p:txBody>
      </p:sp>
      <p:sp>
        <p:nvSpPr>
          <p:cNvPr id="291" name="Shape 291"/>
          <p:cNvSpPr/>
          <p:nvPr/>
        </p:nvSpPr>
        <p:spPr>
          <a:xfrm>
            <a:off x="3217500" y="7792339"/>
            <a:ext cx="1940019" cy="952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55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>
                <a:solidFill>
                  <a:schemeClr val="accent5"/>
                </a:solidFill>
              </a:defRPr>
            </a:pPr>
            <a:r>
              <a:rPr>
                <a:solidFill>
                  <a:srgbClr val="000000"/>
                </a:solidFill>
              </a:rPr>
              <a:t>‘η θεα</a:t>
            </a:r>
          </a:p>
        </p:txBody>
      </p:sp>
      <p:sp>
        <p:nvSpPr>
          <p:cNvPr id="292" name="Shape 292"/>
          <p:cNvSpPr/>
          <p:nvPr/>
        </p:nvSpPr>
        <p:spPr>
          <a:xfrm>
            <a:off x="3001265" y="8676169"/>
            <a:ext cx="2372489" cy="952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55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>
                <a:solidFill>
                  <a:schemeClr val="accent5"/>
                </a:solidFill>
              </a:defRPr>
            </a:pPr>
            <a:r>
              <a:rPr>
                <a:solidFill>
                  <a:srgbClr val="000000"/>
                </a:solidFill>
              </a:rPr>
              <a:t>‘αι θεαι</a:t>
            </a:r>
          </a:p>
        </p:txBody>
      </p:sp>
      <p:sp>
        <p:nvSpPr>
          <p:cNvPr id="293" name="Shape 293"/>
          <p:cNvSpPr/>
          <p:nvPr/>
        </p:nvSpPr>
        <p:spPr>
          <a:xfrm>
            <a:off x="11944382" y="9505949"/>
            <a:ext cx="1054036" cy="2413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900">
                <a:solidFill>
                  <a:srgbClr val="53585F"/>
                </a:solidFill>
              </a:defRPr>
            </a:pPr>
            <a:r>
              <a:rPr>
                <a:latin typeface="Helvetica"/>
                <a:ea typeface="Helvetica"/>
                <a:cs typeface="Helvetica"/>
                <a:sym typeface="Helvetica"/>
              </a:rPr>
              <a:t>© </a:t>
            </a:r>
            <a:r>
              <a:t>C. Andrew 2017</a:t>
            </a:r>
          </a:p>
        </p:txBody>
      </p:sp>
      <p:sp>
        <p:nvSpPr>
          <p:cNvPr id="294" name="Shape 294"/>
          <p:cNvSpPr/>
          <p:nvPr/>
        </p:nvSpPr>
        <p:spPr>
          <a:xfrm>
            <a:off x="5940252" y="7792339"/>
            <a:ext cx="2655913" cy="952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 sz="550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solidFill>
                  <a:srgbClr val="000000"/>
                </a:solidFill>
              </a:rPr>
              <a:t>‘ο</a:t>
            </a:r>
            <a:r>
              <a:t> </a:t>
            </a:r>
            <a:r>
              <a:rPr>
                <a:solidFill>
                  <a:srgbClr val="000000"/>
                </a:solidFill>
              </a:rPr>
              <a:t>‘ιππος</a:t>
            </a:r>
          </a:p>
        </p:txBody>
      </p:sp>
      <p:sp>
        <p:nvSpPr>
          <p:cNvPr id="295" name="Shape 295"/>
          <p:cNvSpPr/>
          <p:nvPr/>
        </p:nvSpPr>
        <p:spPr>
          <a:xfrm>
            <a:off x="5923759" y="8676169"/>
            <a:ext cx="2771534" cy="952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 sz="550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solidFill>
                  <a:srgbClr val="000000"/>
                </a:solidFill>
              </a:rPr>
              <a:t>‘οι</a:t>
            </a:r>
            <a:r>
              <a:t> </a:t>
            </a:r>
            <a:r>
              <a:rPr>
                <a:solidFill>
                  <a:srgbClr val="000000"/>
                </a:solidFill>
              </a:rPr>
              <a:t>‘ιπποι</a:t>
            </a:r>
          </a:p>
        </p:txBody>
      </p:sp>
      <p:sp>
        <p:nvSpPr>
          <p:cNvPr id="296" name="Shape 296"/>
          <p:cNvSpPr/>
          <p:nvPr/>
        </p:nvSpPr>
        <p:spPr>
          <a:xfrm>
            <a:off x="9463009" y="7792339"/>
            <a:ext cx="3096569" cy="952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55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>
                <a:solidFill>
                  <a:schemeClr val="accent5"/>
                </a:solidFill>
              </a:defRPr>
            </a:pPr>
            <a:r>
              <a:rPr>
                <a:solidFill>
                  <a:srgbClr val="000000"/>
                </a:solidFill>
              </a:rPr>
              <a:t>‘η σφαιρα</a:t>
            </a:r>
          </a:p>
        </p:txBody>
      </p:sp>
      <p:sp>
        <p:nvSpPr>
          <p:cNvPr id="297" name="Shape 297"/>
          <p:cNvSpPr/>
          <p:nvPr/>
        </p:nvSpPr>
        <p:spPr>
          <a:xfrm>
            <a:off x="9246775" y="8676169"/>
            <a:ext cx="3529038" cy="952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55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>
                <a:solidFill>
                  <a:schemeClr val="accent5"/>
                </a:solidFill>
              </a:defRPr>
            </a:pPr>
            <a:r>
              <a:rPr>
                <a:solidFill>
                  <a:srgbClr val="000000"/>
                </a:solidFill>
              </a:rPr>
              <a:t>‘αι σφαιραι</a:t>
            </a:r>
          </a:p>
        </p:txBody>
      </p:sp>
      <p:sp>
        <p:nvSpPr>
          <p:cNvPr id="298" name="Shape 298"/>
          <p:cNvSpPr/>
          <p:nvPr/>
        </p:nvSpPr>
        <p:spPr>
          <a:xfrm>
            <a:off x="147528" y="7792339"/>
            <a:ext cx="2167168" cy="952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 sz="550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solidFill>
                  <a:srgbClr val="000000"/>
                </a:solidFill>
              </a:rPr>
              <a:t>‘ο</a:t>
            </a:r>
            <a:r>
              <a:t> </a:t>
            </a:r>
            <a:r>
              <a:rPr>
                <a:solidFill>
                  <a:srgbClr val="000000"/>
                </a:solidFill>
              </a:rPr>
              <a:t>θεος</a:t>
            </a:r>
          </a:p>
        </p:txBody>
      </p:sp>
      <p:pic>
        <p:nvPicPr>
          <p:cNvPr id="299" name="hippoi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60601" y="1415851"/>
            <a:ext cx="5755066" cy="466959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path" nodeType="clickEffect" presetSubtype="0" presetID="-1" grpId="2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070351 -0.282176" origin="layout" pathEditMode="relative">
                                      <p:cBhvr>
                                        <p:cTn id="10" dur="10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emph" nodeType="afterEffect" presetSubtype="0" presetID="6" grpId="3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99" grpId="1"/>
      <p:bldP build="whole" bldLvl="1" animBg="1" rev="0" advAuto="0" spid="295" grpId="3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/>
          <p:nvPr>
            <p:ph type="title"/>
          </p:nvPr>
        </p:nvSpPr>
        <p:spPr>
          <a:xfrm>
            <a:off x="650239" y="-62697"/>
            <a:ext cx="11704322" cy="1625601"/>
          </a:xfrm>
          <a:prstGeom prst="rect">
            <a:avLst/>
          </a:prstGeom>
        </p:spPr>
        <p:txBody>
          <a:bodyPr/>
          <a:lstStyle>
            <a:lvl1pPr defTabSz="584200">
              <a:defRPr sz="6500">
                <a:latin typeface="+mj-lt"/>
                <a:ea typeface="+mj-ea"/>
                <a:cs typeface="+mj-cs"/>
                <a:sym typeface="Herculanum"/>
              </a:defRPr>
            </a:lvl1pPr>
          </a:lstStyle>
          <a:p>
            <a:pPr/>
            <a:r>
              <a:t>singulars &amp; plurals</a:t>
            </a:r>
          </a:p>
        </p:txBody>
      </p:sp>
      <p:sp>
        <p:nvSpPr>
          <p:cNvPr id="302" name="Shape 302"/>
          <p:cNvSpPr/>
          <p:nvPr/>
        </p:nvSpPr>
        <p:spPr>
          <a:xfrm>
            <a:off x="89717" y="8676169"/>
            <a:ext cx="2282789" cy="952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55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>
                <a:solidFill>
                  <a:schemeClr val="accent5"/>
                </a:solidFill>
              </a:defRPr>
            </a:pPr>
            <a:r>
              <a:rPr>
                <a:solidFill>
                  <a:srgbClr val="000000"/>
                </a:solidFill>
              </a:rPr>
              <a:t>‘οι θεοι</a:t>
            </a:r>
          </a:p>
        </p:txBody>
      </p:sp>
      <p:sp>
        <p:nvSpPr>
          <p:cNvPr id="303" name="Shape 303"/>
          <p:cNvSpPr/>
          <p:nvPr/>
        </p:nvSpPr>
        <p:spPr>
          <a:xfrm>
            <a:off x="3217500" y="7792339"/>
            <a:ext cx="1940019" cy="952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55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>
                <a:solidFill>
                  <a:schemeClr val="accent5"/>
                </a:solidFill>
              </a:defRPr>
            </a:pPr>
            <a:r>
              <a:rPr>
                <a:solidFill>
                  <a:srgbClr val="000000"/>
                </a:solidFill>
              </a:rPr>
              <a:t>‘η θεα</a:t>
            </a:r>
          </a:p>
        </p:txBody>
      </p:sp>
      <p:sp>
        <p:nvSpPr>
          <p:cNvPr id="304" name="Shape 304"/>
          <p:cNvSpPr/>
          <p:nvPr/>
        </p:nvSpPr>
        <p:spPr>
          <a:xfrm>
            <a:off x="3001265" y="8676169"/>
            <a:ext cx="2372489" cy="952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55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>
                <a:solidFill>
                  <a:schemeClr val="accent5"/>
                </a:solidFill>
              </a:defRPr>
            </a:pPr>
            <a:r>
              <a:rPr>
                <a:solidFill>
                  <a:srgbClr val="000000"/>
                </a:solidFill>
              </a:rPr>
              <a:t>‘αι θεαι</a:t>
            </a:r>
          </a:p>
        </p:txBody>
      </p:sp>
      <p:sp>
        <p:nvSpPr>
          <p:cNvPr id="305" name="Shape 305"/>
          <p:cNvSpPr/>
          <p:nvPr/>
        </p:nvSpPr>
        <p:spPr>
          <a:xfrm>
            <a:off x="11944382" y="9505949"/>
            <a:ext cx="1054036" cy="2413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900">
                <a:solidFill>
                  <a:srgbClr val="53585F"/>
                </a:solidFill>
              </a:defRPr>
            </a:pPr>
            <a:r>
              <a:rPr>
                <a:latin typeface="Helvetica"/>
                <a:ea typeface="Helvetica"/>
                <a:cs typeface="Helvetica"/>
                <a:sym typeface="Helvetica"/>
              </a:rPr>
              <a:t>© </a:t>
            </a:r>
            <a:r>
              <a:t>C. Andrew 2017</a:t>
            </a:r>
          </a:p>
        </p:txBody>
      </p:sp>
      <p:sp>
        <p:nvSpPr>
          <p:cNvPr id="306" name="Shape 306"/>
          <p:cNvSpPr/>
          <p:nvPr/>
        </p:nvSpPr>
        <p:spPr>
          <a:xfrm>
            <a:off x="5940252" y="7792339"/>
            <a:ext cx="2655913" cy="952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 sz="550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solidFill>
                  <a:srgbClr val="000000"/>
                </a:solidFill>
              </a:rPr>
              <a:t>‘ο</a:t>
            </a:r>
            <a:r>
              <a:t> </a:t>
            </a:r>
            <a:r>
              <a:rPr>
                <a:solidFill>
                  <a:srgbClr val="000000"/>
                </a:solidFill>
              </a:rPr>
              <a:t>‘ιππος</a:t>
            </a:r>
          </a:p>
        </p:txBody>
      </p:sp>
      <p:sp>
        <p:nvSpPr>
          <p:cNvPr id="307" name="Shape 307"/>
          <p:cNvSpPr/>
          <p:nvPr/>
        </p:nvSpPr>
        <p:spPr>
          <a:xfrm>
            <a:off x="5923759" y="8676169"/>
            <a:ext cx="2771534" cy="952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 sz="550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solidFill>
                  <a:srgbClr val="000000"/>
                </a:solidFill>
              </a:rPr>
              <a:t>‘οι</a:t>
            </a:r>
            <a:r>
              <a:t> </a:t>
            </a:r>
            <a:r>
              <a:rPr>
                <a:solidFill>
                  <a:srgbClr val="000000"/>
                </a:solidFill>
              </a:rPr>
              <a:t>‘ιπποι</a:t>
            </a:r>
          </a:p>
        </p:txBody>
      </p:sp>
      <p:sp>
        <p:nvSpPr>
          <p:cNvPr id="308" name="Shape 308"/>
          <p:cNvSpPr/>
          <p:nvPr/>
        </p:nvSpPr>
        <p:spPr>
          <a:xfrm>
            <a:off x="9463009" y="7792339"/>
            <a:ext cx="3096569" cy="952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55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>
                <a:solidFill>
                  <a:schemeClr val="accent5"/>
                </a:solidFill>
              </a:defRPr>
            </a:pPr>
            <a:r>
              <a:rPr>
                <a:solidFill>
                  <a:srgbClr val="000000"/>
                </a:solidFill>
              </a:rPr>
              <a:t>‘η σφαιρα</a:t>
            </a:r>
          </a:p>
        </p:txBody>
      </p:sp>
      <p:sp>
        <p:nvSpPr>
          <p:cNvPr id="309" name="Shape 309"/>
          <p:cNvSpPr/>
          <p:nvPr/>
        </p:nvSpPr>
        <p:spPr>
          <a:xfrm>
            <a:off x="9246775" y="8676169"/>
            <a:ext cx="3529038" cy="952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55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>
                <a:solidFill>
                  <a:schemeClr val="accent5"/>
                </a:solidFill>
              </a:defRPr>
            </a:pPr>
            <a:r>
              <a:rPr>
                <a:solidFill>
                  <a:srgbClr val="000000"/>
                </a:solidFill>
              </a:rPr>
              <a:t>‘αι σφαιραι</a:t>
            </a:r>
          </a:p>
        </p:txBody>
      </p:sp>
      <p:sp>
        <p:nvSpPr>
          <p:cNvPr id="310" name="Shape 310"/>
          <p:cNvSpPr/>
          <p:nvPr/>
        </p:nvSpPr>
        <p:spPr>
          <a:xfrm>
            <a:off x="147528" y="7792339"/>
            <a:ext cx="2167168" cy="952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 sz="550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solidFill>
                  <a:srgbClr val="000000"/>
                </a:solidFill>
              </a:rPr>
              <a:t>‘ο</a:t>
            </a:r>
            <a:r>
              <a:t> </a:t>
            </a:r>
            <a:r>
              <a:rPr>
                <a:solidFill>
                  <a:srgbClr val="000000"/>
                </a:solidFill>
              </a:rPr>
              <a:t>θεος</a:t>
            </a:r>
          </a:p>
        </p:txBody>
      </p:sp>
      <p:pic>
        <p:nvPicPr>
          <p:cNvPr id="311" name="sphaira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48426" y="2092622"/>
            <a:ext cx="3307948" cy="325058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path" nodeType="clickEffect" presetSubtype="0" presetID="-1" grpId="2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347061 -0.236867" origin="layout" pathEditMode="relative">
                                      <p:cBhvr>
                                        <p:cTn id="10" dur="10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emph" nodeType="afterEffect" presetSubtype="0" presetID="6" grpId="3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1000" fill="hold"/>
                                        <p:tgtEl>
                                          <p:spTgt spid="30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11" grpId="1"/>
      <p:bldP build="whole" bldLvl="1" animBg="1" rev="0" advAuto="0" spid="308" grpId="3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Shape 313"/>
          <p:cNvSpPr/>
          <p:nvPr>
            <p:ph type="title"/>
          </p:nvPr>
        </p:nvSpPr>
        <p:spPr>
          <a:xfrm>
            <a:off x="650239" y="-62697"/>
            <a:ext cx="11704322" cy="1625601"/>
          </a:xfrm>
          <a:prstGeom prst="rect">
            <a:avLst/>
          </a:prstGeom>
        </p:spPr>
        <p:txBody>
          <a:bodyPr/>
          <a:lstStyle>
            <a:lvl1pPr defTabSz="584200">
              <a:defRPr sz="6500">
                <a:latin typeface="+mj-lt"/>
                <a:ea typeface="+mj-ea"/>
                <a:cs typeface="+mj-cs"/>
                <a:sym typeface="Herculanum"/>
              </a:defRPr>
            </a:lvl1pPr>
          </a:lstStyle>
          <a:p>
            <a:pPr/>
            <a:r>
              <a:t>singulars &amp; plurals</a:t>
            </a:r>
          </a:p>
        </p:txBody>
      </p:sp>
      <p:sp>
        <p:nvSpPr>
          <p:cNvPr id="314" name="Shape 314"/>
          <p:cNvSpPr/>
          <p:nvPr/>
        </p:nvSpPr>
        <p:spPr>
          <a:xfrm>
            <a:off x="89717" y="8676169"/>
            <a:ext cx="2282789" cy="952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55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>
                <a:solidFill>
                  <a:schemeClr val="accent5"/>
                </a:solidFill>
              </a:defRPr>
            </a:pPr>
            <a:r>
              <a:rPr>
                <a:solidFill>
                  <a:srgbClr val="000000"/>
                </a:solidFill>
              </a:rPr>
              <a:t>‘οι θεοι</a:t>
            </a:r>
          </a:p>
        </p:txBody>
      </p:sp>
      <p:sp>
        <p:nvSpPr>
          <p:cNvPr id="315" name="Shape 315"/>
          <p:cNvSpPr/>
          <p:nvPr/>
        </p:nvSpPr>
        <p:spPr>
          <a:xfrm>
            <a:off x="3217500" y="7792339"/>
            <a:ext cx="1940019" cy="952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55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>
                <a:solidFill>
                  <a:schemeClr val="accent5"/>
                </a:solidFill>
              </a:defRPr>
            </a:pPr>
            <a:r>
              <a:rPr>
                <a:solidFill>
                  <a:srgbClr val="000000"/>
                </a:solidFill>
              </a:rPr>
              <a:t>‘η θεα</a:t>
            </a:r>
          </a:p>
        </p:txBody>
      </p:sp>
      <p:sp>
        <p:nvSpPr>
          <p:cNvPr id="316" name="Shape 316"/>
          <p:cNvSpPr/>
          <p:nvPr/>
        </p:nvSpPr>
        <p:spPr>
          <a:xfrm>
            <a:off x="3001265" y="8676169"/>
            <a:ext cx="2372489" cy="952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55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>
                <a:solidFill>
                  <a:schemeClr val="accent5"/>
                </a:solidFill>
              </a:defRPr>
            </a:pPr>
            <a:r>
              <a:rPr>
                <a:solidFill>
                  <a:srgbClr val="000000"/>
                </a:solidFill>
              </a:rPr>
              <a:t>‘αι θεαι</a:t>
            </a:r>
          </a:p>
        </p:txBody>
      </p:sp>
      <p:sp>
        <p:nvSpPr>
          <p:cNvPr id="317" name="Shape 317"/>
          <p:cNvSpPr/>
          <p:nvPr/>
        </p:nvSpPr>
        <p:spPr>
          <a:xfrm>
            <a:off x="11944382" y="9505949"/>
            <a:ext cx="1054036" cy="2413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900">
                <a:solidFill>
                  <a:srgbClr val="53585F"/>
                </a:solidFill>
              </a:defRPr>
            </a:pPr>
            <a:r>
              <a:rPr>
                <a:latin typeface="Helvetica"/>
                <a:ea typeface="Helvetica"/>
                <a:cs typeface="Helvetica"/>
                <a:sym typeface="Helvetica"/>
              </a:rPr>
              <a:t>© </a:t>
            </a:r>
            <a:r>
              <a:t>C. Andrew 2017</a:t>
            </a:r>
          </a:p>
        </p:txBody>
      </p:sp>
      <p:sp>
        <p:nvSpPr>
          <p:cNvPr id="318" name="Shape 318"/>
          <p:cNvSpPr/>
          <p:nvPr/>
        </p:nvSpPr>
        <p:spPr>
          <a:xfrm>
            <a:off x="5940252" y="7792339"/>
            <a:ext cx="2655913" cy="952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 sz="550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solidFill>
                  <a:srgbClr val="000000"/>
                </a:solidFill>
              </a:rPr>
              <a:t>‘ο</a:t>
            </a:r>
            <a:r>
              <a:t> </a:t>
            </a:r>
            <a:r>
              <a:rPr>
                <a:solidFill>
                  <a:srgbClr val="000000"/>
                </a:solidFill>
              </a:rPr>
              <a:t>‘ιππος</a:t>
            </a:r>
          </a:p>
        </p:txBody>
      </p:sp>
      <p:sp>
        <p:nvSpPr>
          <p:cNvPr id="319" name="Shape 319"/>
          <p:cNvSpPr/>
          <p:nvPr/>
        </p:nvSpPr>
        <p:spPr>
          <a:xfrm>
            <a:off x="5923759" y="8676169"/>
            <a:ext cx="2771534" cy="952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 sz="550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solidFill>
                  <a:srgbClr val="000000"/>
                </a:solidFill>
              </a:rPr>
              <a:t>‘οι</a:t>
            </a:r>
            <a:r>
              <a:t> </a:t>
            </a:r>
            <a:r>
              <a:rPr>
                <a:solidFill>
                  <a:srgbClr val="000000"/>
                </a:solidFill>
              </a:rPr>
              <a:t>‘ιπποι</a:t>
            </a:r>
          </a:p>
        </p:txBody>
      </p:sp>
      <p:sp>
        <p:nvSpPr>
          <p:cNvPr id="320" name="Shape 320"/>
          <p:cNvSpPr/>
          <p:nvPr/>
        </p:nvSpPr>
        <p:spPr>
          <a:xfrm>
            <a:off x="9463009" y="7792339"/>
            <a:ext cx="3096569" cy="952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55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>
                <a:solidFill>
                  <a:schemeClr val="accent5"/>
                </a:solidFill>
              </a:defRPr>
            </a:pPr>
            <a:r>
              <a:rPr>
                <a:solidFill>
                  <a:srgbClr val="000000"/>
                </a:solidFill>
              </a:rPr>
              <a:t>‘η σφαιρα</a:t>
            </a:r>
          </a:p>
        </p:txBody>
      </p:sp>
      <p:sp>
        <p:nvSpPr>
          <p:cNvPr id="321" name="Shape 321"/>
          <p:cNvSpPr/>
          <p:nvPr/>
        </p:nvSpPr>
        <p:spPr>
          <a:xfrm>
            <a:off x="9246775" y="8676169"/>
            <a:ext cx="3529038" cy="952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55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>
                <a:solidFill>
                  <a:schemeClr val="accent5"/>
                </a:solidFill>
              </a:defRPr>
            </a:pPr>
            <a:r>
              <a:rPr>
                <a:solidFill>
                  <a:srgbClr val="000000"/>
                </a:solidFill>
              </a:rPr>
              <a:t>‘αι σφαιραι</a:t>
            </a:r>
          </a:p>
        </p:txBody>
      </p:sp>
      <p:sp>
        <p:nvSpPr>
          <p:cNvPr id="322" name="Shape 322"/>
          <p:cNvSpPr/>
          <p:nvPr/>
        </p:nvSpPr>
        <p:spPr>
          <a:xfrm>
            <a:off x="147528" y="7792339"/>
            <a:ext cx="2167168" cy="952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 sz="550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solidFill>
                  <a:srgbClr val="000000"/>
                </a:solidFill>
              </a:rPr>
              <a:t>‘ο</a:t>
            </a:r>
            <a:r>
              <a:t> </a:t>
            </a:r>
            <a:r>
              <a:rPr>
                <a:solidFill>
                  <a:srgbClr val="000000"/>
                </a:solidFill>
              </a:rPr>
              <a:t>θεος</a:t>
            </a:r>
          </a:p>
        </p:txBody>
      </p:sp>
      <p:pic>
        <p:nvPicPr>
          <p:cNvPr id="323" name="sphairai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80947" y="1598711"/>
            <a:ext cx="6442906" cy="44810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path" nodeType="clickEffect" presetSubtype="0" presetID="-1" grpId="2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326408 -0.267507" origin="layout" pathEditMode="relative">
                                      <p:cBhvr>
                                        <p:cTn id="10" dur="10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emph" nodeType="afterEffect" presetSubtype="0" presetID="6" grpId="3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1000" fill="hold"/>
                                        <p:tgtEl>
                                          <p:spTgt spid="3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21" grpId="3"/>
      <p:bldP build="whole" bldLvl="1" animBg="1" rev="0" advAuto="0" spid="323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/>
          <p:nvPr>
            <p:ph type="title"/>
          </p:nvPr>
        </p:nvSpPr>
        <p:spPr>
          <a:xfrm>
            <a:off x="650239" y="-62697"/>
            <a:ext cx="11704322" cy="1625601"/>
          </a:xfrm>
          <a:prstGeom prst="rect">
            <a:avLst/>
          </a:prstGeom>
        </p:spPr>
        <p:txBody>
          <a:bodyPr/>
          <a:lstStyle>
            <a:lvl1pPr defTabSz="584200">
              <a:defRPr sz="6500">
                <a:latin typeface="+mj-lt"/>
                <a:ea typeface="+mj-ea"/>
                <a:cs typeface="+mj-cs"/>
                <a:sym typeface="Herculanum"/>
              </a:defRPr>
            </a:lvl1pPr>
          </a:lstStyle>
          <a:p>
            <a:pPr/>
            <a:r>
              <a:t>Silly (or sensible!) sentence</a:t>
            </a:r>
          </a:p>
        </p:txBody>
      </p:sp>
      <p:sp>
        <p:nvSpPr>
          <p:cNvPr id="326" name="Shape 326"/>
          <p:cNvSpPr/>
          <p:nvPr/>
        </p:nvSpPr>
        <p:spPr>
          <a:xfrm>
            <a:off x="3199772" y="3055239"/>
            <a:ext cx="2205578" cy="1079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63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>
                <a:solidFill>
                  <a:schemeClr val="accent5"/>
                </a:solidFill>
              </a:defRPr>
            </a:pPr>
            <a:r>
              <a:rPr>
                <a:solidFill>
                  <a:srgbClr val="000000"/>
                </a:solidFill>
              </a:rPr>
              <a:t>‘η θεα</a:t>
            </a:r>
          </a:p>
        </p:txBody>
      </p:sp>
      <p:sp>
        <p:nvSpPr>
          <p:cNvPr id="327" name="Shape 327"/>
          <p:cNvSpPr/>
          <p:nvPr/>
        </p:nvSpPr>
        <p:spPr>
          <a:xfrm>
            <a:off x="11944382" y="9505949"/>
            <a:ext cx="1054036" cy="2413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900">
                <a:solidFill>
                  <a:srgbClr val="53585F"/>
                </a:solidFill>
              </a:defRPr>
            </a:pPr>
            <a:r>
              <a:rPr>
                <a:latin typeface="Helvetica"/>
                <a:ea typeface="Helvetica"/>
                <a:cs typeface="Helvetica"/>
                <a:sym typeface="Helvetica"/>
              </a:rPr>
              <a:t>© </a:t>
            </a:r>
            <a:r>
              <a:t>C. Andrew 2017</a:t>
            </a:r>
          </a:p>
        </p:txBody>
      </p:sp>
      <p:sp>
        <p:nvSpPr>
          <p:cNvPr id="328" name="Shape 328"/>
          <p:cNvSpPr/>
          <p:nvPr/>
        </p:nvSpPr>
        <p:spPr>
          <a:xfrm>
            <a:off x="5870458" y="3055239"/>
            <a:ext cx="3025603" cy="1079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 sz="630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solidFill>
                  <a:srgbClr val="000000"/>
                </a:solidFill>
              </a:rPr>
              <a:t>‘ο</a:t>
            </a:r>
            <a:r>
              <a:t> </a:t>
            </a:r>
            <a:r>
              <a:rPr>
                <a:solidFill>
                  <a:srgbClr val="000000"/>
                </a:solidFill>
              </a:rPr>
              <a:t>‘ιππος</a:t>
            </a:r>
          </a:p>
        </p:txBody>
      </p:sp>
      <p:sp>
        <p:nvSpPr>
          <p:cNvPr id="329" name="Shape 329"/>
          <p:cNvSpPr/>
          <p:nvPr/>
        </p:nvSpPr>
        <p:spPr>
          <a:xfrm>
            <a:off x="9361168" y="3055239"/>
            <a:ext cx="3530353" cy="1079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63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>
                <a:solidFill>
                  <a:schemeClr val="accent5"/>
                </a:solidFill>
              </a:defRPr>
            </a:pPr>
            <a:r>
              <a:rPr>
                <a:solidFill>
                  <a:srgbClr val="000000"/>
                </a:solidFill>
              </a:rPr>
              <a:t>‘η σφαιρα</a:t>
            </a:r>
          </a:p>
        </p:txBody>
      </p:sp>
      <p:sp>
        <p:nvSpPr>
          <p:cNvPr id="330" name="Shape 330"/>
          <p:cNvSpPr/>
          <p:nvPr/>
        </p:nvSpPr>
        <p:spPr>
          <a:xfrm>
            <a:off x="268897" y="3055239"/>
            <a:ext cx="2465767" cy="1079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 sz="630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solidFill>
                  <a:srgbClr val="000000"/>
                </a:solidFill>
              </a:rPr>
              <a:t>‘ο</a:t>
            </a:r>
            <a:r>
              <a:t> </a:t>
            </a:r>
            <a:r>
              <a:rPr>
                <a:solidFill>
                  <a:srgbClr val="000000"/>
                </a:solidFill>
              </a:rPr>
              <a:t>θεος</a:t>
            </a:r>
          </a:p>
        </p:txBody>
      </p:sp>
      <p:pic>
        <p:nvPicPr>
          <p:cNvPr id="331" name="hermes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flipH="1">
            <a:off x="792236" y="1128962"/>
            <a:ext cx="1560189" cy="1941269"/>
          </a:xfrm>
          <a:prstGeom prst="rect">
            <a:avLst/>
          </a:prstGeom>
          <a:ln w="12700">
            <a:miter lim="400000"/>
          </a:ln>
        </p:spPr>
      </p:pic>
      <p:pic>
        <p:nvPicPr>
          <p:cNvPr id="332" name="athena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flipH="1">
            <a:off x="3665353" y="1069167"/>
            <a:ext cx="1274416" cy="2060859"/>
          </a:xfrm>
          <a:prstGeom prst="rect">
            <a:avLst/>
          </a:prstGeom>
          <a:ln w="12700">
            <a:miter lim="400000"/>
          </a:ln>
        </p:spPr>
      </p:pic>
      <p:sp>
        <p:nvSpPr>
          <p:cNvPr id="333" name="Shape 333"/>
          <p:cNvSpPr/>
          <p:nvPr/>
        </p:nvSpPr>
        <p:spPr>
          <a:xfrm>
            <a:off x="3101066" y="6271505"/>
            <a:ext cx="6802668" cy="142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 sz="850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solidFill>
                  <a:srgbClr val="000000"/>
                </a:solidFill>
              </a:rPr>
              <a:t>………… ’ακου</a:t>
            </a:r>
            <a:r>
              <a:rPr>
                <a:solidFill>
                  <a:srgbClr val="4569DB"/>
                </a:solidFill>
              </a:rPr>
              <a:t>ει</a:t>
            </a:r>
          </a:p>
        </p:txBody>
      </p:sp>
      <p:pic>
        <p:nvPicPr>
          <p:cNvPr id="334" name="sphaira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402594" y="1597871"/>
            <a:ext cx="1447502" cy="1422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35" name="hippos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640752" y="1278642"/>
            <a:ext cx="2060859" cy="206085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33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hape 337"/>
          <p:cNvSpPr/>
          <p:nvPr>
            <p:ph type="title"/>
          </p:nvPr>
        </p:nvSpPr>
        <p:spPr>
          <a:xfrm>
            <a:off x="650239" y="-62697"/>
            <a:ext cx="11704322" cy="1625601"/>
          </a:xfrm>
          <a:prstGeom prst="rect">
            <a:avLst/>
          </a:prstGeom>
        </p:spPr>
        <p:txBody>
          <a:bodyPr/>
          <a:lstStyle>
            <a:lvl1pPr defTabSz="584200">
              <a:defRPr sz="6500">
                <a:latin typeface="+mj-lt"/>
                <a:ea typeface="+mj-ea"/>
                <a:cs typeface="+mj-cs"/>
                <a:sym typeface="Herculanum"/>
              </a:defRPr>
            </a:lvl1pPr>
          </a:lstStyle>
          <a:p>
            <a:pPr/>
            <a:r>
              <a:t>Silly (or sensible!) sentence</a:t>
            </a:r>
          </a:p>
        </p:txBody>
      </p:sp>
      <p:sp>
        <p:nvSpPr>
          <p:cNvPr id="338" name="Shape 338"/>
          <p:cNvSpPr/>
          <p:nvPr/>
        </p:nvSpPr>
        <p:spPr>
          <a:xfrm>
            <a:off x="11944382" y="9505949"/>
            <a:ext cx="1054036" cy="2413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900">
                <a:solidFill>
                  <a:srgbClr val="53585F"/>
                </a:solidFill>
              </a:defRPr>
            </a:pPr>
            <a:r>
              <a:rPr>
                <a:latin typeface="Helvetica"/>
                <a:ea typeface="Helvetica"/>
                <a:cs typeface="Helvetica"/>
                <a:sym typeface="Helvetica"/>
              </a:rPr>
              <a:t>© </a:t>
            </a:r>
            <a:r>
              <a:t>C. Andrew 2017</a:t>
            </a:r>
          </a:p>
        </p:txBody>
      </p:sp>
      <p:sp>
        <p:nvSpPr>
          <p:cNvPr id="339" name="Shape 339"/>
          <p:cNvSpPr/>
          <p:nvPr/>
        </p:nvSpPr>
        <p:spPr>
          <a:xfrm>
            <a:off x="2523101" y="6271505"/>
            <a:ext cx="7958598" cy="142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 sz="850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solidFill>
                  <a:srgbClr val="000000"/>
                </a:solidFill>
              </a:rPr>
              <a:t>………… γραφ</a:t>
            </a:r>
            <a:r>
              <a:t>ουσι</a:t>
            </a:r>
          </a:p>
        </p:txBody>
      </p:sp>
      <p:sp>
        <p:nvSpPr>
          <p:cNvPr id="340" name="Shape 340"/>
          <p:cNvSpPr/>
          <p:nvPr/>
        </p:nvSpPr>
        <p:spPr>
          <a:xfrm>
            <a:off x="234020" y="3112389"/>
            <a:ext cx="2322216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5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>
                <a:solidFill>
                  <a:schemeClr val="accent5"/>
                </a:solidFill>
              </a:defRPr>
            </a:pPr>
            <a:r>
              <a:rPr>
                <a:solidFill>
                  <a:srgbClr val="000000"/>
                </a:solidFill>
              </a:rPr>
              <a:t>‘οι θεοι</a:t>
            </a:r>
          </a:p>
        </p:txBody>
      </p:sp>
      <p:sp>
        <p:nvSpPr>
          <p:cNvPr id="341" name="Shape 341"/>
          <p:cNvSpPr/>
          <p:nvPr/>
        </p:nvSpPr>
        <p:spPr>
          <a:xfrm>
            <a:off x="3068553" y="3112389"/>
            <a:ext cx="2413547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5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>
                <a:solidFill>
                  <a:schemeClr val="accent5"/>
                </a:solidFill>
              </a:defRPr>
            </a:pPr>
            <a:r>
              <a:rPr>
                <a:solidFill>
                  <a:srgbClr val="000000"/>
                </a:solidFill>
              </a:rPr>
              <a:t>‘αι θεαι</a:t>
            </a:r>
          </a:p>
        </p:txBody>
      </p:sp>
      <p:sp>
        <p:nvSpPr>
          <p:cNvPr id="342" name="Shape 342"/>
          <p:cNvSpPr/>
          <p:nvPr/>
        </p:nvSpPr>
        <p:spPr>
          <a:xfrm>
            <a:off x="5923919" y="3112389"/>
            <a:ext cx="2819847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 sz="560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solidFill>
                  <a:srgbClr val="000000"/>
                </a:solidFill>
              </a:rPr>
              <a:t>‘οι</a:t>
            </a:r>
            <a:r>
              <a:t> </a:t>
            </a:r>
            <a:r>
              <a:rPr>
                <a:solidFill>
                  <a:srgbClr val="000000"/>
                </a:solidFill>
              </a:rPr>
              <a:t>‘ιπποι</a:t>
            </a:r>
          </a:p>
        </p:txBody>
      </p:sp>
      <p:sp>
        <p:nvSpPr>
          <p:cNvPr id="343" name="Shape 343"/>
          <p:cNvSpPr/>
          <p:nvPr/>
        </p:nvSpPr>
        <p:spPr>
          <a:xfrm>
            <a:off x="9240048" y="3112389"/>
            <a:ext cx="3591124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5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>
                <a:solidFill>
                  <a:schemeClr val="accent5"/>
                </a:solidFill>
              </a:defRPr>
            </a:pPr>
            <a:r>
              <a:rPr>
                <a:solidFill>
                  <a:srgbClr val="000000"/>
                </a:solidFill>
              </a:rPr>
              <a:t>‘αι σφαιραι</a:t>
            </a:r>
          </a:p>
        </p:txBody>
      </p:sp>
      <p:grpSp>
        <p:nvGrpSpPr>
          <p:cNvPr id="348" name="Group 348"/>
          <p:cNvGrpSpPr/>
          <p:nvPr/>
        </p:nvGrpSpPr>
        <p:grpSpPr>
          <a:xfrm>
            <a:off x="70626" y="1474589"/>
            <a:ext cx="2598205" cy="1831902"/>
            <a:chOff x="0" y="0"/>
            <a:chExt cx="2598204" cy="1831901"/>
          </a:xfrm>
        </p:grpSpPr>
        <p:pic>
          <p:nvPicPr>
            <p:cNvPr id="344" name="hades colour.jp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40812"/>
              <a:ext cx="1343317" cy="179109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347" name="Group 347"/>
            <p:cNvGrpSpPr/>
            <p:nvPr/>
          </p:nvGrpSpPr>
          <p:grpSpPr>
            <a:xfrm>
              <a:off x="1309640" y="0"/>
              <a:ext cx="1288565" cy="1635180"/>
              <a:chOff x="0" y="0"/>
              <a:chExt cx="1288563" cy="1635179"/>
            </a:xfrm>
          </p:grpSpPr>
          <p:pic>
            <p:nvPicPr>
              <p:cNvPr id="345" name="poseidon_clean.jpg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0" y="89544"/>
                <a:ext cx="1259174" cy="154563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346" name="Shape 346"/>
              <p:cNvSpPr/>
              <p:nvPr/>
            </p:nvSpPr>
            <p:spPr>
              <a:xfrm>
                <a:off x="760023" y="0"/>
                <a:ext cx="528541" cy="196840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</a:p>
            </p:txBody>
          </p:sp>
        </p:grpSp>
      </p:grpSp>
      <p:grpSp>
        <p:nvGrpSpPr>
          <p:cNvPr id="351" name="Group 351"/>
          <p:cNvGrpSpPr/>
          <p:nvPr/>
        </p:nvGrpSpPr>
        <p:grpSpPr>
          <a:xfrm>
            <a:off x="3009846" y="1211944"/>
            <a:ext cx="2403961" cy="2001592"/>
            <a:chOff x="0" y="0"/>
            <a:chExt cx="2403959" cy="2001590"/>
          </a:xfrm>
        </p:grpSpPr>
        <p:pic>
          <p:nvPicPr>
            <p:cNvPr id="349" name="hera_clean.jp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 flipH="1">
              <a:off x="0" y="145016"/>
              <a:ext cx="1081921" cy="185657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50" name="athena.jpg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 flipH="1">
              <a:off x="1194407" y="0"/>
              <a:ext cx="1209553" cy="195596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352" name="hippoi.jp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248201" y="1158664"/>
            <a:ext cx="2598205" cy="2108152"/>
          </a:xfrm>
          <a:prstGeom prst="rect">
            <a:avLst/>
          </a:prstGeom>
          <a:ln w="12700">
            <a:miter lim="400000"/>
          </a:ln>
        </p:spPr>
      </p:pic>
      <p:pic>
        <p:nvPicPr>
          <p:cNvPr id="353" name="sphairai.jp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9680800" y="1451274"/>
            <a:ext cx="2700952" cy="187853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39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5" name="hera_small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6181" y="18355"/>
            <a:ext cx="1381532" cy="2574672"/>
          </a:xfrm>
          <a:prstGeom prst="rect">
            <a:avLst/>
          </a:prstGeom>
          <a:ln w="12700">
            <a:miter lim="400000"/>
          </a:ln>
        </p:spPr>
      </p:pic>
      <p:sp>
        <p:nvSpPr>
          <p:cNvPr id="356" name="Shape 356"/>
          <p:cNvSpPr/>
          <p:nvPr>
            <p:ph type="title"/>
          </p:nvPr>
        </p:nvSpPr>
        <p:spPr>
          <a:xfrm>
            <a:off x="952500" y="-39279"/>
            <a:ext cx="11099800" cy="594371"/>
          </a:xfrm>
          <a:prstGeom prst="rect">
            <a:avLst/>
          </a:prstGeom>
        </p:spPr>
        <p:txBody>
          <a:bodyPr anchor="ctr"/>
          <a:lstStyle>
            <a:lvl1pPr>
              <a:defRPr sz="3500">
                <a:latin typeface="+mj-lt"/>
                <a:ea typeface="+mj-ea"/>
                <a:cs typeface="+mj-cs"/>
                <a:sym typeface="Herculanum"/>
              </a:defRPr>
            </a:lvl1pPr>
          </a:lstStyle>
          <a:p>
            <a:pPr/>
            <a:r>
              <a:t>Greek sentences (singular &amp; plural)</a:t>
            </a:r>
          </a:p>
        </p:txBody>
      </p:sp>
      <p:sp>
        <p:nvSpPr>
          <p:cNvPr id="357" name="Shape 357"/>
          <p:cNvSpPr/>
          <p:nvPr/>
        </p:nvSpPr>
        <p:spPr>
          <a:xfrm>
            <a:off x="2085028" y="614573"/>
            <a:ext cx="10452101" cy="8064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724" y="0"/>
                </a:moveTo>
                <a:cubicBezTo>
                  <a:pt x="652" y="0"/>
                  <a:pt x="593" y="761"/>
                  <a:pt x="593" y="1701"/>
                </a:cubicBezTo>
                <a:lnTo>
                  <a:pt x="593" y="6771"/>
                </a:lnTo>
                <a:lnTo>
                  <a:pt x="0" y="10173"/>
                </a:lnTo>
                <a:lnTo>
                  <a:pt x="593" y="13574"/>
                </a:lnTo>
                <a:lnTo>
                  <a:pt x="593" y="19899"/>
                </a:lnTo>
                <a:cubicBezTo>
                  <a:pt x="593" y="20839"/>
                  <a:pt x="652" y="21600"/>
                  <a:pt x="724" y="21600"/>
                </a:cubicBezTo>
                <a:lnTo>
                  <a:pt x="21469" y="21600"/>
                </a:lnTo>
                <a:cubicBezTo>
                  <a:pt x="21541" y="21600"/>
                  <a:pt x="21600" y="20839"/>
                  <a:pt x="21600" y="19899"/>
                </a:cubicBezTo>
                <a:lnTo>
                  <a:pt x="21600" y="1701"/>
                </a:lnTo>
                <a:cubicBezTo>
                  <a:pt x="21600" y="761"/>
                  <a:pt x="21541" y="0"/>
                  <a:pt x="21469" y="0"/>
                </a:cubicBezTo>
                <a:lnTo>
                  <a:pt x="724" y="0"/>
                </a:ln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defRPr sz="1800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What do the following sentences mean in English? Write a translation. </a:t>
            </a:r>
          </a:p>
          <a:p>
            <a:pPr>
              <a:defRPr sz="1800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The first one has been done to show you how.</a:t>
            </a:r>
          </a:p>
        </p:txBody>
      </p:sp>
      <p:sp>
        <p:nvSpPr>
          <p:cNvPr id="358" name="Shape 358"/>
          <p:cNvSpPr/>
          <p:nvPr/>
        </p:nvSpPr>
        <p:spPr>
          <a:xfrm>
            <a:off x="2934093" y="1612549"/>
            <a:ext cx="3094280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b="1" sz="2000">
                <a:solidFill>
                  <a:srgbClr val="7A81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solidFill>
                  <a:srgbClr val="000000"/>
                </a:solidFill>
              </a:rPr>
              <a:t>1.</a:t>
            </a:r>
            <a:r>
              <a:t> </a:t>
            </a:r>
            <a:r>
              <a:rPr>
                <a:solidFill>
                  <a:srgbClr val="000000"/>
                </a:solidFill>
              </a:rPr>
              <a:t>‘οι θεοι μετρουσι </a:t>
            </a:r>
          </a:p>
        </p:txBody>
      </p:sp>
      <p:sp>
        <p:nvSpPr>
          <p:cNvPr id="359" name="Shape 359"/>
          <p:cNvSpPr/>
          <p:nvPr/>
        </p:nvSpPr>
        <p:spPr>
          <a:xfrm>
            <a:off x="5477265" y="1484886"/>
            <a:ext cx="4685656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2200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The gods measure.</a:t>
            </a:r>
          </a:p>
        </p:txBody>
      </p:sp>
      <p:sp>
        <p:nvSpPr>
          <p:cNvPr id="360" name="Shape 360"/>
          <p:cNvSpPr/>
          <p:nvPr/>
        </p:nvSpPr>
        <p:spPr>
          <a:xfrm>
            <a:off x="5426340" y="1917776"/>
            <a:ext cx="6613341" cy="1"/>
          </a:xfrm>
          <a:prstGeom prst="line">
            <a:avLst/>
          </a:prstGeom>
          <a:ln w="38100" cap="rnd">
            <a:solidFill>
              <a:srgbClr val="000000"/>
            </a:solidFill>
            <a:custDash>
              <a:ds d="1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361" name="Shape 361"/>
          <p:cNvSpPr/>
          <p:nvPr/>
        </p:nvSpPr>
        <p:spPr>
          <a:xfrm>
            <a:off x="433160" y="2701188"/>
            <a:ext cx="806141" cy="317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14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>
              <a:defRPr b="0">
                <a:latin typeface="+mn-lt"/>
                <a:ea typeface="+mn-ea"/>
                <a:cs typeface="+mn-cs"/>
                <a:sym typeface="Helvetica Light"/>
              </a:defRPr>
            </a:pPr>
            <a:r>
              <a:rPr b="1">
                <a:latin typeface="Helvetica"/>
                <a:ea typeface="Helvetica"/>
                <a:cs typeface="Helvetica"/>
                <a:sym typeface="Helvetica"/>
              </a:rPr>
              <a:t>γραφειν</a:t>
            </a:r>
          </a:p>
        </p:txBody>
      </p:sp>
      <p:sp>
        <p:nvSpPr>
          <p:cNvPr id="362" name="Shape 362"/>
          <p:cNvSpPr/>
          <p:nvPr/>
        </p:nvSpPr>
        <p:spPr>
          <a:xfrm>
            <a:off x="79662" y="2491012"/>
            <a:ext cx="2783137" cy="7188742"/>
          </a:xfrm>
          <a:prstGeom prst="rect">
            <a:avLst/>
          </a:pr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363" name="Shape 363"/>
          <p:cNvSpPr/>
          <p:nvPr/>
        </p:nvSpPr>
        <p:spPr>
          <a:xfrm>
            <a:off x="898187" y="2456995"/>
            <a:ext cx="1151586" cy="317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1" sz="14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Handy Hints!</a:t>
            </a:r>
          </a:p>
        </p:txBody>
      </p:sp>
      <p:sp>
        <p:nvSpPr>
          <p:cNvPr id="364" name="Shape 364"/>
          <p:cNvSpPr/>
          <p:nvPr/>
        </p:nvSpPr>
        <p:spPr>
          <a:xfrm>
            <a:off x="2085163" y="3193838"/>
            <a:ext cx="775495" cy="317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14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>
              <a:defRPr b="0">
                <a:latin typeface="+mn-lt"/>
                <a:ea typeface="+mn-ea"/>
                <a:cs typeface="+mn-cs"/>
                <a:sym typeface="Helvetica Light"/>
              </a:defRPr>
            </a:pPr>
            <a:r>
              <a:rPr b="1">
                <a:latin typeface="Helvetica"/>
                <a:ea typeface="Helvetica"/>
                <a:cs typeface="Helvetica"/>
                <a:sym typeface="Helvetica"/>
              </a:rPr>
              <a:t>σκοπειν</a:t>
            </a:r>
          </a:p>
        </p:txBody>
      </p:sp>
      <p:pic>
        <p:nvPicPr>
          <p:cNvPr id="365" name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2253" y="2515113"/>
            <a:ext cx="374104" cy="594371"/>
          </a:xfrm>
          <a:prstGeom prst="rect">
            <a:avLst/>
          </a:prstGeom>
          <a:ln w="12700">
            <a:miter lim="400000"/>
          </a:ln>
        </p:spPr>
      </p:pic>
      <p:pic>
        <p:nvPicPr>
          <p:cNvPr id="366" name="skopein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flipH="1">
            <a:off x="2139559" y="2661957"/>
            <a:ext cx="674831" cy="594371"/>
          </a:xfrm>
          <a:prstGeom prst="rect">
            <a:avLst/>
          </a:prstGeom>
          <a:ln w="12700">
            <a:miter lim="400000"/>
          </a:ln>
        </p:spPr>
      </p:pic>
      <p:pic>
        <p:nvPicPr>
          <p:cNvPr id="367" name="pasted-image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75357" y="2992473"/>
            <a:ext cx="965201" cy="482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68" name="pasted-image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27681" y="3408545"/>
            <a:ext cx="474367" cy="746688"/>
          </a:xfrm>
          <a:prstGeom prst="rect">
            <a:avLst/>
          </a:prstGeom>
          <a:ln w="12700">
            <a:miter lim="400000"/>
          </a:ln>
        </p:spPr>
      </p:pic>
      <p:sp>
        <p:nvSpPr>
          <p:cNvPr id="369" name="Shape 369"/>
          <p:cNvSpPr/>
          <p:nvPr/>
        </p:nvSpPr>
        <p:spPr>
          <a:xfrm>
            <a:off x="110510" y="4095750"/>
            <a:ext cx="835745" cy="317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14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>
              <a:defRPr b="0">
                <a:latin typeface="+mn-lt"/>
                <a:ea typeface="+mn-ea"/>
                <a:cs typeface="+mn-cs"/>
                <a:sym typeface="Helvetica Light"/>
              </a:defRPr>
            </a:pPr>
            <a:r>
              <a:rPr b="1">
                <a:latin typeface="Helvetica"/>
                <a:ea typeface="Helvetica"/>
                <a:cs typeface="Helvetica"/>
                <a:sym typeface="Helvetica"/>
              </a:rPr>
              <a:t>’ακουειν</a:t>
            </a:r>
          </a:p>
        </p:txBody>
      </p:sp>
      <p:pic>
        <p:nvPicPr>
          <p:cNvPr id="370" name="pasted-image.jp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190462" y="3693402"/>
            <a:ext cx="815537" cy="521208"/>
          </a:xfrm>
          <a:prstGeom prst="rect">
            <a:avLst/>
          </a:prstGeom>
          <a:ln w="12700">
            <a:miter lim="400000"/>
          </a:ln>
        </p:spPr>
      </p:pic>
      <p:sp>
        <p:nvSpPr>
          <p:cNvPr id="371" name="Shape 371"/>
          <p:cNvSpPr/>
          <p:nvPr/>
        </p:nvSpPr>
        <p:spPr>
          <a:xfrm>
            <a:off x="1171072" y="4089258"/>
            <a:ext cx="766292" cy="317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1400"/>
            </a:pPr>
            <a:r>
              <a:rPr b="1">
                <a:latin typeface="Helvetica"/>
                <a:ea typeface="Helvetica"/>
                <a:cs typeface="Helvetica"/>
                <a:sym typeface="Helvetica"/>
              </a:rPr>
              <a:t>μετρ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ειν</a:t>
            </a:r>
          </a:p>
        </p:txBody>
      </p:sp>
      <p:sp>
        <p:nvSpPr>
          <p:cNvPr id="372" name="Shape 372"/>
          <p:cNvSpPr/>
          <p:nvPr/>
        </p:nvSpPr>
        <p:spPr>
          <a:xfrm>
            <a:off x="11944382" y="9480549"/>
            <a:ext cx="1054036" cy="2413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900">
                <a:solidFill>
                  <a:srgbClr val="53585F"/>
                </a:solidFill>
              </a:defRPr>
            </a:pPr>
            <a:r>
              <a:rPr>
                <a:latin typeface="Helvetica"/>
                <a:ea typeface="Helvetica"/>
                <a:cs typeface="Helvetica"/>
                <a:sym typeface="Helvetica"/>
              </a:rPr>
              <a:t>© </a:t>
            </a:r>
            <a:r>
              <a:t>C. Andrew 2017</a:t>
            </a:r>
          </a:p>
        </p:txBody>
      </p:sp>
      <p:sp>
        <p:nvSpPr>
          <p:cNvPr id="373" name="Shape 373"/>
          <p:cNvSpPr/>
          <p:nvPr/>
        </p:nvSpPr>
        <p:spPr>
          <a:xfrm>
            <a:off x="2921393" y="2111486"/>
            <a:ext cx="3094280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b="1" sz="2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2. ‘ο μυς γραφει </a:t>
            </a:r>
          </a:p>
        </p:txBody>
      </p:sp>
      <p:sp>
        <p:nvSpPr>
          <p:cNvPr id="374" name="Shape 374"/>
          <p:cNvSpPr/>
          <p:nvPr/>
        </p:nvSpPr>
        <p:spPr>
          <a:xfrm>
            <a:off x="5413640" y="2416714"/>
            <a:ext cx="6638740" cy="1"/>
          </a:xfrm>
          <a:prstGeom prst="line">
            <a:avLst/>
          </a:prstGeom>
          <a:ln w="38100" cap="rnd">
            <a:solidFill>
              <a:srgbClr val="000000"/>
            </a:solidFill>
            <a:custDash>
              <a:ds d="1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375" name="Shape 375"/>
          <p:cNvSpPr/>
          <p:nvPr/>
        </p:nvSpPr>
        <p:spPr>
          <a:xfrm>
            <a:off x="2919625" y="2596268"/>
            <a:ext cx="3094280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b="1" sz="2000">
                <a:solidFill>
                  <a:srgbClr val="7A81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solidFill>
                  <a:srgbClr val="000000"/>
                </a:solidFill>
              </a:rPr>
              <a:t>3.</a:t>
            </a:r>
            <a:r>
              <a:t> </a:t>
            </a:r>
            <a:r>
              <a:rPr>
                <a:solidFill>
                  <a:srgbClr val="000000"/>
                </a:solidFill>
              </a:rPr>
              <a:t>’Αθηνα ’ακουει </a:t>
            </a:r>
          </a:p>
        </p:txBody>
      </p:sp>
      <p:sp>
        <p:nvSpPr>
          <p:cNvPr id="376" name="Shape 376"/>
          <p:cNvSpPr/>
          <p:nvPr/>
        </p:nvSpPr>
        <p:spPr>
          <a:xfrm>
            <a:off x="5411872" y="2901495"/>
            <a:ext cx="6642277" cy="1"/>
          </a:xfrm>
          <a:prstGeom prst="line">
            <a:avLst/>
          </a:prstGeom>
          <a:ln w="38100" cap="rnd">
            <a:solidFill>
              <a:srgbClr val="000000"/>
            </a:solidFill>
            <a:custDash>
              <a:ds d="1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377" name="Shape 377"/>
          <p:cNvSpPr/>
          <p:nvPr/>
        </p:nvSpPr>
        <p:spPr>
          <a:xfrm>
            <a:off x="2906925" y="3095205"/>
            <a:ext cx="3094280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b="1" sz="2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>
                <a:solidFill>
                  <a:srgbClr val="7A81FF"/>
                </a:solidFill>
              </a:defRPr>
            </a:pPr>
            <a:r>
              <a:rPr>
                <a:solidFill>
                  <a:srgbClr val="000000"/>
                </a:solidFill>
              </a:rPr>
              <a:t>4. ‘αι θεαι φιλουσι </a:t>
            </a:r>
          </a:p>
        </p:txBody>
      </p:sp>
      <p:sp>
        <p:nvSpPr>
          <p:cNvPr id="378" name="Shape 378"/>
          <p:cNvSpPr/>
          <p:nvPr/>
        </p:nvSpPr>
        <p:spPr>
          <a:xfrm>
            <a:off x="5399172" y="3400432"/>
            <a:ext cx="6638740" cy="1"/>
          </a:xfrm>
          <a:prstGeom prst="line">
            <a:avLst/>
          </a:prstGeom>
          <a:ln w="38100" cap="rnd">
            <a:solidFill>
              <a:srgbClr val="000000"/>
            </a:solidFill>
            <a:custDash>
              <a:ds d="1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379" name="Shape 379"/>
          <p:cNvSpPr/>
          <p:nvPr/>
        </p:nvSpPr>
        <p:spPr>
          <a:xfrm>
            <a:off x="2894225" y="3594142"/>
            <a:ext cx="3094280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b="1" sz="2000">
                <a:solidFill>
                  <a:srgbClr val="7A81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solidFill>
                  <a:srgbClr val="000000"/>
                </a:solidFill>
              </a:rPr>
              <a:t>5.</a:t>
            </a:r>
            <a:r>
              <a:t> </a:t>
            </a:r>
            <a:r>
              <a:rPr>
                <a:solidFill>
                  <a:srgbClr val="000000"/>
                </a:solidFill>
              </a:rPr>
              <a:t>‘οι ιπποι ’αριθμουσι </a:t>
            </a:r>
          </a:p>
        </p:txBody>
      </p:sp>
      <p:sp>
        <p:nvSpPr>
          <p:cNvPr id="380" name="Shape 380"/>
          <p:cNvSpPr/>
          <p:nvPr/>
        </p:nvSpPr>
        <p:spPr>
          <a:xfrm>
            <a:off x="5411872" y="3899369"/>
            <a:ext cx="6613341" cy="1"/>
          </a:xfrm>
          <a:prstGeom prst="line">
            <a:avLst/>
          </a:prstGeom>
          <a:ln w="38100" cap="rnd">
            <a:solidFill>
              <a:srgbClr val="000000"/>
            </a:solidFill>
            <a:custDash>
              <a:ds d="1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381" name="Shape 381"/>
          <p:cNvSpPr/>
          <p:nvPr/>
        </p:nvSpPr>
        <p:spPr>
          <a:xfrm>
            <a:off x="2881525" y="4093080"/>
            <a:ext cx="3094280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b="1" sz="2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>
                <a:solidFill>
                  <a:srgbClr val="7A81FF"/>
                </a:solidFill>
              </a:defRPr>
            </a:pPr>
            <a:r>
              <a:rPr>
                <a:solidFill>
                  <a:srgbClr val="000000"/>
                </a:solidFill>
              </a:rPr>
              <a:t>6. ‘η θεα σκοπει </a:t>
            </a:r>
          </a:p>
        </p:txBody>
      </p:sp>
      <p:sp>
        <p:nvSpPr>
          <p:cNvPr id="382" name="Shape 382"/>
          <p:cNvSpPr/>
          <p:nvPr/>
        </p:nvSpPr>
        <p:spPr>
          <a:xfrm>
            <a:off x="5437272" y="4398307"/>
            <a:ext cx="6638740" cy="1"/>
          </a:xfrm>
          <a:prstGeom prst="line">
            <a:avLst/>
          </a:prstGeom>
          <a:ln w="38100" cap="rnd">
            <a:solidFill>
              <a:srgbClr val="000000"/>
            </a:solidFill>
            <a:custDash>
              <a:ds d="1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383" name="Shape 383"/>
          <p:cNvSpPr/>
          <p:nvPr/>
        </p:nvSpPr>
        <p:spPr>
          <a:xfrm>
            <a:off x="3017337" y="4771722"/>
            <a:ext cx="9469042" cy="15906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45" y="0"/>
                </a:moveTo>
                <a:cubicBezTo>
                  <a:pt x="65" y="0"/>
                  <a:pt x="0" y="386"/>
                  <a:pt x="0" y="862"/>
                </a:cubicBezTo>
                <a:lnTo>
                  <a:pt x="0" y="16782"/>
                </a:lnTo>
                <a:cubicBezTo>
                  <a:pt x="0" y="17258"/>
                  <a:pt x="65" y="17644"/>
                  <a:pt x="145" y="17644"/>
                </a:cubicBezTo>
                <a:lnTo>
                  <a:pt x="20205" y="17644"/>
                </a:lnTo>
                <a:lnTo>
                  <a:pt x="20494" y="21600"/>
                </a:lnTo>
                <a:lnTo>
                  <a:pt x="20783" y="17644"/>
                </a:lnTo>
                <a:lnTo>
                  <a:pt x="21455" y="17644"/>
                </a:lnTo>
                <a:cubicBezTo>
                  <a:pt x="21535" y="17644"/>
                  <a:pt x="21600" y="17258"/>
                  <a:pt x="21600" y="16782"/>
                </a:cubicBezTo>
                <a:lnTo>
                  <a:pt x="21600" y="862"/>
                </a:lnTo>
                <a:cubicBezTo>
                  <a:pt x="21600" y="386"/>
                  <a:pt x="21535" y="0"/>
                  <a:pt x="21455" y="0"/>
                </a:cubicBezTo>
                <a:lnTo>
                  <a:pt x="145" y="0"/>
                </a:ln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defRPr sz="1800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Can you fill in the gaps with a Greek word, and then translate the sentence? </a:t>
            </a:r>
            <a:r>
              <a:rPr b="1"/>
              <a:t>You can be as silly (or as sensible!) as you like.</a:t>
            </a:r>
            <a:r>
              <a:t> The first one has been done to show you how. Make sure you match singular nouns with singular verbs, and plural nouns with plural verbs.</a:t>
            </a:r>
          </a:p>
        </p:txBody>
      </p:sp>
      <p:pic>
        <p:nvPicPr>
          <p:cNvPr id="384" name="hera_small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flipH="1">
            <a:off x="11438475" y="6488660"/>
            <a:ext cx="1413343" cy="2633958"/>
          </a:xfrm>
          <a:prstGeom prst="rect">
            <a:avLst/>
          </a:prstGeom>
          <a:ln w="12700">
            <a:miter lim="400000"/>
          </a:ln>
        </p:spPr>
      </p:pic>
      <p:sp>
        <p:nvSpPr>
          <p:cNvPr id="385" name="Shape 385"/>
          <p:cNvSpPr/>
          <p:nvPr/>
        </p:nvSpPr>
        <p:spPr>
          <a:xfrm>
            <a:off x="3010293" y="6300511"/>
            <a:ext cx="5265648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b="1" sz="2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1.                                ’ακουει = </a:t>
            </a:r>
          </a:p>
        </p:txBody>
      </p:sp>
      <p:sp>
        <p:nvSpPr>
          <p:cNvPr id="386" name="Shape 386"/>
          <p:cNvSpPr/>
          <p:nvPr/>
        </p:nvSpPr>
        <p:spPr>
          <a:xfrm>
            <a:off x="3374197" y="6579101"/>
            <a:ext cx="2108936" cy="1"/>
          </a:xfrm>
          <a:prstGeom prst="line">
            <a:avLst/>
          </a:prstGeom>
          <a:ln w="38100" cap="rnd">
            <a:solidFill>
              <a:srgbClr val="000000"/>
            </a:solidFill>
            <a:custDash>
              <a:ds d="1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387" name="Shape 387"/>
          <p:cNvSpPr/>
          <p:nvPr/>
        </p:nvSpPr>
        <p:spPr>
          <a:xfrm>
            <a:off x="6587297" y="6579101"/>
            <a:ext cx="4528738" cy="1"/>
          </a:xfrm>
          <a:prstGeom prst="line">
            <a:avLst/>
          </a:prstGeom>
          <a:ln w="38100" cap="rnd">
            <a:solidFill>
              <a:srgbClr val="000000"/>
            </a:solidFill>
            <a:custDash>
              <a:ds d="1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388" name="Shape 388"/>
          <p:cNvSpPr/>
          <p:nvPr/>
        </p:nvSpPr>
        <p:spPr>
          <a:xfrm>
            <a:off x="3751562" y="6177956"/>
            <a:ext cx="1260559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2200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‘ο ‘ιππος</a:t>
            </a:r>
          </a:p>
        </p:txBody>
      </p:sp>
      <p:sp>
        <p:nvSpPr>
          <p:cNvPr id="389" name="Shape 389"/>
          <p:cNvSpPr/>
          <p:nvPr/>
        </p:nvSpPr>
        <p:spPr>
          <a:xfrm>
            <a:off x="6860213" y="6209409"/>
            <a:ext cx="2783136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2200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The horse listens.</a:t>
            </a:r>
          </a:p>
        </p:txBody>
      </p:sp>
      <p:sp>
        <p:nvSpPr>
          <p:cNvPr id="390" name="Shape 390"/>
          <p:cNvSpPr/>
          <p:nvPr/>
        </p:nvSpPr>
        <p:spPr>
          <a:xfrm>
            <a:off x="3012926" y="6701177"/>
            <a:ext cx="4785997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b="1" sz="2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2.                                μετρει = </a:t>
            </a:r>
          </a:p>
        </p:txBody>
      </p:sp>
      <p:sp>
        <p:nvSpPr>
          <p:cNvPr id="391" name="Shape 391"/>
          <p:cNvSpPr/>
          <p:nvPr/>
        </p:nvSpPr>
        <p:spPr>
          <a:xfrm>
            <a:off x="3364130" y="7495089"/>
            <a:ext cx="2108935" cy="1"/>
          </a:xfrm>
          <a:prstGeom prst="line">
            <a:avLst/>
          </a:prstGeom>
          <a:ln w="38100" cap="rnd">
            <a:solidFill>
              <a:srgbClr val="000000"/>
            </a:solidFill>
            <a:custDash>
              <a:ds d="1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392" name="Shape 392"/>
          <p:cNvSpPr/>
          <p:nvPr/>
        </p:nvSpPr>
        <p:spPr>
          <a:xfrm>
            <a:off x="6589931" y="6979768"/>
            <a:ext cx="4528738" cy="1"/>
          </a:xfrm>
          <a:prstGeom prst="line">
            <a:avLst/>
          </a:prstGeom>
          <a:ln w="38100" cap="rnd">
            <a:solidFill>
              <a:srgbClr val="000000"/>
            </a:solidFill>
            <a:custDash>
              <a:ds d="1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393" name="Shape 393"/>
          <p:cNvSpPr/>
          <p:nvPr/>
        </p:nvSpPr>
        <p:spPr>
          <a:xfrm>
            <a:off x="3012926" y="7171601"/>
            <a:ext cx="4353763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b="1" sz="2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3.                                 γραφουσι  = </a:t>
            </a:r>
          </a:p>
        </p:txBody>
      </p:sp>
      <p:sp>
        <p:nvSpPr>
          <p:cNvPr id="394" name="Shape 394"/>
          <p:cNvSpPr/>
          <p:nvPr/>
        </p:nvSpPr>
        <p:spPr>
          <a:xfrm>
            <a:off x="3390853" y="7963422"/>
            <a:ext cx="2101025" cy="1"/>
          </a:xfrm>
          <a:prstGeom prst="line">
            <a:avLst/>
          </a:prstGeom>
          <a:ln w="38100" cap="rnd">
            <a:solidFill>
              <a:srgbClr val="000000"/>
            </a:solidFill>
            <a:custDash>
              <a:ds d="1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395" name="Shape 395"/>
          <p:cNvSpPr/>
          <p:nvPr/>
        </p:nvSpPr>
        <p:spPr>
          <a:xfrm>
            <a:off x="7239092" y="7490435"/>
            <a:ext cx="4517425" cy="1"/>
          </a:xfrm>
          <a:prstGeom prst="line">
            <a:avLst/>
          </a:prstGeom>
          <a:ln w="38100" cap="rnd">
            <a:solidFill>
              <a:srgbClr val="000000"/>
            </a:solidFill>
            <a:custDash>
              <a:ds d="1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396" name="Shape 396"/>
          <p:cNvSpPr/>
          <p:nvPr/>
        </p:nvSpPr>
        <p:spPr>
          <a:xfrm>
            <a:off x="3004637" y="7636289"/>
            <a:ext cx="3853303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b="1" sz="2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4.                                  φιλει = </a:t>
            </a:r>
          </a:p>
        </p:txBody>
      </p:sp>
      <p:sp>
        <p:nvSpPr>
          <p:cNvPr id="397" name="Shape 397"/>
          <p:cNvSpPr/>
          <p:nvPr/>
        </p:nvSpPr>
        <p:spPr>
          <a:xfrm>
            <a:off x="3364130" y="7010109"/>
            <a:ext cx="2208807" cy="1"/>
          </a:xfrm>
          <a:prstGeom prst="line">
            <a:avLst/>
          </a:prstGeom>
          <a:ln w="38100" cap="rnd">
            <a:solidFill>
              <a:srgbClr val="000000"/>
            </a:solidFill>
            <a:custDash>
              <a:ds d="1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398" name="Shape 398"/>
          <p:cNvSpPr/>
          <p:nvPr/>
        </p:nvSpPr>
        <p:spPr>
          <a:xfrm>
            <a:off x="6759157" y="7976095"/>
            <a:ext cx="4528738" cy="1"/>
          </a:xfrm>
          <a:prstGeom prst="line">
            <a:avLst/>
          </a:prstGeom>
          <a:ln w="38100" cap="rnd">
            <a:solidFill>
              <a:srgbClr val="000000"/>
            </a:solidFill>
            <a:custDash>
              <a:ds d="1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399" name="Shape 399"/>
          <p:cNvSpPr/>
          <p:nvPr/>
        </p:nvSpPr>
        <p:spPr>
          <a:xfrm>
            <a:off x="7233435" y="8525874"/>
            <a:ext cx="4528738" cy="1"/>
          </a:xfrm>
          <a:prstGeom prst="line">
            <a:avLst/>
          </a:prstGeom>
          <a:ln w="38100" cap="rnd">
            <a:solidFill>
              <a:srgbClr val="000000"/>
            </a:solidFill>
            <a:custDash>
              <a:ds d="1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400" name="Shape 400"/>
          <p:cNvSpPr/>
          <p:nvPr/>
        </p:nvSpPr>
        <p:spPr>
          <a:xfrm>
            <a:off x="3012926" y="8666867"/>
            <a:ext cx="4188545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b="1" sz="2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6.                                 ’αριθμει = </a:t>
            </a:r>
          </a:p>
        </p:txBody>
      </p:sp>
      <p:sp>
        <p:nvSpPr>
          <p:cNvPr id="401" name="Shape 401"/>
          <p:cNvSpPr/>
          <p:nvPr/>
        </p:nvSpPr>
        <p:spPr>
          <a:xfrm>
            <a:off x="3368541" y="8989135"/>
            <a:ext cx="2120248" cy="1"/>
          </a:xfrm>
          <a:prstGeom prst="line">
            <a:avLst/>
          </a:prstGeom>
          <a:ln w="38100" cap="rnd">
            <a:solidFill>
              <a:srgbClr val="000000"/>
            </a:solidFill>
            <a:custDash>
              <a:ds d="1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402" name="Shape 402"/>
          <p:cNvSpPr/>
          <p:nvPr/>
        </p:nvSpPr>
        <p:spPr>
          <a:xfrm>
            <a:off x="6925751" y="9016076"/>
            <a:ext cx="4528738" cy="1"/>
          </a:xfrm>
          <a:prstGeom prst="line">
            <a:avLst/>
          </a:prstGeom>
          <a:ln w="38100" cap="rnd">
            <a:solidFill>
              <a:srgbClr val="000000"/>
            </a:solidFill>
            <a:custDash>
              <a:ds d="1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403" name="Shape 403"/>
          <p:cNvSpPr/>
          <p:nvPr/>
        </p:nvSpPr>
        <p:spPr>
          <a:xfrm>
            <a:off x="7233435" y="9506277"/>
            <a:ext cx="4528738" cy="1"/>
          </a:xfrm>
          <a:prstGeom prst="line">
            <a:avLst/>
          </a:prstGeom>
          <a:ln w="38100" cap="rnd">
            <a:solidFill>
              <a:srgbClr val="000000"/>
            </a:solidFill>
            <a:custDash>
              <a:ds d="1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404" name="Shape 404"/>
          <p:cNvSpPr/>
          <p:nvPr/>
        </p:nvSpPr>
        <p:spPr>
          <a:xfrm>
            <a:off x="944453" y="3400047"/>
            <a:ext cx="894520" cy="317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14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>
              <a:defRPr b="0">
                <a:latin typeface="+mn-lt"/>
                <a:ea typeface="+mn-ea"/>
                <a:cs typeface="+mn-cs"/>
                <a:sym typeface="Helvetica Light"/>
              </a:defRPr>
            </a:pPr>
            <a:r>
              <a:rPr b="1">
                <a:latin typeface="Helvetica"/>
                <a:ea typeface="Helvetica"/>
                <a:cs typeface="Helvetica"/>
                <a:sym typeface="Helvetica"/>
              </a:rPr>
              <a:t>’αριθμειν</a:t>
            </a:r>
          </a:p>
        </p:txBody>
      </p:sp>
      <p:sp>
        <p:nvSpPr>
          <p:cNvPr id="405" name="Shape 405"/>
          <p:cNvSpPr/>
          <p:nvPr/>
        </p:nvSpPr>
        <p:spPr>
          <a:xfrm>
            <a:off x="116630" y="6662268"/>
            <a:ext cx="823505" cy="317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14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>
              <a:defRPr b="0">
                <a:latin typeface="+mn-lt"/>
                <a:ea typeface="+mn-ea"/>
                <a:cs typeface="+mn-cs"/>
                <a:sym typeface="Helvetica Light"/>
              </a:defRPr>
            </a:pPr>
            <a:r>
              <a:rPr b="1">
                <a:latin typeface="Helvetica"/>
                <a:ea typeface="Helvetica"/>
                <a:cs typeface="Helvetica"/>
                <a:sym typeface="Helvetica"/>
              </a:rPr>
              <a:t>‘ο ‘ιππος</a:t>
            </a:r>
          </a:p>
        </p:txBody>
      </p:sp>
      <p:sp>
        <p:nvSpPr>
          <p:cNvPr id="406" name="Shape 406"/>
          <p:cNvSpPr/>
          <p:nvPr/>
        </p:nvSpPr>
        <p:spPr>
          <a:xfrm>
            <a:off x="1995345" y="6172440"/>
            <a:ext cx="736775" cy="317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14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>
              <a:defRPr b="0">
                <a:latin typeface="+mn-lt"/>
                <a:ea typeface="+mn-ea"/>
                <a:cs typeface="+mn-cs"/>
                <a:sym typeface="Helvetica Light"/>
              </a:defRPr>
            </a:pPr>
            <a:r>
              <a:rPr b="1">
                <a:latin typeface="Helvetica"/>
                <a:ea typeface="Helvetica"/>
                <a:cs typeface="Helvetica"/>
                <a:sym typeface="Helvetica"/>
              </a:rPr>
              <a:t>‘αι θεαι</a:t>
            </a:r>
          </a:p>
        </p:txBody>
      </p:sp>
      <p:sp>
        <p:nvSpPr>
          <p:cNvPr id="407" name="Shape 407"/>
          <p:cNvSpPr/>
          <p:nvPr/>
        </p:nvSpPr>
        <p:spPr>
          <a:xfrm>
            <a:off x="1660358" y="7571498"/>
            <a:ext cx="1033426" cy="317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14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>
              <a:defRPr b="0">
                <a:latin typeface="+mn-lt"/>
                <a:ea typeface="+mn-ea"/>
                <a:cs typeface="+mn-cs"/>
                <a:sym typeface="Helvetica Light"/>
              </a:defRPr>
            </a:pPr>
            <a:r>
              <a:rPr b="1">
                <a:latin typeface="Helvetica"/>
                <a:ea typeface="Helvetica"/>
                <a:cs typeface="Helvetica"/>
                <a:sym typeface="Helvetica"/>
              </a:rPr>
              <a:t>‘αι σφαιραι</a:t>
            </a:r>
          </a:p>
        </p:txBody>
      </p:sp>
      <p:sp>
        <p:nvSpPr>
          <p:cNvPr id="408" name="Shape 408"/>
          <p:cNvSpPr/>
          <p:nvPr/>
        </p:nvSpPr>
        <p:spPr>
          <a:xfrm>
            <a:off x="135296" y="8243658"/>
            <a:ext cx="786173" cy="317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14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>
              <a:defRPr b="0">
                <a:latin typeface="+mn-lt"/>
                <a:ea typeface="+mn-ea"/>
                <a:cs typeface="+mn-cs"/>
                <a:sym typeface="Helvetica Light"/>
              </a:defRPr>
            </a:pPr>
            <a:r>
              <a:rPr b="1">
                <a:latin typeface="Helvetica"/>
                <a:ea typeface="Helvetica"/>
                <a:cs typeface="Helvetica"/>
                <a:sym typeface="Helvetica"/>
              </a:rPr>
              <a:t>‘η ’οικια</a:t>
            </a:r>
          </a:p>
        </p:txBody>
      </p:sp>
      <p:pic>
        <p:nvPicPr>
          <p:cNvPr id="409" name="pasted-image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2248404" y="3750805"/>
            <a:ext cx="513828" cy="482601"/>
          </a:xfrm>
          <a:prstGeom prst="rect">
            <a:avLst/>
          </a:prstGeom>
          <a:ln w="12700">
            <a:miter lim="400000"/>
          </a:ln>
        </p:spPr>
      </p:pic>
      <p:sp>
        <p:nvSpPr>
          <p:cNvPr id="410" name="Shape 410"/>
          <p:cNvSpPr/>
          <p:nvPr/>
        </p:nvSpPr>
        <p:spPr>
          <a:xfrm>
            <a:off x="2162181" y="4134635"/>
            <a:ext cx="638151" cy="317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14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>
              <a:defRPr b="0">
                <a:latin typeface="+mn-lt"/>
                <a:ea typeface="+mn-ea"/>
                <a:cs typeface="+mn-cs"/>
                <a:sym typeface="Helvetica Light"/>
              </a:defRPr>
            </a:pPr>
            <a:r>
              <a:rPr b="1">
                <a:latin typeface="Helvetica"/>
                <a:ea typeface="Helvetica"/>
                <a:cs typeface="Helvetica"/>
                <a:sym typeface="Helvetica"/>
              </a:rPr>
              <a:t>φιλειν</a:t>
            </a:r>
          </a:p>
        </p:txBody>
      </p:sp>
      <p:sp>
        <p:nvSpPr>
          <p:cNvPr id="411" name="Shape 411"/>
          <p:cNvSpPr/>
          <p:nvPr/>
        </p:nvSpPr>
        <p:spPr>
          <a:xfrm>
            <a:off x="1734412" y="8453787"/>
            <a:ext cx="885318" cy="317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14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>
              <a:defRPr b="0">
                <a:latin typeface="+mn-lt"/>
                <a:ea typeface="+mn-ea"/>
                <a:cs typeface="+mn-cs"/>
                <a:sym typeface="Helvetica Light"/>
              </a:defRPr>
            </a:pPr>
            <a:r>
              <a:rPr b="1">
                <a:latin typeface="Helvetica"/>
                <a:ea typeface="Helvetica"/>
                <a:cs typeface="Helvetica"/>
                <a:sym typeface="Helvetica"/>
              </a:rPr>
              <a:t>‘αι ’οικιαι</a:t>
            </a:r>
          </a:p>
        </p:txBody>
      </p:sp>
      <p:sp>
        <p:nvSpPr>
          <p:cNvPr id="412" name="Shape 412"/>
          <p:cNvSpPr/>
          <p:nvPr/>
        </p:nvSpPr>
        <p:spPr>
          <a:xfrm>
            <a:off x="3004637" y="8171392"/>
            <a:ext cx="4353762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b="1" sz="2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5.                                   σκοπουσι  = </a:t>
            </a:r>
          </a:p>
        </p:txBody>
      </p:sp>
      <p:sp>
        <p:nvSpPr>
          <p:cNvPr id="413" name="Shape 413"/>
          <p:cNvSpPr/>
          <p:nvPr/>
        </p:nvSpPr>
        <p:spPr>
          <a:xfrm>
            <a:off x="3390853" y="8497297"/>
            <a:ext cx="2126424" cy="1"/>
          </a:xfrm>
          <a:prstGeom prst="line">
            <a:avLst/>
          </a:prstGeom>
          <a:ln w="38100" cap="rnd">
            <a:solidFill>
              <a:srgbClr val="000000"/>
            </a:solidFill>
            <a:custDash>
              <a:ds d="1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414" name="Shape 414"/>
          <p:cNvSpPr/>
          <p:nvPr/>
        </p:nvSpPr>
        <p:spPr>
          <a:xfrm>
            <a:off x="3012926" y="9134948"/>
            <a:ext cx="4353763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b="1" sz="2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7.                                   γραφουσι  = </a:t>
            </a:r>
          </a:p>
        </p:txBody>
      </p:sp>
      <p:sp>
        <p:nvSpPr>
          <p:cNvPr id="415" name="Shape 415"/>
          <p:cNvSpPr/>
          <p:nvPr/>
        </p:nvSpPr>
        <p:spPr>
          <a:xfrm>
            <a:off x="3390853" y="9429708"/>
            <a:ext cx="2208807" cy="1"/>
          </a:xfrm>
          <a:prstGeom prst="line">
            <a:avLst/>
          </a:prstGeom>
          <a:ln w="38100" cap="rnd">
            <a:solidFill>
              <a:srgbClr val="000000"/>
            </a:solidFill>
            <a:custDash>
              <a:ds d="1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pic>
        <p:nvPicPr>
          <p:cNvPr id="416" name="hermes.jp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 flipH="1">
            <a:off x="194105" y="4562475"/>
            <a:ext cx="668555" cy="831850"/>
          </a:xfrm>
          <a:prstGeom prst="rect">
            <a:avLst/>
          </a:prstGeom>
          <a:ln w="12700">
            <a:miter lim="400000"/>
          </a:ln>
        </p:spPr>
      </p:pic>
      <p:sp>
        <p:nvSpPr>
          <p:cNvPr id="417" name="Shape 417"/>
          <p:cNvSpPr/>
          <p:nvPr/>
        </p:nvSpPr>
        <p:spPr>
          <a:xfrm>
            <a:off x="598961" y="4819650"/>
            <a:ext cx="746758" cy="317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14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>
              <a:defRPr b="0">
                <a:latin typeface="+mn-lt"/>
                <a:ea typeface="+mn-ea"/>
                <a:cs typeface="+mn-cs"/>
                <a:sym typeface="Helvetica Light"/>
              </a:defRPr>
            </a:pPr>
            <a:r>
              <a:rPr b="1">
                <a:latin typeface="Helvetica"/>
                <a:ea typeface="Helvetica"/>
                <a:cs typeface="Helvetica"/>
                <a:sym typeface="Helvetica"/>
              </a:rPr>
              <a:t>‘ο θεοσ</a:t>
            </a:r>
          </a:p>
        </p:txBody>
      </p:sp>
      <p:grpSp>
        <p:nvGrpSpPr>
          <p:cNvPr id="422" name="Group 422"/>
          <p:cNvGrpSpPr/>
          <p:nvPr/>
        </p:nvGrpSpPr>
        <p:grpSpPr>
          <a:xfrm>
            <a:off x="1591910" y="4412506"/>
            <a:ext cx="1170322" cy="825153"/>
            <a:chOff x="0" y="0"/>
            <a:chExt cx="1170321" cy="825152"/>
          </a:xfrm>
        </p:grpSpPr>
        <p:pic>
          <p:nvPicPr>
            <p:cNvPr id="418" name="hades colour.jpg"/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0" y="18383"/>
              <a:ext cx="605077" cy="80677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421" name="Group 421"/>
            <p:cNvGrpSpPr/>
            <p:nvPr/>
          </p:nvGrpSpPr>
          <p:grpSpPr>
            <a:xfrm>
              <a:off x="589907" y="0"/>
              <a:ext cx="580415" cy="736542"/>
              <a:chOff x="0" y="0"/>
              <a:chExt cx="580413" cy="736541"/>
            </a:xfrm>
          </p:grpSpPr>
          <p:pic>
            <p:nvPicPr>
              <p:cNvPr id="419" name="poseidon_clean.jpg"/>
              <p:cNvPicPr>
                <a:picLocks noChangeAspect="1"/>
              </p:cNvPicPr>
              <p:nvPr/>
            </p:nvPicPr>
            <p:blipFill>
              <a:blip r:embed="rId11">
                <a:extLst/>
              </a:blip>
              <a:stretch>
                <a:fillRect/>
              </a:stretch>
            </p:blipFill>
            <p:spPr>
              <a:xfrm>
                <a:off x="0" y="40333"/>
                <a:ext cx="567176" cy="696209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420" name="Shape 420"/>
              <p:cNvSpPr/>
              <p:nvPr/>
            </p:nvSpPr>
            <p:spPr>
              <a:xfrm>
                <a:off x="342341" y="0"/>
                <a:ext cx="238073" cy="88664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</a:p>
            </p:txBody>
          </p:sp>
        </p:grpSp>
      </p:grpSp>
      <p:sp>
        <p:nvSpPr>
          <p:cNvPr id="423" name="Shape 423"/>
          <p:cNvSpPr/>
          <p:nvPr/>
        </p:nvSpPr>
        <p:spPr>
          <a:xfrm>
            <a:off x="1863094" y="5071445"/>
            <a:ext cx="736775" cy="317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14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>
              <a:defRPr b="0">
                <a:latin typeface="+mn-lt"/>
                <a:ea typeface="+mn-ea"/>
                <a:cs typeface="+mn-cs"/>
                <a:sym typeface="Helvetica Light"/>
              </a:defRPr>
            </a:pPr>
            <a:r>
              <a:rPr b="1">
                <a:latin typeface="Helvetica"/>
                <a:ea typeface="Helvetica"/>
                <a:cs typeface="Helvetica"/>
                <a:sym typeface="Helvetica"/>
              </a:rPr>
              <a:t>‘οι θεοι</a:t>
            </a:r>
          </a:p>
        </p:txBody>
      </p:sp>
      <p:pic>
        <p:nvPicPr>
          <p:cNvPr id="424" name="artemis_clean.jpg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692863" y="5286330"/>
            <a:ext cx="558953" cy="825153"/>
          </a:xfrm>
          <a:prstGeom prst="rect">
            <a:avLst/>
          </a:prstGeom>
          <a:ln w="12700">
            <a:miter lim="400000"/>
          </a:ln>
        </p:spPr>
      </p:pic>
      <p:sp>
        <p:nvSpPr>
          <p:cNvPr id="425" name="Shape 425"/>
          <p:cNvSpPr/>
          <p:nvPr/>
        </p:nvSpPr>
        <p:spPr>
          <a:xfrm>
            <a:off x="146049" y="5644108"/>
            <a:ext cx="637631" cy="317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14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>
              <a:defRPr b="0">
                <a:latin typeface="+mn-lt"/>
                <a:ea typeface="+mn-ea"/>
                <a:cs typeface="+mn-cs"/>
                <a:sym typeface="Helvetica Light"/>
              </a:defRPr>
            </a:pPr>
            <a:r>
              <a:rPr b="1">
                <a:latin typeface="Helvetica"/>
                <a:ea typeface="Helvetica"/>
                <a:cs typeface="Helvetica"/>
                <a:sym typeface="Helvetica"/>
              </a:rPr>
              <a:t>‘η θεα</a:t>
            </a:r>
          </a:p>
        </p:txBody>
      </p:sp>
      <p:grpSp>
        <p:nvGrpSpPr>
          <p:cNvPr id="428" name="Group 428"/>
          <p:cNvGrpSpPr/>
          <p:nvPr/>
        </p:nvGrpSpPr>
        <p:grpSpPr>
          <a:xfrm>
            <a:off x="1735967" y="5403494"/>
            <a:ext cx="991029" cy="825153"/>
            <a:chOff x="0" y="0"/>
            <a:chExt cx="991028" cy="825152"/>
          </a:xfrm>
        </p:grpSpPr>
        <p:pic>
          <p:nvPicPr>
            <p:cNvPr id="426" name="hera_clean.jpg"/>
            <p:cNvPicPr>
              <a:picLocks noChangeAspect="1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 flipH="1">
              <a:off x="0" y="59782"/>
              <a:ext cx="446020" cy="76537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27" name="athena.jpg"/>
            <p:cNvPicPr>
              <a:picLocks noChangeAspect="1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 flipH="1">
              <a:off x="492392" y="0"/>
              <a:ext cx="498637" cy="80634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429" name="hippos.jpg"/>
          <p:cNvPicPr>
            <a:picLocks noChangeAspect="1"/>
          </p:cNvPicPr>
          <p:nvPr/>
        </p:nvPicPr>
        <p:blipFill>
          <a:blip r:embed="rId15">
            <a:extLst/>
          </a:blip>
          <a:stretch>
            <a:fillRect/>
          </a:stretch>
        </p:blipFill>
        <p:spPr>
          <a:xfrm>
            <a:off x="356483" y="6174186"/>
            <a:ext cx="558952" cy="558953"/>
          </a:xfrm>
          <a:prstGeom prst="rect">
            <a:avLst/>
          </a:prstGeom>
          <a:ln w="12700">
            <a:miter lim="400000"/>
          </a:ln>
        </p:spPr>
      </p:pic>
      <p:pic>
        <p:nvPicPr>
          <p:cNvPr id="430" name="hippoi.jpg"/>
          <p:cNvPicPr>
            <a:picLocks noChangeAspect="1"/>
          </p:cNvPicPr>
          <p:nvPr/>
        </p:nvPicPr>
        <p:blipFill>
          <a:blip r:embed="rId16">
            <a:extLst/>
          </a:blip>
          <a:stretch>
            <a:fillRect/>
          </a:stretch>
        </p:blipFill>
        <p:spPr>
          <a:xfrm flipH="1">
            <a:off x="1199343" y="6388395"/>
            <a:ext cx="797774" cy="647305"/>
          </a:xfrm>
          <a:prstGeom prst="rect">
            <a:avLst/>
          </a:prstGeom>
          <a:ln w="12700">
            <a:miter lim="400000"/>
          </a:ln>
        </p:spPr>
      </p:pic>
      <p:sp>
        <p:nvSpPr>
          <p:cNvPr id="431" name="Shape 431"/>
          <p:cNvSpPr/>
          <p:nvPr/>
        </p:nvSpPr>
        <p:spPr>
          <a:xfrm>
            <a:off x="1933401" y="6604406"/>
            <a:ext cx="823418" cy="317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14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>
              <a:defRPr b="0">
                <a:latin typeface="+mn-lt"/>
                <a:ea typeface="+mn-ea"/>
                <a:cs typeface="+mn-cs"/>
                <a:sym typeface="Helvetica Light"/>
              </a:defRPr>
            </a:pPr>
            <a:r>
              <a:rPr b="1">
                <a:latin typeface="Helvetica"/>
                <a:ea typeface="Helvetica"/>
                <a:cs typeface="Helvetica"/>
                <a:sym typeface="Helvetica"/>
              </a:rPr>
              <a:t>‘οι ‘ιπποι</a:t>
            </a:r>
          </a:p>
        </p:txBody>
      </p:sp>
      <p:pic>
        <p:nvPicPr>
          <p:cNvPr id="432" name="sphaira.jpg"/>
          <p:cNvPicPr>
            <a:picLocks noChangeAspect="1"/>
          </p:cNvPicPr>
          <p:nvPr/>
        </p:nvPicPr>
        <p:blipFill>
          <a:blip r:embed="rId17">
            <a:extLst/>
          </a:blip>
          <a:stretch>
            <a:fillRect/>
          </a:stretch>
        </p:blipFill>
        <p:spPr>
          <a:xfrm>
            <a:off x="244706" y="7091171"/>
            <a:ext cx="440317" cy="432681"/>
          </a:xfrm>
          <a:prstGeom prst="rect">
            <a:avLst/>
          </a:prstGeom>
          <a:ln w="12700">
            <a:miter lim="400000"/>
          </a:ln>
        </p:spPr>
      </p:pic>
      <p:sp>
        <p:nvSpPr>
          <p:cNvPr id="433" name="Shape 433"/>
          <p:cNvSpPr/>
          <p:nvPr/>
        </p:nvSpPr>
        <p:spPr>
          <a:xfrm>
            <a:off x="679806" y="7104311"/>
            <a:ext cx="934282" cy="317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14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>
              <a:defRPr b="0">
                <a:latin typeface="+mn-lt"/>
                <a:ea typeface="+mn-ea"/>
                <a:cs typeface="+mn-cs"/>
                <a:sym typeface="Helvetica Light"/>
              </a:defRPr>
            </a:pPr>
            <a:r>
              <a:rPr b="1">
                <a:latin typeface="Helvetica"/>
                <a:ea typeface="Helvetica"/>
                <a:cs typeface="Helvetica"/>
                <a:sym typeface="Helvetica"/>
              </a:rPr>
              <a:t>‘η σφαιρα</a:t>
            </a:r>
          </a:p>
        </p:txBody>
      </p:sp>
      <p:pic>
        <p:nvPicPr>
          <p:cNvPr id="434" name="sphairai.jpg"/>
          <p:cNvPicPr>
            <a:picLocks noChangeAspect="1"/>
          </p:cNvPicPr>
          <p:nvPr/>
        </p:nvPicPr>
        <p:blipFill>
          <a:blip r:embed="rId18">
            <a:extLst/>
          </a:blip>
          <a:stretch>
            <a:fillRect/>
          </a:stretch>
        </p:blipFill>
        <p:spPr>
          <a:xfrm>
            <a:off x="1809198" y="7181758"/>
            <a:ext cx="735745" cy="511717"/>
          </a:xfrm>
          <a:prstGeom prst="rect">
            <a:avLst/>
          </a:prstGeom>
          <a:ln w="12700">
            <a:miter lim="400000"/>
          </a:ln>
        </p:spPr>
      </p:pic>
      <p:pic>
        <p:nvPicPr>
          <p:cNvPr id="435" name="house.jpg"/>
          <p:cNvPicPr>
            <a:picLocks noChangeAspect="1"/>
          </p:cNvPicPr>
          <p:nvPr/>
        </p:nvPicPr>
        <p:blipFill>
          <a:blip r:embed="rId19">
            <a:extLst/>
          </a:blip>
          <a:stretch>
            <a:fillRect/>
          </a:stretch>
        </p:blipFill>
        <p:spPr>
          <a:xfrm>
            <a:off x="437530" y="7578474"/>
            <a:ext cx="566723" cy="725803"/>
          </a:xfrm>
          <a:prstGeom prst="rect">
            <a:avLst/>
          </a:prstGeom>
          <a:ln w="12700">
            <a:miter lim="400000"/>
          </a:ln>
        </p:spPr>
      </p:pic>
      <p:pic>
        <p:nvPicPr>
          <p:cNvPr id="436" name="houses.png"/>
          <p:cNvPicPr>
            <a:picLocks noChangeAspect="1"/>
          </p:cNvPicPr>
          <p:nvPr/>
        </p:nvPicPr>
        <p:blipFill>
          <a:blip r:embed="rId20">
            <a:extLst/>
          </a:blip>
          <a:stretch>
            <a:fillRect/>
          </a:stretch>
        </p:blipFill>
        <p:spPr>
          <a:xfrm>
            <a:off x="1106958" y="7949154"/>
            <a:ext cx="894520" cy="704020"/>
          </a:xfrm>
          <a:prstGeom prst="rect">
            <a:avLst/>
          </a:prstGeom>
          <a:ln w="12700">
            <a:miter lim="400000"/>
          </a:ln>
        </p:spPr>
      </p:pic>
      <p:pic>
        <p:nvPicPr>
          <p:cNvPr id="437" name="mouse.jpg"/>
          <p:cNvPicPr>
            <a:picLocks noChangeAspect="1"/>
          </p:cNvPicPr>
          <p:nvPr/>
        </p:nvPicPr>
        <p:blipFill>
          <a:blip r:embed="rId21">
            <a:extLst/>
          </a:blip>
          <a:stretch>
            <a:fillRect/>
          </a:stretch>
        </p:blipFill>
        <p:spPr>
          <a:xfrm>
            <a:off x="759199" y="8752092"/>
            <a:ext cx="775495" cy="697135"/>
          </a:xfrm>
          <a:prstGeom prst="rect">
            <a:avLst/>
          </a:prstGeom>
          <a:ln w="12700">
            <a:miter lim="400000"/>
          </a:ln>
        </p:spPr>
      </p:pic>
      <p:sp>
        <p:nvSpPr>
          <p:cNvPr id="438" name="Shape 438"/>
          <p:cNvSpPr/>
          <p:nvPr/>
        </p:nvSpPr>
        <p:spPr>
          <a:xfrm>
            <a:off x="1410011" y="9188973"/>
            <a:ext cx="637630" cy="317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14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>
              <a:defRPr b="0">
                <a:latin typeface="+mn-lt"/>
                <a:ea typeface="+mn-ea"/>
                <a:cs typeface="+mn-cs"/>
                <a:sym typeface="Helvetica Light"/>
              </a:defRPr>
            </a:pPr>
            <a:r>
              <a:rPr b="1">
                <a:latin typeface="Helvetica"/>
                <a:ea typeface="Helvetica"/>
                <a:cs typeface="Helvetica"/>
                <a:sym typeface="Helvetica"/>
              </a:rPr>
              <a:t>‘ο μυς</a:t>
            </a:r>
          </a:p>
        </p:txBody>
      </p:sp>
      <p:sp>
        <p:nvSpPr>
          <p:cNvPr id="439" name="Shape 439"/>
          <p:cNvSpPr/>
          <p:nvPr/>
        </p:nvSpPr>
        <p:spPr>
          <a:xfrm>
            <a:off x="5409030" y="2023164"/>
            <a:ext cx="4685655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2200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The mouse writes.</a:t>
            </a:r>
          </a:p>
        </p:txBody>
      </p:sp>
      <p:sp>
        <p:nvSpPr>
          <p:cNvPr id="440" name="Shape 440"/>
          <p:cNvSpPr/>
          <p:nvPr/>
        </p:nvSpPr>
        <p:spPr>
          <a:xfrm>
            <a:off x="5409030" y="2518186"/>
            <a:ext cx="4685655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2200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Athena hears.</a:t>
            </a:r>
          </a:p>
        </p:txBody>
      </p:sp>
      <p:sp>
        <p:nvSpPr>
          <p:cNvPr id="441" name="Shape 441"/>
          <p:cNvSpPr/>
          <p:nvPr/>
        </p:nvSpPr>
        <p:spPr>
          <a:xfrm>
            <a:off x="5370646" y="3020166"/>
            <a:ext cx="4685656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2200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The goddesses love.</a:t>
            </a:r>
          </a:p>
        </p:txBody>
      </p:sp>
      <p:sp>
        <p:nvSpPr>
          <p:cNvPr id="442" name="Shape 442"/>
          <p:cNvSpPr/>
          <p:nvPr/>
        </p:nvSpPr>
        <p:spPr>
          <a:xfrm>
            <a:off x="5409030" y="3502766"/>
            <a:ext cx="4685655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2200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The horses count.</a:t>
            </a:r>
          </a:p>
        </p:txBody>
      </p:sp>
      <p:sp>
        <p:nvSpPr>
          <p:cNvPr id="443" name="Shape 443"/>
          <p:cNvSpPr/>
          <p:nvPr/>
        </p:nvSpPr>
        <p:spPr>
          <a:xfrm>
            <a:off x="5421099" y="4006708"/>
            <a:ext cx="4685656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2200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The goddess looks at/watches.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42" grpId="4"/>
      <p:bldP build="whole" bldLvl="1" animBg="1" rev="0" advAuto="0" spid="441" grpId="3"/>
      <p:bldP build="whole" bldLvl="1" animBg="1" rev="0" advAuto="0" spid="439" grpId="1"/>
      <p:bldP build="whole" bldLvl="1" animBg="1" rev="0" advAuto="0" spid="440" grpId="2"/>
      <p:bldP build="whole" bldLvl="1" animBg="1" rev="0" advAuto="0" spid="443" grpId="5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Shape 445"/>
          <p:cNvSpPr/>
          <p:nvPr/>
        </p:nvSpPr>
        <p:spPr>
          <a:xfrm>
            <a:off x="952500" y="51133"/>
            <a:ext cx="11099800" cy="12384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defRPr sz="6500">
                <a:latin typeface="+mj-lt"/>
                <a:ea typeface="+mj-ea"/>
                <a:cs typeface="+mj-cs"/>
                <a:sym typeface="Herculanum"/>
              </a:defRPr>
            </a:lvl1pPr>
          </a:lstStyle>
          <a:p>
            <a:pPr/>
            <a:r>
              <a:t>food in ancient greece</a:t>
            </a:r>
          </a:p>
        </p:txBody>
      </p:sp>
      <p:sp>
        <p:nvSpPr>
          <p:cNvPr id="446" name="Shape 446"/>
          <p:cNvSpPr/>
          <p:nvPr/>
        </p:nvSpPr>
        <p:spPr>
          <a:xfrm>
            <a:off x="11944382" y="9480549"/>
            <a:ext cx="1054036" cy="2413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900">
                <a:solidFill>
                  <a:srgbClr val="53585F"/>
                </a:solidFill>
              </a:defRPr>
            </a:pPr>
            <a:r>
              <a:rPr>
                <a:latin typeface="Helvetica"/>
                <a:ea typeface="Helvetica"/>
                <a:cs typeface="Helvetica"/>
                <a:sym typeface="Helvetica"/>
              </a:rPr>
              <a:t>© </a:t>
            </a:r>
            <a:r>
              <a:t>C. Andrew 2017</a:t>
            </a:r>
          </a:p>
        </p:txBody>
      </p:sp>
      <p:sp>
        <p:nvSpPr>
          <p:cNvPr id="447" name="Shape 447"/>
          <p:cNvSpPr/>
          <p:nvPr/>
        </p:nvSpPr>
        <p:spPr>
          <a:xfrm>
            <a:off x="1083733" y="3316879"/>
            <a:ext cx="1376274" cy="7142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algn="l" defTabSz="650240">
              <a:defRPr sz="3800"/>
            </a:lvl1pPr>
          </a:lstStyle>
          <a:p>
            <a:pPr/>
            <a:r>
              <a:t>sugar</a:t>
            </a:r>
          </a:p>
        </p:txBody>
      </p:sp>
      <p:sp>
        <p:nvSpPr>
          <p:cNvPr id="448" name="Shape 448"/>
          <p:cNvSpPr/>
          <p:nvPr/>
        </p:nvSpPr>
        <p:spPr>
          <a:xfrm>
            <a:off x="4119094" y="5292432"/>
            <a:ext cx="2127683" cy="7142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algn="l" defTabSz="650240">
              <a:defRPr sz="3800"/>
            </a:lvl1pPr>
          </a:lstStyle>
          <a:p>
            <a:pPr/>
            <a:r>
              <a:t>tomatoes</a:t>
            </a:r>
          </a:p>
        </p:txBody>
      </p:sp>
      <p:sp>
        <p:nvSpPr>
          <p:cNvPr id="449" name="Shape 449"/>
          <p:cNvSpPr/>
          <p:nvPr/>
        </p:nvSpPr>
        <p:spPr>
          <a:xfrm>
            <a:off x="9744502" y="2654670"/>
            <a:ext cx="2377669" cy="7142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algn="l" defTabSz="650240">
              <a:defRPr sz="3800"/>
            </a:lvl1pPr>
          </a:lstStyle>
          <a:p>
            <a:pPr/>
            <a:r>
              <a:t>sweetcorn</a:t>
            </a:r>
          </a:p>
        </p:txBody>
      </p:sp>
      <p:sp>
        <p:nvSpPr>
          <p:cNvPr id="450" name="Shape 450"/>
          <p:cNvSpPr/>
          <p:nvPr/>
        </p:nvSpPr>
        <p:spPr>
          <a:xfrm>
            <a:off x="10515723" y="5648142"/>
            <a:ext cx="2020545" cy="7142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algn="l" defTabSz="650240">
              <a:defRPr sz="3800"/>
            </a:lvl1pPr>
          </a:lstStyle>
          <a:p>
            <a:pPr/>
            <a:r>
              <a:t>potatoes</a:t>
            </a:r>
          </a:p>
        </p:txBody>
      </p:sp>
      <p:sp>
        <p:nvSpPr>
          <p:cNvPr id="451" name="Shape 451"/>
          <p:cNvSpPr/>
          <p:nvPr/>
        </p:nvSpPr>
        <p:spPr>
          <a:xfrm>
            <a:off x="5468546" y="8585451"/>
            <a:ext cx="1457352" cy="7142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algn="l" defTabSz="650240">
              <a:defRPr sz="3800"/>
            </a:lvl1pPr>
          </a:lstStyle>
          <a:p>
            <a:pPr/>
            <a:r>
              <a:t>honey</a:t>
            </a:r>
          </a:p>
        </p:txBody>
      </p:sp>
      <p:sp>
        <p:nvSpPr>
          <p:cNvPr id="452" name="Shape 452"/>
          <p:cNvSpPr/>
          <p:nvPr/>
        </p:nvSpPr>
        <p:spPr>
          <a:xfrm>
            <a:off x="4951377" y="2638105"/>
            <a:ext cx="1725677" cy="7142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algn="l" defTabSz="650240">
              <a:defRPr sz="3800"/>
            </a:lvl1pPr>
          </a:lstStyle>
          <a:p>
            <a:pPr/>
            <a:r>
              <a:t>cheese</a:t>
            </a:r>
          </a:p>
        </p:txBody>
      </p:sp>
      <p:pic>
        <p:nvPicPr>
          <p:cNvPr id="453" name="image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19094" y="4371108"/>
            <a:ext cx="1762585" cy="1098513"/>
          </a:xfrm>
          <a:prstGeom prst="rect">
            <a:avLst/>
          </a:prstGeom>
          <a:ln w="12700">
            <a:miter lim="400000"/>
          </a:ln>
        </p:spPr>
      </p:pic>
      <p:pic>
        <p:nvPicPr>
          <p:cNvPr id="454" name="image3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741852" y="1213754"/>
            <a:ext cx="1899001" cy="1480324"/>
          </a:xfrm>
          <a:prstGeom prst="rect">
            <a:avLst/>
          </a:prstGeom>
          <a:ln w="12700">
            <a:miter lim="400000"/>
          </a:ln>
        </p:spPr>
      </p:pic>
      <p:pic>
        <p:nvPicPr>
          <p:cNvPr id="455" name="image4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044238" y="1088659"/>
            <a:ext cx="2310323" cy="1730513"/>
          </a:xfrm>
          <a:prstGeom prst="rect">
            <a:avLst/>
          </a:prstGeom>
          <a:ln w="12700">
            <a:miter lim="400000"/>
          </a:ln>
        </p:spPr>
      </p:pic>
      <p:pic>
        <p:nvPicPr>
          <p:cNvPr id="456" name="image5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083733" y="2413619"/>
            <a:ext cx="1332299" cy="985187"/>
          </a:xfrm>
          <a:prstGeom prst="rect">
            <a:avLst/>
          </a:prstGeom>
          <a:ln w="12700">
            <a:miter lim="400000"/>
          </a:ln>
        </p:spPr>
      </p:pic>
      <p:pic>
        <p:nvPicPr>
          <p:cNvPr id="457" name="image8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9910588" y="4238685"/>
            <a:ext cx="2485240" cy="1653816"/>
          </a:xfrm>
          <a:prstGeom prst="rect">
            <a:avLst/>
          </a:prstGeom>
          <a:ln w="12700">
            <a:miter lim="400000"/>
          </a:ln>
        </p:spPr>
      </p:pic>
      <p:pic>
        <p:nvPicPr>
          <p:cNvPr id="458" name="image12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4384958" y="7915134"/>
            <a:ext cx="1102659" cy="1730989"/>
          </a:xfrm>
          <a:prstGeom prst="rect">
            <a:avLst/>
          </a:prstGeom>
          <a:ln w="12700">
            <a:miter lim="400000"/>
          </a:ln>
        </p:spPr>
      </p:pic>
      <p:pic>
        <p:nvPicPr>
          <p:cNvPr id="459" name="image13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8154072" y="7312014"/>
            <a:ext cx="3163625" cy="1971696"/>
          </a:xfrm>
          <a:prstGeom prst="rect">
            <a:avLst/>
          </a:prstGeom>
          <a:ln w="12700">
            <a:miter lim="400000"/>
          </a:ln>
        </p:spPr>
      </p:pic>
      <p:sp>
        <p:nvSpPr>
          <p:cNvPr id="460" name="Shape 460"/>
          <p:cNvSpPr/>
          <p:nvPr/>
        </p:nvSpPr>
        <p:spPr>
          <a:xfrm>
            <a:off x="10466445" y="7894559"/>
            <a:ext cx="1000329" cy="7142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algn="l" defTabSz="650240">
              <a:defRPr sz="3800"/>
            </a:lvl1pPr>
          </a:lstStyle>
          <a:p>
            <a:pPr/>
            <a:r>
              <a:t>milk</a:t>
            </a:r>
          </a:p>
        </p:txBody>
      </p:sp>
      <p:sp>
        <p:nvSpPr>
          <p:cNvPr id="461" name="Shape 461"/>
          <p:cNvSpPr/>
          <p:nvPr/>
        </p:nvSpPr>
        <p:spPr>
          <a:xfrm>
            <a:off x="6097880" y="2067846"/>
            <a:ext cx="809040" cy="9047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algn="l" defTabSz="650240">
              <a:defRPr sz="6200">
                <a:solidFill>
                  <a:srgbClr val="9BBB59"/>
                </a:solidFill>
                <a:latin typeface="Zapf Dingbats"/>
                <a:ea typeface="Zapf Dingbats"/>
                <a:cs typeface="Zapf Dingbats"/>
                <a:sym typeface="Zapf Dingbats"/>
              </a:defRPr>
            </a:lvl1pPr>
          </a:lstStyle>
          <a:p>
            <a:pPr/>
            <a:r>
              <a:t>✔</a:t>
            </a:r>
          </a:p>
        </p:txBody>
      </p:sp>
      <p:sp>
        <p:nvSpPr>
          <p:cNvPr id="462" name="Shape 462"/>
          <p:cNvSpPr/>
          <p:nvPr/>
        </p:nvSpPr>
        <p:spPr>
          <a:xfrm>
            <a:off x="5495018" y="4567499"/>
            <a:ext cx="635693" cy="9809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algn="l" defTabSz="650240">
              <a:defRPr sz="6800">
                <a:solidFill>
                  <a:srgbClr val="C0504D"/>
                </a:solidFill>
                <a:latin typeface="Zapf Dingbats"/>
                <a:ea typeface="Zapf Dingbats"/>
                <a:cs typeface="Zapf Dingbats"/>
                <a:sym typeface="Zapf Dingbats"/>
              </a:defRPr>
            </a:lvl1pPr>
          </a:lstStyle>
          <a:p>
            <a:pPr/>
            <a:r>
              <a:t>✗</a:t>
            </a:r>
          </a:p>
        </p:txBody>
      </p:sp>
      <p:sp>
        <p:nvSpPr>
          <p:cNvPr id="463" name="Shape 463"/>
          <p:cNvSpPr/>
          <p:nvPr/>
        </p:nvSpPr>
        <p:spPr>
          <a:xfrm>
            <a:off x="1881227" y="2471928"/>
            <a:ext cx="635692" cy="9809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algn="l" defTabSz="650240">
              <a:defRPr sz="6800">
                <a:solidFill>
                  <a:srgbClr val="C0504D"/>
                </a:solidFill>
                <a:latin typeface="Zapf Dingbats"/>
                <a:ea typeface="Zapf Dingbats"/>
                <a:cs typeface="Zapf Dingbats"/>
                <a:sym typeface="Zapf Dingbats"/>
              </a:defRPr>
            </a:lvl1pPr>
          </a:lstStyle>
          <a:p>
            <a:pPr/>
            <a:r>
              <a:t>✗</a:t>
            </a:r>
          </a:p>
        </p:txBody>
      </p:sp>
      <p:sp>
        <p:nvSpPr>
          <p:cNvPr id="464" name="Shape 464"/>
          <p:cNvSpPr/>
          <p:nvPr/>
        </p:nvSpPr>
        <p:spPr>
          <a:xfrm>
            <a:off x="11852519" y="4833353"/>
            <a:ext cx="635692" cy="9809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algn="l" defTabSz="650240">
              <a:defRPr sz="6800">
                <a:solidFill>
                  <a:srgbClr val="C0504D"/>
                </a:solidFill>
                <a:latin typeface="Zapf Dingbats"/>
                <a:ea typeface="Zapf Dingbats"/>
                <a:cs typeface="Zapf Dingbats"/>
                <a:sym typeface="Zapf Dingbats"/>
              </a:defRPr>
            </a:lvl1pPr>
          </a:lstStyle>
          <a:p>
            <a:pPr/>
            <a:r>
              <a:t>✗</a:t>
            </a:r>
          </a:p>
        </p:txBody>
      </p:sp>
      <p:sp>
        <p:nvSpPr>
          <p:cNvPr id="465" name="Shape 465"/>
          <p:cNvSpPr/>
          <p:nvPr/>
        </p:nvSpPr>
        <p:spPr>
          <a:xfrm>
            <a:off x="11622765" y="1891603"/>
            <a:ext cx="635693" cy="9809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algn="l" defTabSz="650240">
              <a:defRPr sz="6800">
                <a:solidFill>
                  <a:srgbClr val="C0504D"/>
                </a:solidFill>
                <a:latin typeface="Zapf Dingbats"/>
                <a:ea typeface="Zapf Dingbats"/>
                <a:cs typeface="Zapf Dingbats"/>
                <a:sym typeface="Zapf Dingbats"/>
              </a:defRPr>
            </a:lvl1pPr>
          </a:lstStyle>
          <a:p>
            <a:pPr/>
            <a:r>
              <a:t>✗</a:t>
            </a:r>
          </a:p>
        </p:txBody>
      </p:sp>
      <p:sp>
        <p:nvSpPr>
          <p:cNvPr id="466" name="Shape 466"/>
          <p:cNvSpPr/>
          <p:nvPr/>
        </p:nvSpPr>
        <p:spPr>
          <a:xfrm>
            <a:off x="1794553" y="7075751"/>
            <a:ext cx="809040" cy="9047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algn="l" defTabSz="650240">
              <a:defRPr sz="6200">
                <a:solidFill>
                  <a:srgbClr val="9BBB59"/>
                </a:solidFill>
                <a:latin typeface="Zapf Dingbats"/>
                <a:ea typeface="Zapf Dingbats"/>
                <a:cs typeface="Zapf Dingbats"/>
                <a:sym typeface="Zapf Dingbats"/>
              </a:defRPr>
            </a:lvl1pPr>
          </a:lstStyle>
          <a:p>
            <a:pPr/>
            <a:r>
              <a:t>✔</a:t>
            </a:r>
          </a:p>
        </p:txBody>
      </p:sp>
      <p:sp>
        <p:nvSpPr>
          <p:cNvPr id="467" name="Shape 467"/>
          <p:cNvSpPr/>
          <p:nvPr/>
        </p:nvSpPr>
        <p:spPr>
          <a:xfrm>
            <a:off x="5286832" y="8115915"/>
            <a:ext cx="809040" cy="9047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algn="l" defTabSz="650240">
              <a:defRPr sz="6200">
                <a:solidFill>
                  <a:srgbClr val="9BBB59"/>
                </a:solidFill>
                <a:latin typeface="Zapf Dingbats"/>
                <a:ea typeface="Zapf Dingbats"/>
                <a:cs typeface="Zapf Dingbats"/>
                <a:sym typeface="Zapf Dingbats"/>
              </a:defRPr>
            </a:lvl1pPr>
          </a:lstStyle>
          <a:p>
            <a:pPr/>
            <a:r>
              <a:t>✔</a:t>
            </a:r>
          </a:p>
        </p:txBody>
      </p:sp>
      <p:sp>
        <p:nvSpPr>
          <p:cNvPr id="468" name="Shape 468"/>
          <p:cNvSpPr/>
          <p:nvPr/>
        </p:nvSpPr>
        <p:spPr>
          <a:xfrm>
            <a:off x="9824478" y="8143903"/>
            <a:ext cx="809040" cy="9047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algn="l" defTabSz="650240">
              <a:defRPr sz="6200">
                <a:solidFill>
                  <a:srgbClr val="9BBB59"/>
                </a:solidFill>
                <a:latin typeface="Zapf Dingbats"/>
                <a:ea typeface="Zapf Dingbats"/>
                <a:cs typeface="Zapf Dingbats"/>
                <a:sym typeface="Zapf Dingbats"/>
              </a:defRPr>
            </a:lvl1pPr>
          </a:lstStyle>
          <a:p>
            <a:pPr/>
            <a:r>
              <a:t>✔</a:t>
            </a:r>
          </a:p>
        </p:txBody>
      </p:sp>
      <p:grpSp>
        <p:nvGrpSpPr>
          <p:cNvPr id="471" name="Group 471"/>
          <p:cNvGrpSpPr/>
          <p:nvPr/>
        </p:nvGrpSpPr>
        <p:grpSpPr>
          <a:xfrm>
            <a:off x="956394" y="6617812"/>
            <a:ext cx="1490714" cy="2660499"/>
            <a:chOff x="0" y="0"/>
            <a:chExt cx="1490713" cy="2660498"/>
          </a:xfrm>
        </p:grpSpPr>
        <p:sp>
          <p:nvSpPr>
            <p:cNvPr id="469" name="Shape 469"/>
            <p:cNvSpPr/>
            <p:nvPr/>
          </p:nvSpPr>
          <p:spPr>
            <a:xfrm>
              <a:off x="114439" y="1946250"/>
              <a:ext cx="1376275" cy="7142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65023" tIns="65023" rIns="65023" bIns="65023" numCol="1" anchor="t">
              <a:spAutoFit/>
            </a:bodyPr>
            <a:lstStyle>
              <a:lvl1pPr algn="l" defTabSz="650240">
                <a:defRPr sz="3800"/>
              </a:lvl1pPr>
            </a:lstStyle>
            <a:p>
              <a:pPr/>
              <a:r>
                <a:t>olives</a:t>
              </a:r>
            </a:p>
          </p:txBody>
        </p:sp>
        <p:pic>
          <p:nvPicPr>
            <p:cNvPr id="470" name="oil-159855__340.png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0" y="0"/>
              <a:ext cx="1213248" cy="210461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474" name="Group 474"/>
          <p:cNvGrpSpPr/>
          <p:nvPr/>
        </p:nvGrpSpPr>
        <p:grpSpPr>
          <a:xfrm>
            <a:off x="5833412" y="4373231"/>
            <a:ext cx="2791517" cy="3045192"/>
            <a:chOff x="0" y="0"/>
            <a:chExt cx="2791516" cy="3045191"/>
          </a:xfrm>
        </p:grpSpPr>
        <p:pic>
          <p:nvPicPr>
            <p:cNvPr id="472" name="pasted-image.png"/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1333925" y="0"/>
              <a:ext cx="1457592" cy="283189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73" name="Shape 473"/>
            <p:cNvSpPr/>
            <p:nvPr/>
          </p:nvSpPr>
          <p:spPr>
            <a:xfrm>
              <a:off x="0" y="2330943"/>
              <a:ext cx="2020062" cy="7142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65023" tIns="65023" rIns="65023" bIns="65023" numCol="1" anchor="t">
              <a:spAutoFit/>
            </a:bodyPr>
            <a:lstStyle>
              <a:lvl1pPr algn="l" defTabSz="650240">
                <a:defRPr sz="3800"/>
              </a:lvl1pPr>
            </a:lstStyle>
            <a:p>
              <a:pPr/>
              <a:r>
                <a:t>pine sap</a:t>
              </a:r>
            </a:p>
          </p:txBody>
        </p:sp>
      </p:grpSp>
      <p:grpSp>
        <p:nvGrpSpPr>
          <p:cNvPr id="477" name="Group 477"/>
          <p:cNvGrpSpPr/>
          <p:nvPr/>
        </p:nvGrpSpPr>
        <p:grpSpPr>
          <a:xfrm>
            <a:off x="504622" y="4381366"/>
            <a:ext cx="3237537" cy="2107009"/>
            <a:chOff x="0" y="0"/>
            <a:chExt cx="3237536" cy="2107007"/>
          </a:xfrm>
        </p:grpSpPr>
        <p:pic>
          <p:nvPicPr>
            <p:cNvPr id="475" name="hdgehog.jpg"/>
            <p:cNvPicPr>
              <a:picLocks noChangeAspect="1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0" y="0"/>
              <a:ext cx="2328813" cy="188492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76" name="Shape 476"/>
            <p:cNvSpPr/>
            <p:nvPr/>
          </p:nvSpPr>
          <p:spPr>
            <a:xfrm>
              <a:off x="868554" y="1392759"/>
              <a:ext cx="2368983" cy="7142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65023" tIns="65023" rIns="65023" bIns="65023" numCol="1" anchor="t">
              <a:spAutoFit/>
            </a:bodyPr>
            <a:lstStyle>
              <a:lvl1pPr algn="l" defTabSz="650240">
                <a:defRPr sz="3800"/>
              </a:lvl1pPr>
            </a:lstStyle>
            <a:p>
              <a:pPr/>
              <a:r>
                <a:t>hedgehog</a:t>
              </a:r>
            </a:p>
          </p:txBody>
        </p:sp>
      </p:grpSp>
      <p:sp>
        <p:nvSpPr>
          <p:cNvPr id="478" name="Shape 478"/>
          <p:cNvSpPr/>
          <p:nvPr/>
        </p:nvSpPr>
        <p:spPr>
          <a:xfrm>
            <a:off x="2609587" y="5087080"/>
            <a:ext cx="809040" cy="9047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algn="l" defTabSz="650240">
              <a:defRPr sz="6200">
                <a:solidFill>
                  <a:srgbClr val="9BBB59"/>
                </a:solidFill>
                <a:latin typeface="Zapf Dingbats"/>
                <a:ea typeface="Zapf Dingbats"/>
                <a:cs typeface="Zapf Dingbats"/>
                <a:sym typeface="Zapf Dingbats"/>
              </a:defRPr>
            </a:lvl1pPr>
          </a:lstStyle>
          <a:p>
            <a:pPr/>
            <a:r>
              <a:t>✔</a:t>
            </a:r>
          </a:p>
        </p:txBody>
      </p:sp>
      <p:sp>
        <p:nvSpPr>
          <p:cNvPr id="479" name="Shape 479"/>
          <p:cNvSpPr/>
          <p:nvPr/>
        </p:nvSpPr>
        <p:spPr>
          <a:xfrm>
            <a:off x="8182603" y="6460203"/>
            <a:ext cx="809040" cy="9047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algn="l" defTabSz="650240">
              <a:defRPr sz="6200">
                <a:solidFill>
                  <a:srgbClr val="9BBB59"/>
                </a:solidFill>
                <a:latin typeface="Zapf Dingbats"/>
                <a:ea typeface="Zapf Dingbats"/>
                <a:cs typeface="Zapf Dingbats"/>
                <a:sym typeface="Zapf Dingbats"/>
              </a:defRPr>
            </a:lvl1pPr>
          </a:lstStyle>
          <a:p>
            <a:pPr/>
            <a:r>
              <a:t>✔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after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after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ntr" nodeType="clickEffect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Class="entr" nodeType="clickEffect" presetSubtype="0" presetID="1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afterEffect" presetSubtype="0" presetID="1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Subtype="0" presetID="1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Class="entr" nodeType="clickEffect" presetSubtype="0" presetID="1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Class="entr" nodeType="clickEffect" presetSubtype="0" presetID="1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Class="entr" nodeType="clickEffect" presetSubtype="0" presetID="1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Class="entr" nodeType="clickEffect" presetSubtype="0" presetID="1" grpId="1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fill="hold"/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Class="entr" nodeType="clickEffect" presetSubtype="0" presetID="1" grpId="1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Class="entr" nodeType="afterEffect" presetSubtype="0" presetID="1" grpId="1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9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Class="entr" nodeType="clickEffect" presetSubtype="0" presetID="1" grpId="1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3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Class="entr" nodeType="clickEffect" presetSubtype="0" presetID="1" grpId="2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7" fill="hold"/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Class="entr" nodeType="afterEffect" presetSubtype="0" presetID="1" grpId="2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0" fill="hold"/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Class="entr" nodeType="clickEffect" presetSubtype="0" presetID="1" grpId="2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4" fill="hold"/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Class="entr" nodeType="clickEffect" presetSubtype="0" presetID="1" grpId="2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8" fill="hold"/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Class="entr" nodeType="afterEffect" presetSubtype="0" presetID="1" grpId="2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1" fill="hold"/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Class="entr" nodeType="clickEffect" presetSubtype="0" presetID="1" grpId="2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5" fill="hold"/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Class="entr" nodeType="clickEffect" presetSubtype="0" presetID="1" grpId="2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9" fill="hold"/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Class="entr" nodeType="clickEffect" presetSubtype="0" presetID="1" grpId="2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3" fill="hold"/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77" grpId="13"/>
      <p:bldP build="whole" bldLvl="1" animBg="1" rev="0" advAuto="0" spid="456" grpId="7"/>
      <p:bldP build="whole" bldLvl="1" animBg="1" rev="0" advAuto="0" spid="449" grpId="11"/>
      <p:bldP build="whole" bldLvl="1" animBg="1" rev="0" advAuto="0" spid="454" grpId="1"/>
      <p:bldP build="whole" bldLvl="1" animBg="1" rev="0" advAuto="0" spid="452" grpId="2"/>
      <p:bldP build="whole" bldLvl="1" animBg="1" rev="0" advAuto="0" spid="453" grpId="4"/>
      <p:bldP build="whole" bldLvl="1" animBg="1" rev="0" advAuto="0" spid="465" grpId="12"/>
      <p:bldP build="whole" bldLvl="1" animBg="1" rev="0" advAuto="0" spid="461" grpId="3"/>
      <p:bldP build="whole" bldLvl="1" animBg="1" rev="0" advAuto="0" spid="478" grpId="14"/>
      <p:bldP build="whole" bldLvl="1" animBg="1" rev="0" advAuto="0" spid="458" grpId="20"/>
      <p:bldP build="whole" bldLvl="1" animBg="1" rev="0" advAuto="0" spid="451" grpId="21"/>
      <p:bldP build="whole" bldLvl="1" animBg="1" rev="0" advAuto="0" spid="459" grpId="24"/>
      <p:bldP build="whole" bldLvl="1" animBg="1" rev="0" advAuto="0" spid="479" grpId="27"/>
      <p:bldP build="whole" bldLvl="1" animBg="1" rev="0" advAuto="0" spid="460" grpId="23"/>
      <p:bldP build="whole" bldLvl="1" animBg="1" rev="0" advAuto="0" spid="462" grpId="6"/>
      <p:bldP build="whole" bldLvl="1" animBg="1" rev="0" advAuto="0" spid="448" grpId="5"/>
      <p:bldP build="whole" bldLvl="1" animBg="1" rev="0" advAuto="0" spid="466" grpId="16"/>
      <p:bldP build="whole" bldLvl="1" animBg="1" rev="0" advAuto="0" spid="471" grpId="15"/>
      <p:bldP build="whole" bldLvl="1" animBg="1" rev="0" advAuto="0" spid="455" grpId="10"/>
      <p:bldP build="whole" bldLvl="1" animBg="1" rev="0" advAuto="0" spid="450" grpId="18"/>
      <p:bldP build="whole" bldLvl="1" animBg="1" rev="0" advAuto="0" spid="457" grpId="17"/>
      <p:bldP build="whole" bldLvl="1" animBg="1" rev="0" advAuto="0" spid="464" grpId="19"/>
      <p:bldP build="whole" bldLvl="1" animBg="1" rev="0" advAuto="0" spid="468" grpId="25"/>
      <p:bldP build="whole" bldLvl="1" animBg="1" rev="0" advAuto="0" spid="467" grpId="22"/>
      <p:bldP build="whole" bldLvl="1" animBg="1" rev="0" advAuto="0" spid="463" grpId="9"/>
      <p:bldP build="whole" bldLvl="1" animBg="1" rev="0" advAuto="0" spid="474" grpId="26"/>
      <p:bldP build="whole" bldLvl="1" animBg="1" rev="0" advAuto="0" spid="447" grpId="8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Shape 481"/>
          <p:cNvSpPr/>
          <p:nvPr/>
        </p:nvSpPr>
        <p:spPr>
          <a:xfrm>
            <a:off x="11216768" y="9353335"/>
            <a:ext cx="1931824" cy="2951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 anchor="ctr">
            <a:spAutoFit/>
          </a:bodyPr>
          <a:lstStyle>
            <a:lvl1pPr defTabSz="650240"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© Charlie Andrew 2016</a:t>
            </a:r>
          </a:p>
        </p:txBody>
      </p:sp>
      <p:sp>
        <p:nvSpPr>
          <p:cNvPr id="482" name="Shape 482"/>
          <p:cNvSpPr/>
          <p:nvPr>
            <p:ph type="title"/>
          </p:nvPr>
        </p:nvSpPr>
        <p:spPr>
          <a:xfrm>
            <a:off x="650239" y="390596"/>
            <a:ext cx="11904876" cy="2160382"/>
          </a:xfrm>
          <a:prstGeom prst="rect">
            <a:avLst/>
          </a:prstGeom>
        </p:spPr>
        <p:txBody>
          <a:bodyPr/>
          <a:lstStyle/>
          <a:p>
            <a:pPr defTabSz="598220">
              <a:defRPr b="1" sz="7360"/>
            </a:pPr>
            <a:r>
              <a:t>’αρτος</a:t>
            </a:r>
          </a:p>
          <a:p>
            <a:pPr defTabSz="598220">
              <a:defRPr sz="5704"/>
            </a:pPr>
            <a:r>
              <a:t>artos, bread</a:t>
            </a:r>
          </a:p>
        </p:txBody>
      </p:sp>
      <p:pic>
        <p:nvPicPr>
          <p:cNvPr id="483" name="image1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28367" y="3050524"/>
            <a:ext cx="6348621" cy="42324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Shape 485"/>
          <p:cNvSpPr/>
          <p:nvPr/>
        </p:nvSpPr>
        <p:spPr>
          <a:xfrm>
            <a:off x="11216768" y="9353335"/>
            <a:ext cx="1931824" cy="2951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 anchor="ctr">
            <a:spAutoFit/>
          </a:bodyPr>
          <a:lstStyle>
            <a:lvl1pPr defTabSz="650240"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© Charlie Andrew 2016</a:t>
            </a:r>
          </a:p>
        </p:txBody>
      </p:sp>
      <p:sp>
        <p:nvSpPr>
          <p:cNvPr id="486" name="Shape 486"/>
          <p:cNvSpPr/>
          <p:nvPr/>
        </p:nvSpPr>
        <p:spPr>
          <a:xfrm>
            <a:off x="433086" y="175556"/>
            <a:ext cx="11904875" cy="25504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 anchor="ctr">
            <a:normAutofit fontScale="100000" lnSpcReduction="0"/>
          </a:bodyPr>
          <a:lstStyle/>
          <a:p>
            <a:pPr defTabSz="650240">
              <a:defRPr b="1" sz="8000">
                <a:latin typeface="Calibri"/>
                <a:ea typeface="Calibri"/>
                <a:cs typeface="Calibri"/>
                <a:sym typeface="Calibri"/>
              </a:defRPr>
            </a:pPr>
            <a:r>
              <a:t>’ελαιον</a:t>
            </a:r>
          </a:p>
          <a:p>
            <a:pPr defTabSz="650240">
              <a:defRPr sz="6200">
                <a:latin typeface="Calibri"/>
                <a:ea typeface="Calibri"/>
                <a:cs typeface="Calibri"/>
                <a:sym typeface="Calibri"/>
              </a:defRPr>
            </a:pPr>
            <a:r>
              <a:t>elaion, olive oil</a:t>
            </a:r>
          </a:p>
        </p:txBody>
      </p:sp>
      <p:pic>
        <p:nvPicPr>
          <p:cNvPr id="487" name="pasted-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39889" y="3529017"/>
            <a:ext cx="6477001" cy="4318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Shape 489"/>
          <p:cNvSpPr/>
          <p:nvPr/>
        </p:nvSpPr>
        <p:spPr>
          <a:xfrm>
            <a:off x="11216768" y="9353335"/>
            <a:ext cx="1931824" cy="2951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 anchor="ctr">
            <a:spAutoFit/>
          </a:bodyPr>
          <a:lstStyle>
            <a:lvl1pPr defTabSz="650240"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© Charlie Andrew 2016</a:t>
            </a:r>
          </a:p>
        </p:txBody>
      </p:sp>
      <p:sp>
        <p:nvSpPr>
          <p:cNvPr id="490" name="Shape 490"/>
          <p:cNvSpPr/>
          <p:nvPr>
            <p:ph type="title"/>
          </p:nvPr>
        </p:nvSpPr>
        <p:spPr>
          <a:xfrm>
            <a:off x="650239" y="390596"/>
            <a:ext cx="11904876" cy="2550418"/>
          </a:xfrm>
          <a:prstGeom prst="rect">
            <a:avLst/>
          </a:prstGeom>
        </p:spPr>
        <p:txBody>
          <a:bodyPr/>
          <a:lstStyle/>
          <a:p>
            <a:pPr>
              <a:defRPr b="1" sz="8000"/>
            </a:pPr>
            <a:r>
              <a:t>’αρωματα</a:t>
            </a:r>
          </a:p>
          <a:p>
            <a:pPr/>
            <a:r>
              <a:t>aromata, herbs</a:t>
            </a:r>
          </a:p>
        </p:txBody>
      </p:sp>
      <p:pic>
        <p:nvPicPr>
          <p:cNvPr id="491" name="image15.png"/>
          <p:cNvPicPr>
            <a:picLocks noChangeAspect="1"/>
          </p:cNvPicPr>
          <p:nvPr/>
        </p:nvPicPr>
        <p:blipFill>
          <a:blip r:embed="rId2">
            <a:extLst/>
          </a:blip>
          <a:srcRect l="5000" t="6095" r="20655" b="10578"/>
          <a:stretch>
            <a:fillRect/>
          </a:stretch>
        </p:blipFill>
        <p:spPr>
          <a:xfrm>
            <a:off x="1138316" y="2976247"/>
            <a:ext cx="3871799" cy="2893052"/>
          </a:xfrm>
          <a:prstGeom prst="rect">
            <a:avLst/>
          </a:prstGeom>
          <a:ln w="12700">
            <a:miter lim="400000"/>
          </a:ln>
        </p:spPr>
      </p:pic>
      <p:pic>
        <p:nvPicPr>
          <p:cNvPr id="492" name="image16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143461" y="6019383"/>
            <a:ext cx="4371059" cy="3251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93" name="image17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555929" y="2903129"/>
            <a:ext cx="4559182" cy="3039455"/>
          </a:xfrm>
          <a:prstGeom prst="rect">
            <a:avLst/>
          </a:prstGeom>
          <a:ln w="12700">
            <a:miter lim="400000"/>
          </a:ln>
        </p:spPr>
      </p:pic>
      <p:sp>
        <p:nvSpPr>
          <p:cNvPr id="494" name="Shape 494"/>
          <p:cNvSpPr/>
          <p:nvPr/>
        </p:nvSpPr>
        <p:spPr>
          <a:xfrm>
            <a:off x="8066432" y="7582296"/>
            <a:ext cx="3538176" cy="11938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basil</a:t>
            </a:r>
          </a:p>
          <a:p>
            <a:pPr/>
            <a:r>
              <a:rPr b="1">
                <a:latin typeface="Helvetica"/>
                <a:ea typeface="Helvetica"/>
                <a:cs typeface="Helvetica"/>
                <a:sym typeface="Helvetica"/>
              </a:rPr>
              <a:t>βασιλευς</a:t>
            </a:r>
            <a:r>
              <a:t> = king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9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/>
          <p:nvPr>
            <p:ph type="title"/>
          </p:nvPr>
        </p:nvSpPr>
        <p:spPr>
          <a:xfrm>
            <a:off x="952500" y="444500"/>
            <a:ext cx="11099800" cy="1271340"/>
          </a:xfrm>
          <a:prstGeom prst="rect">
            <a:avLst/>
          </a:prstGeom>
        </p:spPr>
        <p:txBody>
          <a:bodyPr/>
          <a:lstStyle/>
          <a:p>
            <a:pPr/>
            <a:r>
              <a:t>word roots challenge</a:t>
            </a:r>
          </a:p>
        </p:txBody>
      </p:sp>
      <p:sp>
        <p:nvSpPr>
          <p:cNvPr id="163" name="Shape 163"/>
          <p:cNvSpPr/>
          <p:nvPr/>
        </p:nvSpPr>
        <p:spPr>
          <a:xfrm>
            <a:off x="1199616" y="3384550"/>
            <a:ext cx="2934768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trapeza, table</a:t>
            </a:r>
          </a:p>
        </p:txBody>
      </p:sp>
      <p:sp>
        <p:nvSpPr>
          <p:cNvPr id="164" name="Shape 164"/>
          <p:cNvSpPr/>
          <p:nvPr/>
        </p:nvSpPr>
        <p:spPr>
          <a:xfrm>
            <a:off x="5085994" y="4959350"/>
            <a:ext cx="2832812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genos, family</a:t>
            </a:r>
          </a:p>
        </p:txBody>
      </p:sp>
      <p:sp>
        <p:nvSpPr>
          <p:cNvPr id="165" name="Shape 165"/>
          <p:cNvSpPr/>
          <p:nvPr/>
        </p:nvSpPr>
        <p:spPr>
          <a:xfrm>
            <a:off x="-369925" y="6910802"/>
            <a:ext cx="5261050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oikia, house</a:t>
            </a:r>
          </a:p>
        </p:txBody>
      </p:sp>
      <p:sp>
        <p:nvSpPr>
          <p:cNvPr id="166" name="Shape 166"/>
          <p:cNvSpPr/>
          <p:nvPr/>
        </p:nvSpPr>
        <p:spPr>
          <a:xfrm>
            <a:off x="8334861" y="3384550"/>
            <a:ext cx="4369810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biblos, book</a:t>
            </a:r>
          </a:p>
        </p:txBody>
      </p:sp>
      <p:sp>
        <p:nvSpPr>
          <p:cNvPr id="167" name="Shape 167"/>
          <p:cNvSpPr/>
          <p:nvPr/>
        </p:nvSpPr>
        <p:spPr>
          <a:xfrm>
            <a:off x="1158465" y="2520949"/>
            <a:ext cx="2763070" cy="1028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600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τραπεζα</a:t>
            </a:r>
          </a:p>
        </p:txBody>
      </p:sp>
      <p:sp>
        <p:nvSpPr>
          <p:cNvPr id="168" name="Shape 168"/>
          <p:cNvSpPr/>
          <p:nvPr/>
        </p:nvSpPr>
        <p:spPr>
          <a:xfrm>
            <a:off x="5554885" y="4146549"/>
            <a:ext cx="1895030" cy="1028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6000">
                <a:solidFill>
                  <a:schemeClr val="accent4">
                    <a:hueOff val="384618"/>
                    <a:satOff val="3869"/>
                    <a:lumOff val="5802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γενος</a:t>
            </a:r>
          </a:p>
        </p:txBody>
      </p:sp>
      <p:sp>
        <p:nvSpPr>
          <p:cNvPr id="169" name="Shape 169"/>
          <p:cNvSpPr/>
          <p:nvPr/>
        </p:nvSpPr>
        <p:spPr>
          <a:xfrm>
            <a:off x="9276918" y="2590764"/>
            <a:ext cx="2242544" cy="1028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6000"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βιβλος</a:t>
            </a:r>
          </a:p>
        </p:txBody>
      </p:sp>
      <p:sp>
        <p:nvSpPr>
          <p:cNvPr id="170" name="Shape 170"/>
          <p:cNvSpPr/>
          <p:nvPr/>
        </p:nvSpPr>
        <p:spPr>
          <a:xfrm>
            <a:off x="1318158" y="5917073"/>
            <a:ext cx="1910284" cy="1028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6000">
                <a:solidFill>
                  <a:schemeClr val="accent1">
                    <a:satOff val="-3355"/>
                    <a:lumOff val="26614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’οικια</a:t>
            </a:r>
          </a:p>
        </p:txBody>
      </p:sp>
      <p:sp>
        <p:nvSpPr>
          <p:cNvPr id="171" name="Shape 171"/>
          <p:cNvSpPr/>
          <p:nvPr/>
        </p:nvSpPr>
        <p:spPr>
          <a:xfrm>
            <a:off x="7702107" y="7063202"/>
            <a:ext cx="5392166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hydor/hudor, water</a:t>
            </a:r>
          </a:p>
        </p:txBody>
      </p:sp>
      <p:sp>
        <p:nvSpPr>
          <p:cNvPr id="172" name="Shape 172"/>
          <p:cNvSpPr/>
          <p:nvPr/>
        </p:nvSpPr>
        <p:spPr>
          <a:xfrm>
            <a:off x="9363711" y="6181997"/>
            <a:ext cx="2085529" cy="1028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60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‘υδωρ</a:t>
            </a:r>
          </a:p>
        </p:txBody>
      </p:sp>
      <p:sp>
        <p:nvSpPr>
          <p:cNvPr id="173" name="Shape 173"/>
          <p:cNvSpPr/>
          <p:nvPr/>
        </p:nvSpPr>
        <p:spPr>
          <a:xfrm>
            <a:off x="11944382" y="9480549"/>
            <a:ext cx="1054036" cy="2413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900">
                <a:solidFill>
                  <a:srgbClr val="53585F"/>
                </a:solidFill>
              </a:defRPr>
            </a:pPr>
            <a:r>
              <a:rPr>
                <a:latin typeface="Helvetica"/>
                <a:ea typeface="Helvetica"/>
                <a:cs typeface="Helvetica"/>
                <a:sym typeface="Helvetica"/>
              </a:rPr>
              <a:t>© </a:t>
            </a:r>
            <a:r>
              <a:t>C. Andrew 2017</a:t>
            </a:r>
          </a:p>
        </p:txBody>
      </p:sp>
      <p:sp>
        <p:nvSpPr>
          <p:cNvPr id="174" name="Shape 174"/>
          <p:cNvSpPr/>
          <p:nvPr/>
        </p:nvSpPr>
        <p:spPr>
          <a:xfrm>
            <a:off x="3806317" y="8487164"/>
            <a:ext cx="5392166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mus, !</a:t>
            </a:r>
          </a:p>
        </p:txBody>
      </p:sp>
      <p:sp>
        <p:nvSpPr>
          <p:cNvPr id="175" name="Shape 175"/>
          <p:cNvSpPr/>
          <p:nvPr/>
        </p:nvSpPr>
        <p:spPr>
          <a:xfrm>
            <a:off x="5874966" y="7605960"/>
            <a:ext cx="1271439" cy="1028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60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μυς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clickEffect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Subtype="0" presetID="1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Subtype="0" presetID="1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Class="entr" nodeType="clickEffect" presetSubtype="0" presetID="1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5" grpId="11"/>
      <p:bldP build="whole" bldLvl="1" animBg="1" rev="0" advAuto="0" spid="167" grpId="1"/>
      <p:bldP build="whole" bldLvl="1" animBg="1" rev="0" advAuto="0" spid="172" grpId="9"/>
      <p:bldP build="whole" bldLvl="1" animBg="1" rev="0" advAuto="0" spid="169" grpId="3"/>
      <p:bldP build="whole" bldLvl="1" animBg="1" rev="0" advAuto="0" spid="166" grpId="4"/>
      <p:bldP build="whole" bldLvl="1" animBg="1" rev="0" advAuto="0" spid="168" grpId="5"/>
      <p:bldP build="whole" bldLvl="1" animBg="1" rev="0" advAuto="0" spid="163" grpId="2"/>
      <p:bldP build="whole" bldLvl="1" animBg="1" rev="0" advAuto="0" spid="174" grpId="12"/>
      <p:bldP build="whole" bldLvl="1" animBg="1" rev="0" advAuto="0" spid="171" grpId="10"/>
      <p:bldP build="whole" bldLvl="1" animBg="1" rev="0" advAuto="0" spid="165" grpId="8"/>
      <p:bldP build="whole" bldLvl="1" animBg="1" rev="0" advAuto="0" spid="170" grpId="7"/>
      <p:bldP build="whole" bldLvl="1" animBg="1" rev="0" advAuto="0" spid="164" grpId="6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Shape 496"/>
          <p:cNvSpPr/>
          <p:nvPr/>
        </p:nvSpPr>
        <p:spPr>
          <a:xfrm>
            <a:off x="11216768" y="9353335"/>
            <a:ext cx="1931824" cy="2951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 anchor="ctr">
            <a:spAutoFit/>
          </a:bodyPr>
          <a:lstStyle>
            <a:lvl1pPr defTabSz="650240"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© Charlie Andrew 2016</a:t>
            </a:r>
          </a:p>
        </p:txBody>
      </p:sp>
      <p:pic>
        <p:nvPicPr>
          <p:cNvPr id="497" name="image18.png"/>
          <p:cNvPicPr>
            <a:picLocks noChangeAspect="1"/>
          </p:cNvPicPr>
          <p:nvPr/>
        </p:nvPicPr>
        <p:blipFill>
          <a:blip r:embed="rId2">
            <a:extLst/>
          </a:blip>
          <a:srcRect l="28803" t="0" r="7413" b="0"/>
          <a:stretch>
            <a:fillRect/>
          </a:stretch>
        </p:blipFill>
        <p:spPr>
          <a:xfrm>
            <a:off x="7088074" y="3614382"/>
            <a:ext cx="3863186" cy="4037781"/>
          </a:xfrm>
          <a:prstGeom prst="rect">
            <a:avLst/>
          </a:prstGeom>
          <a:ln w="12700">
            <a:miter lim="400000"/>
          </a:ln>
        </p:spPr>
      </p:pic>
      <p:pic>
        <p:nvPicPr>
          <p:cNvPr id="498" name="image19.png"/>
          <p:cNvPicPr>
            <a:picLocks noChangeAspect="1"/>
          </p:cNvPicPr>
          <p:nvPr/>
        </p:nvPicPr>
        <p:blipFill>
          <a:blip r:embed="rId3">
            <a:extLst/>
          </a:blip>
          <a:srcRect l="0" t="4004" r="0" b="0"/>
          <a:stretch>
            <a:fillRect/>
          </a:stretch>
        </p:blipFill>
        <p:spPr>
          <a:xfrm>
            <a:off x="2564052" y="3596906"/>
            <a:ext cx="2666368" cy="4408862"/>
          </a:xfrm>
          <a:prstGeom prst="rect">
            <a:avLst/>
          </a:prstGeom>
          <a:ln w="12700">
            <a:miter lim="400000"/>
          </a:ln>
        </p:spPr>
      </p:pic>
      <p:sp>
        <p:nvSpPr>
          <p:cNvPr id="499" name="Shape 499"/>
          <p:cNvSpPr/>
          <p:nvPr>
            <p:ph type="title"/>
          </p:nvPr>
        </p:nvSpPr>
        <p:spPr>
          <a:xfrm>
            <a:off x="650239" y="390596"/>
            <a:ext cx="11904876" cy="2550418"/>
          </a:xfrm>
          <a:prstGeom prst="rect">
            <a:avLst/>
          </a:prstGeom>
        </p:spPr>
        <p:txBody>
          <a:bodyPr/>
          <a:lstStyle/>
          <a:p>
            <a:pPr>
              <a:defRPr b="1" sz="8000"/>
            </a:pPr>
            <a:r>
              <a:t>μελι</a:t>
            </a:r>
          </a:p>
          <a:p>
            <a:pPr/>
            <a:r>
              <a:t>meli, honey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Shape 501"/>
          <p:cNvSpPr/>
          <p:nvPr/>
        </p:nvSpPr>
        <p:spPr>
          <a:xfrm>
            <a:off x="11216768" y="9353335"/>
            <a:ext cx="1931824" cy="2951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 anchor="ctr">
            <a:spAutoFit/>
          </a:bodyPr>
          <a:lstStyle>
            <a:lvl1pPr defTabSz="650240"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© Charlie Andrew 2016</a:t>
            </a:r>
          </a:p>
        </p:txBody>
      </p:sp>
      <p:pic>
        <p:nvPicPr>
          <p:cNvPr id="502" name="image2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93066" y="6376039"/>
            <a:ext cx="5418668" cy="3034454"/>
          </a:xfrm>
          <a:prstGeom prst="rect">
            <a:avLst/>
          </a:prstGeom>
          <a:ln w="12700">
            <a:miter lim="400000"/>
          </a:ln>
        </p:spPr>
      </p:pic>
      <p:pic>
        <p:nvPicPr>
          <p:cNvPr id="503" name="image22.png"/>
          <p:cNvPicPr>
            <a:picLocks noChangeAspect="1"/>
          </p:cNvPicPr>
          <p:nvPr/>
        </p:nvPicPr>
        <p:blipFill>
          <a:blip r:embed="rId3">
            <a:extLst/>
          </a:blip>
          <a:srcRect l="20446" t="13810" r="15382" b="33533"/>
          <a:stretch>
            <a:fillRect/>
          </a:stretch>
        </p:blipFill>
        <p:spPr>
          <a:xfrm>
            <a:off x="888924" y="3075324"/>
            <a:ext cx="4860361" cy="2658934"/>
          </a:xfrm>
          <a:prstGeom prst="rect">
            <a:avLst/>
          </a:prstGeom>
          <a:ln w="12700">
            <a:miter lim="400000"/>
          </a:ln>
        </p:spPr>
      </p:pic>
      <p:pic>
        <p:nvPicPr>
          <p:cNvPr id="504" name="image2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142700" y="2779255"/>
            <a:ext cx="4334935" cy="3251201"/>
          </a:xfrm>
          <a:prstGeom prst="rect">
            <a:avLst/>
          </a:prstGeom>
          <a:ln w="12700">
            <a:miter lim="400000"/>
          </a:ln>
        </p:spPr>
      </p:pic>
      <p:sp>
        <p:nvSpPr>
          <p:cNvPr id="505" name="Shape 505"/>
          <p:cNvSpPr/>
          <p:nvPr/>
        </p:nvSpPr>
        <p:spPr>
          <a:xfrm>
            <a:off x="433086" y="175556"/>
            <a:ext cx="11904875" cy="25504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 anchor="ctr">
            <a:normAutofit fontScale="100000" lnSpcReduction="0"/>
          </a:bodyPr>
          <a:lstStyle/>
          <a:p>
            <a:pPr defTabSz="650240">
              <a:defRPr b="1" sz="8000">
                <a:latin typeface="Calibri"/>
                <a:ea typeface="Calibri"/>
                <a:cs typeface="Calibri"/>
                <a:sym typeface="Calibri"/>
              </a:defRPr>
            </a:pPr>
            <a:r>
              <a:t>τυρος</a:t>
            </a:r>
          </a:p>
          <a:p>
            <a:pPr defTabSz="650240">
              <a:defRPr sz="6000"/>
            </a:pPr>
            <a:r>
              <a:t>turos, cheese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Shape 507"/>
          <p:cNvSpPr/>
          <p:nvPr/>
        </p:nvSpPr>
        <p:spPr>
          <a:xfrm>
            <a:off x="11216768" y="9353335"/>
            <a:ext cx="1931824" cy="2951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 anchor="ctr">
            <a:spAutoFit/>
          </a:bodyPr>
          <a:lstStyle>
            <a:lvl1pPr defTabSz="650240"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© Charlie Andrew 2016</a:t>
            </a:r>
          </a:p>
        </p:txBody>
      </p:sp>
      <p:pic>
        <p:nvPicPr>
          <p:cNvPr id="508" name="image24.png"/>
          <p:cNvPicPr>
            <a:picLocks noChangeAspect="1"/>
          </p:cNvPicPr>
          <p:nvPr/>
        </p:nvPicPr>
        <p:blipFill>
          <a:blip r:embed="rId2">
            <a:extLst/>
          </a:blip>
          <a:srcRect l="9644" t="15353" r="9211" b="21573"/>
          <a:stretch>
            <a:fillRect/>
          </a:stretch>
        </p:blipFill>
        <p:spPr>
          <a:xfrm>
            <a:off x="1226145" y="2426790"/>
            <a:ext cx="10552682" cy="5468372"/>
          </a:xfrm>
          <a:prstGeom prst="rect">
            <a:avLst/>
          </a:prstGeom>
          <a:ln w="12700">
            <a:miter lim="400000"/>
          </a:ln>
        </p:spPr>
      </p:pic>
      <p:sp>
        <p:nvSpPr>
          <p:cNvPr id="509" name="Shape 509"/>
          <p:cNvSpPr/>
          <p:nvPr/>
        </p:nvSpPr>
        <p:spPr>
          <a:xfrm>
            <a:off x="433086" y="175556"/>
            <a:ext cx="11904875" cy="25504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 anchor="ctr">
            <a:normAutofit fontScale="100000" lnSpcReduction="0"/>
          </a:bodyPr>
          <a:lstStyle/>
          <a:p>
            <a:pPr defTabSz="650240">
              <a:defRPr b="1" sz="8000">
                <a:latin typeface="Calibri"/>
                <a:ea typeface="Calibri"/>
                <a:cs typeface="Calibri"/>
                <a:sym typeface="Calibri"/>
              </a:defRPr>
            </a:pPr>
            <a:r>
              <a:t>συκον</a:t>
            </a:r>
          </a:p>
          <a:p>
            <a:pPr defTabSz="650240">
              <a:defRPr sz="6000"/>
            </a:pPr>
            <a:r>
              <a:t>sukon, fig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Shape 511"/>
          <p:cNvSpPr/>
          <p:nvPr/>
        </p:nvSpPr>
        <p:spPr>
          <a:xfrm>
            <a:off x="11216768" y="9353335"/>
            <a:ext cx="1931824" cy="2951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 anchor="ctr">
            <a:spAutoFit/>
          </a:bodyPr>
          <a:lstStyle>
            <a:lvl1pPr defTabSz="650240"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© Charlie Andrew 2016</a:t>
            </a:r>
          </a:p>
        </p:txBody>
      </p:sp>
      <p:pic>
        <p:nvPicPr>
          <p:cNvPr id="512" name="image25.png"/>
          <p:cNvPicPr>
            <a:picLocks noChangeAspect="1"/>
          </p:cNvPicPr>
          <p:nvPr/>
        </p:nvPicPr>
        <p:blipFill>
          <a:blip r:embed="rId2">
            <a:extLst/>
          </a:blip>
          <a:srcRect l="24818" t="15124" r="27857" b="12556"/>
          <a:stretch>
            <a:fillRect/>
          </a:stretch>
        </p:blipFill>
        <p:spPr>
          <a:xfrm>
            <a:off x="1581823" y="4025910"/>
            <a:ext cx="4181786" cy="4027419"/>
          </a:xfrm>
          <a:prstGeom prst="rect">
            <a:avLst/>
          </a:prstGeom>
          <a:ln w="12700">
            <a:miter lim="400000"/>
          </a:ln>
        </p:spPr>
      </p:pic>
      <p:pic>
        <p:nvPicPr>
          <p:cNvPr id="513" name="image26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037270" y="3901105"/>
            <a:ext cx="5702797" cy="4277099"/>
          </a:xfrm>
          <a:prstGeom prst="rect">
            <a:avLst/>
          </a:prstGeom>
          <a:ln w="12700">
            <a:miter lim="400000"/>
          </a:ln>
        </p:spPr>
      </p:pic>
      <p:sp>
        <p:nvSpPr>
          <p:cNvPr id="514" name="Shape 514"/>
          <p:cNvSpPr/>
          <p:nvPr/>
        </p:nvSpPr>
        <p:spPr>
          <a:xfrm>
            <a:off x="433086" y="175556"/>
            <a:ext cx="11904875" cy="25504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 anchor="ctr">
            <a:normAutofit fontScale="100000" lnSpcReduction="0"/>
          </a:bodyPr>
          <a:lstStyle/>
          <a:p>
            <a:pPr defTabSz="650240">
              <a:defRPr b="1" sz="8000">
                <a:latin typeface="Calibri"/>
                <a:ea typeface="Calibri"/>
                <a:cs typeface="Calibri"/>
                <a:sym typeface="Calibri"/>
              </a:defRPr>
            </a:pPr>
            <a:r>
              <a:t>σιδη</a:t>
            </a:r>
          </a:p>
          <a:p>
            <a:pPr defTabSz="650240">
              <a:defRPr sz="6000"/>
            </a:pPr>
            <a:r>
              <a:t>sidē, pomegranate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Shape 516"/>
          <p:cNvSpPr/>
          <p:nvPr>
            <p:ph type="title" idx="4294967295"/>
          </p:nvPr>
        </p:nvSpPr>
        <p:spPr>
          <a:xfrm>
            <a:off x="952500" y="152400"/>
            <a:ext cx="11099800" cy="1169591"/>
          </a:xfrm>
          <a:prstGeom prst="rect">
            <a:avLst/>
          </a:prstGeom>
        </p:spPr>
        <p:txBody>
          <a:bodyPr/>
          <a:lstStyle/>
          <a:p>
            <a:pPr/>
            <a:r>
              <a:t>plenary</a:t>
            </a:r>
          </a:p>
        </p:txBody>
      </p:sp>
      <p:sp>
        <p:nvSpPr>
          <p:cNvPr id="517" name="Shape 517"/>
          <p:cNvSpPr/>
          <p:nvPr/>
        </p:nvSpPr>
        <p:spPr>
          <a:xfrm>
            <a:off x="11944382" y="9480549"/>
            <a:ext cx="1054036" cy="2413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900">
                <a:solidFill>
                  <a:srgbClr val="53585F"/>
                </a:solidFill>
              </a:defRPr>
            </a:pPr>
            <a:r>
              <a:rPr>
                <a:latin typeface="Helvetica"/>
                <a:ea typeface="Helvetica"/>
                <a:cs typeface="Helvetica"/>
                <a:sym typeface="Helvetica"/>
              </a:rPr>
              <a:t>© </a:t>
            </a:r>
            <a:r>
              <a:t>C. Andrew 2017</a:t>
            </a:r>
          </a:p>
        </p:txBody>
      </p:sp>
      <p:sp>
        <p:nvSpPr>
          <p:cNvPr id="518" name="Shape 518"/>
          <p:cNvSpPr/>
          <p:nvPr/>
        </p:nvSpPr>
        <p:spPr>
          <a:xfrm>
            <a:off x="409864" y="5729619"/>
            <a:ext cx="6823080" cy="2760528"/>
          </a:xfrm>
          <a:prstGeom prst="wedgeEllipseCallout">
            <a:avLst>
              <a:gd name="adj1" fmla="val 72561"/>
              <a:gd name="adj2" fmla="val -14782"/>
            </a:avLst>
          </a:prstGeom>
          <a:ln w="25400">
            <a:solidFill>
              <a:srgbClr val="85888D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100"/>
            </a:lvl1pPr>
          </a:lstStyle>
          <a:p>
            <a:pPr/>
            <a:r>
              <a:t>Can you name a staple food of the Ancient Greeks?</a:t>
            </a:r>
          </a:p>
        </p:txBody>
      </p:sp>
      <p:sp>
        <p:nvSpPr>
          <p:cNvPr id="519" name="Shape 519"/>
          <p:cNvSpPr/>
          <p:nvPr/>
        </p:nvSpPr>
        <p:spPr>
          <a:xfrm>
            <a:off x="5184105" y="1254670"/>
            <a:ext cx="7471352" cy="2296864"/>
          </a:xfrm>
          <a:prstGeom prst="wedgeEllipseCallout">
            <a:avLst>
              <a:gd name="adj1" fmla="val -63959"/>
              <a:gd name="adj2" fmla="val -10708"/>
            </a:avLst>
          </a:prstGeom>
          <a:ln w="25400">
            <a:solidFill>
              <a:srgbClr val="85888D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defRPr sz="3100"/>
            </a:pPr>
            <a:r>
              <a:t>Would I be happy if I found a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μυς </a:t>
            </a:r>
            <a:r>
              <a:t>in my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’οικια</a:t>
            </a:r>
            <a:r>
              <a:t>?</a:t>
            </a:r>
          </a:p>
        </p:txBody>
      </p:sp>
      <p:sp>
        <p:nvSpPr>
          <p:cNvPr id="520" name="Shape 520"/>
          <p:cNvSpPr/>
          <p:nvPr/>
        </p:nvSpPr>
        <p:spPr>
          <a:xfrm>
            <a:off x="11944382" y="9480549"/>
            <a:ext cx="1054036" cy="2413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900">
                <a:solidFill>
                  <a:srgbClr val="53585F"/>
                </a:solidFill>
              </a:defRPr>
            </a:pPr>
            <a:r>
              <a:rPr>
                <a:latin typeface="Helvetica"/>
                <a:ea typeface="Helvetica"/>
                <a:cs typeface="Helvetica"/>
                <a:sym typeface="Helvetica"/>
              </a:rPr>
              <a:t>© </a:t>
            </a:r>
            <a:r>
              <a:t>C. Andrew 2017</a:t>
            </a:r>
          </a:p>
        </p:txBody>
      </p:sp>
      <p:pic>
        <p:nvPicPr>
          <p:cNvPr id="521" name="hera_small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flipH="1">
            <a:off x="8974168" y="4231792"/>
            <a:ext cx="2843029" cy="5298371"/>
          </a:xfrm>
          <a:prstGeom prst="rect">
            <a:avLst/>
          </a:prstGeom>
          <a:ln w="12700">
            <a:miter lim="400000"/>
          </a:ln>
        </p:spPr>
      </p:pic>
      <p:pic>
        <p:nvPicPr>
          <p:cNvPr id="522" name="hera_small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38789" y="307070"/>
            <a:ext cx="2843029" cy="529837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/>
          <p:nvPr>
            <p:ph type="title"/>
          </p:nvPr>
        </p:nvSpPr>
        <p:spPr>
          <a:xfrm>
            <a:off x="952500" y="444500"/>
            <a:ext cx="11099800" cy="1238422"/>
          </a:xfrm>
          <a:prstGeom prst="rect">
            <a:avLst/>
          </a:prstGeom>
        </p:spPr>
        <p:txBody>
          <a:bodyPr/>
          <a:lstStyle/>
          <a:p>
            <a:pPr/>
            <a:r>
              <a:t>ancient greek verbs</a:t>
            </a:r>
          </a:p>
        </p:txBody>
      </p:sp>
      <p:sp>
        <p:nvSpPr>
          <p:cNvPr id="178" name="Shape 178"/>
          <p:cNvSpPr/>
          <p:nvPr/>
        </p:nvSpPr>
        <p:spPr>
          <a:xfrm>
            <a:off x="3029077" y="2030283"/>
            <a:ext cx="1025874" cy="165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1000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ω</a:t>
            </a:r>
          </a:p>
        </p:txBody>
      </p:sp>
      <p:sp>
        <p:nvSpPr>
          <p:cNvPr id="179" name="Shape 179"/>
          <p:cNvSpPr/>
          <p:nvPr/>
        </p:nvSpPr>
        <p:spPr>
          <a:xfrm>
            <a:off x="3417051" y="1997847"/>
            <a:ext cx="251911" cy="698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9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I</a:t>
            </a:r>
          </a:p>
        </p:txBody>
      </p:sp>
      <p:sp>
        <p:nvSpPr>
          <p:cNvPr id="180" name="Shape 180"/>
          <p:cNvSpPr/>
          <p:nvPr/>
        </p:nvSpPr>
        <p:spPr>
          <a:xfrm>
            <a:off x="3053272" y="4384989"/>
            <a:ext cx="912876" cy="698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9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you</a:t>
            </a:r>
          </a:p>
        </p:txBody>
      </p:sp>
      <p:sp>
        <p:nvSpPr>
          <p:cNvPr id="181" name="Shape 181"/>
          <p:cNvSpPr/>
          <p:nvPr/>
        </p:nvSpPr>
        <p:spPr>
          <a:xfrm>
            <a:off x="2436970" y="6881969"/>
            <a:ext cx="2278370" cy="698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9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he,she,it</a:t>
            </a:r>
          </a:p>
        </p:txBody>
      </p:sp>
      <p:sp>
        <p:nvSpPr>
          <p:cNvPr id="182" name="Shape 182"/>
          <p:cNvSpPr/>
          <p:nvPr/>
        </p:nvSpPr>
        <p:spPr>
          <a:xfrm>
            <a:off x="8542064" y="2001279"/>
            <a:ext cx="747453" cy="698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9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we</a:t>
            </a:r>
          </a:p>
        </p:txBody>
      </p:sp>
      <p:sp>
        <p:nvSpPr>
          <p:cNvPr id="183" name="Shape 183"/>
          <p:cNvSpPr/>
          <p:nvPr/>
        </p:nvSpPr>
        <p:spPr>
          <a:xfrm>
            <a:off x="7716570" y="4384989"/>
            <a:ext cx="1903718" cy="698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9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you/y’all</a:t>
            </a:r>
          </a:p>
        </p:txBody>
      </p:sp>
      <p:sp>
        <p:nvSpPr>
          <p:cNvPr id="184" name="Shape 184"/>
          <p:cNvSpPr/>
          <p:nvPr/>
        </p:nvSpPr>
        <p:spPr>
          <a:xfrm>
            <a:off x="8026537" y="6918582"/>
            <a:ext cx="1050485" cy="698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9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they</a:t>
            </a:r>
          </a:p>
        </p:txBody>
      </p:sp>
      <p:sp>
        <p:nvSpPr>
          <p:cNvPr id="185" name="Shape 185"/>
          <p:cNvSpPr/>
          <p:nvPr/>
        </p:nvSpPr>
        <p:spPr>
          <a:xfrm>
            <a:off x="2754365" y="4417426"/>
            <a:ext cx="1575298" cy="165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10000">
                <a:solidFill>
                  <a:srgbClr val="4EAA4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εις</a:t>
            </a:r>
          </a:p>
        </p:txBody>
      </p:sp>
      <p:sp>
        <p:nvSpPr>
          <p:cNvPr id="186" name="Shape 186"/>
          <p:cNvSpPr/>
          <p:nvPr/>
        </p:nvSpPr>
        <p:spPr>
          <a:xfrm>
            <a:off x="3046786" y="6914405"/>
            <a:ext cx="1058739" cy="165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10000">
                <a:solidFill>
                  <a:srgbClr val="7A81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ει</a:t>
            </a:r>
          </a:p>
        </p:txBody>
      </p:sp>
      <p:sp>
        <p:nvSpPr>
          <p:cNvPr id="187" name="Shape 187"/>
          <p:cNvSpPr/>
          <p:nvPr/>
        </p:nvSpPr>
        <p:spPr>
          <a:xfrm>
            <a:off x="7470253" y="2033716"/>
            <a:ext cx="2692128" cy="165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1000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ομεν</a:t>
            </a:r>
          </a:p>
        </p:txBody>
      </p:sp>
      <p:sp>
        <p:nvSpPr>
          <p:cNvPr id="188" name="Shape 188"/>
          <p:cNvSpPr/>
          <p:nvPr/>
        </p:nvSpPr>
        <p:spPr>
          <a:xfrm>
            <a:off x="7780942" y="4417426"/>
            <a:ext cx="1774974" cy="165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10000">
                <a:solidFill>
                  <a:srgbClr val="4EAA4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ετε</a:t>
            </a:r>
          </a:p>
        </p:txBody>
      </p:sp>
      <p:sp>
        <p:nvSpPr>
          <p:cNvPr id="189" name="Shape 189"/>
          <p:cNvSpPr/>
          <p:nvPr/>
        </p:nvSpPr>
        <p:spPr>
          <a:xfrm>
            <a:off x="7394299" y="6951019"/>
            <a:ext cx="2548261" cy="165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10000">
                <a:solidFill>
                  <a:srgbClr val="7A81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ουσι</a:t>
            </a:r>
          </a:p>
        </p:txBody>
      </p:sp>
      <p:sp>
        <p:nvSpPr>
          <p:cNvPr id="190" name="Shape 190"/>
          <p:cNvSpPr/>
          <p:nvPr/>
        </p:nvSpPr>
        <p:spPr>
          <a:xfrm>
            <a:off x="3357762" y="3498506"/>
            <a:ext cx="368504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o</a:t>
            </a:r>
          </a:p>
        </p:txBody>
      </p:sp>
      <p:sp>
        <p:nvSpPr>
          <p:cNvPr id="191" name="Shape 191"/>
          <p:cNvSpPr/>
          <p:nvPr/>
        </p:nvSpPr>
        <p:spPr>
          <a:xfrm>
            <a:off x="3192713" y="5787195"/>
            <a:ext cx="698602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eis</a:t>
            </a:r>
          </a:p>
        </p:txBody>
      </p:sp>
      <p:sp>
        <p:nvSpPr>
          <p:cNvPr id="192" name="Shape 192"/>
          <p:cNvSpPr/>
          <p:nvPr/>
        </p:nvSpPr>
        <p:spPr>
          <a:xfrm>
            <a:off x="3341154" y="8382628"/>
            <a:ext cx="470003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ei</a:t>
            </a:r>
          </a:p>
        </p:txBody>
      </p:sp>
      <p:sp>
        <p:nvSpPr>
          <p:cNvPr id="193" name="Shape 193"/>
          <p:cNvSpPr/>
          <p:nvPr/>
        </p:nvSpPr>
        <p:spPr>
          <a:xfrm>
            <a:off x="8197426" y="3501938"/>
            <a:ext cx="1257759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omen</a:t>
            </a:r>
          </a:p>
        </p:txBody>
      </p:sp>
      <p:sp>
        <p:nvSpPr>
          <p:cNvPr id="194" name="Shape 194"/>
          <p:cNvSpPr/>
          <p:nvPr/>
        </p:nvSpPr>
        <p:spPr>
          <a:xfrm>
            <a:off x="8371603" y="5885648"/>
            <a:ext cx="749809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ete</a:t>
            </a:r>
          </a:p>
        </p:txBody>
      </p:sp>
      <p:sp>
        <p:nvSpPr>
          <p:cNvPr id="195" name="Shape 195"/>
          <p:cNvSpPr/>
          <p:nvPr/>
        </p:nvSpPr>
        <p:spPr>
          <a:xfrm>
            <a:off x="8075377" y="8419241"/>
            <a:ext cx="952805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ousi</a:t>
            </a:r>
          </a:p>
        </p:txBody>
      </p:sp>
      <p:sp>
        <p:nvSpPr>
          <p:cNvPr id="196" name="Shape 196"/>
          <p:cNvSpPr/>
          <p:nvPr/>
        </p:nvSpPr>
        <p:spPr>
          <a:xfrm>
            <a:off x="277261" y="2050649"/>
            <a:ext cx="2548261" cy="210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2000"/>
            </a:lvl1pPr>
          </a:lstStyle>
          <a:p>
            <a:pPr/>
            <a:r>
              <a:t>😱</a:t>
            </a:r>
          </a:p>
        </p:txBody>
      </p:sp>
      <p:sp>
        <p:nvSpPr>
          <p:cNvPr id="197" name="Shape 197"/>
          <p:cNvSpPr/>
          <p:nvPr/>
        </p:nvSpPr>
        <p:spPr>
          <a:xfrm>
            <a:off x="11944382" y="9480549"/>
            <a:ext cx="1054036" cy="2413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900">
                <a:solidFill>
                  <a:srgbClr val="53585F"/>
                </a:solidFill>
              </a:defRPr>
            </a:pPr>
            <a:r>
              <a:rPr>
                <a:latin typeface="Helvetica"/>
                <a:ea typeface="Helvetica"/>
                <a:cs typeface="Helvetica"/>
                <a:sym typeface="Helvetica"/>
              </a:rPr>
              <a:t>© </a:t>
            </a:r>
            <a:r>
              <a:t>C. Andrew 2017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clickEffect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Subtype="0" presetID="1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Subtype="0" presetID="1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Class="entr" nodeType="clickEffect" presetSubtype="0" presetID="1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Class="entr" nodeType="clickEffect" presetSubtype="16" presetID="23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4" grpId="10"/>
      <p:bldP build="whole" bldLvl="1" animBg="1" rev="0" advAuto="0" spid="195" grpId="12"/>
      <p:bldP build="whole" bldLvl="1" animBg="1" rev="0" advAuto="0" spid="193" grpId="8"/>
      <p:bldP build="whole" bldLvl="1" animBg="1" rev="0" advAuto="0" spid="186" grpId="5"/>
      <p:bldP build="whole" bldLvl="1" animBg="1" rev="0" advAuto="0" spid="188" grpId="9"/>
      <p:bldP build="whole" bldLvl="1" animBg="1" rev="0" advAuto="0" spid="178" grpId="1"/>
      <p:bldP build="whole" bldLvl="1" animBg="1" rev="0" advAuto="0" spid="187" grpId="7"/>
      <p:bldP build="whole" bldLvl="1" animBg="1" rev="0" advAuto="0" spid="185" grpId="3"/>
      <p:bldP build="whole" bldLvl="1" animBg="1" rev="0" advAuto="0" spid="196" grpId="13"/>
      <p:bldP build="whole" bldLvl="1" animBg="1" rev="0" advAuto="0" spid="192" grpId="6"/>
      <p:bldP build="whole" bldLvl="1" animBg="1" rev="0" advAuto="0" spid="190" grpId="2"/>
      <p:bldP build="whole" bldLvl="1" animBg="1" rev="0" advAuto="0" spid="191" grpId="4"/>
      <p:bldP build="whole" bldLvl="1" animBg="1" rev="0" advAuto="0" spid="189" grpId="1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/>
          <p:nvPr/>
        </p:nvSpPr>
        <p:spPr>
          <a:xfrm>
            <a:off x="3329006" y="6354583"/>
            <a:ext cx="2397324" cy="1028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 sz="600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solidFill>
                  <a:srgbClr val="000000"/>
                </a:solidFill>
              </a:rPr>
              <a:t>γραφ</a:t>
            </a:r>
            <a:r>
              <a:t>ω</a:t>
            </a:r>
          </a:p>
        </p:txBody>
      </p:sp>
      <p:sp>
        <p:nvSpPr>
          <p:cNvPr id="200" name="Shape 200"/>
          <p:cNvSpPr/>
          <p:nvPr/>
        </p:nvSpPr>
        <p:spPr>
          <a:xfrm>
            <a:off x="8912968" y="3263070"/>
            <a:ext cx="3272806" cy="1028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 sz="600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solidFill>
                  <a:srgbClr val="000000"/>
                </a:solidFill>
              </a:rPr>
              <a:t>σκοπ</a:t>
            </a:r>
            <a:r>
              <a:t>ομεν</a:t>
            </a:r>
          </a:p>
        </p:txBody>
      </p:sp>
      <p:sp>
        <p:nvSpPr>
          <p:cNvPr id="201" name="Shape 201"/>
          <p:cNvSpPr/>
          <p:nvPr/>
        </p:nvSpPr>
        <p:spPr>
          <a:xfrm>
            <a:off x="4033920" y="3072046"/>
            <a:ext cx="2804741" cy="1028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 sz="6000">
                <a:solidFill>
                  <a:srgbClr val="4EAA46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solidFill>
                  <a:srgbClr val="000000"/>
                </a:solidFill>
              </a:rPr>
              <a:t>’ακου</a:t>
            </a:r>
            <a:r>
              <a:t>εις</a:t>
            </a:r>
          </a:p>
        </p:txBody>
      </p:sp>
      <p:sp>
        <p:nvSpPr>
          <p:cNvPr id="202" name="Shape 202"/>
          <p:cNvSpPr/>
          <p:nvPr/>
        </p:nvSpPr>
        <p:spPr>
          <a:xfrm>
            <a:off x="4438712" y="1959436"/>
            <a:ext cx="3824761" cy="6477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rPr b="1">
                <a:latin typeface="Helvetica"/>
                <a:ea typeface="Helvetica"/>
                <a:cs typeface="Helvetica"/>
                <a:sym typeface="Helvetica"/>
              </a:rPr>
              <a:t>’ακου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ειν</a:t>
            </a:r>
            <a:r>
              <a:t>, akouein</a:t>
            </a:r>
          </a:p>
        </p:txBody>
      </p:sp>
      <p:sp>
        <p:nvSpPr>
          <p:cNvPr id="203" name="Shape 203"/>
          <p:cNvSpPr/>
          <p:nvPr/>
        </p:nvSpPr>
        <p:spPr>
          <a:xfrm>
            <a:off x="6976994" y="5659732"/>
            <a:ext cx="2924548" cy="1028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 sz="6000">
                <a:solidFill>
                  <a:srgbClr val="4EAA46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solidFill>
                  <a:srgbClr val="000000"/>
                </a:solidFill>
              </a:rPr>
              <a:t>’ακου</a:t>
            </a:r>
            <a:r>
              <a:t>ετε</a:t>
            </a:r>
          </a:p>
        </p:txBody>
      </p:sp>
      <p:sp>
        <p:nvSpPr>
          <p:cNvPr id="204" name="Shape 204"/>
          <p:cNvSpPr/>
          <p:nvPr/>
        </p:nvSpPr>
        <p:spPr>
          <a:xfrm>
            <a:off x="168991" y="1684978"/>
            <a:ext cx="3976778" cy="6477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rPr b="1">
                <a:latin typeface="Helvetica"/>
                <a:ea typeface="Helvetica"/>
                <a:cs typeface="Helvetica"/>
                <a:sym typeface="Helvetica"/>
              </a:rPr>
              <a:t>γραφειν</a:t>
            </a:r>
            <a:r>
              <a:t>, graphein</a:t>
            </a:r>
          </a:p>
        </p:txBody>
      </p:sp>
      <p:pic>
        <p:nvPicPr>
          <p:cNvPr id="205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7600" y="176953"/>
            <a:ext cx="1025873" cy="1629891"/>
          </a:xfrm>
          <a:prstGeom prst="rect">
            <a:avLst/>
          </a:prstGeom>
          <a:ln w="12700">
            <a:miter lim="400000"/>
          </a:ln>
        </p:spPr>
      </p:pic>
      <p:sp>
        <p:nvSpPr>
          <p:cNvPr id="206" name="Shape 206"/>
          <p:cNvSpPr/>
          <p:nvPr/>
        </p:nvSpPr>
        <p:spPr>
          <a:xfrm>
            <a:off x="8915981" y="1820713"/>
            <a:ext cx="3669374" cy="6477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rPr b="1">
                <a:latin typeface="Helvetica"/>
                <a:ea typeface="Helvetica"/>
                <a:cs typeface="Helvetica"/>
                <a:sym typeface="Helvetica"/>
              </a:rPr>
              <a:t>σκοπειν</a:t>
            </a:r>
            <a:r>
              <a:t>, skopein</a:t>
            </a:r>
          </a:p>
        </p:txBody>
      </p:sp>
      <p:sp>
        <p:nvSpPr>
          <p:cNvPr id="207" name="Shape 207"/>
          <p:cNvSpPr/>
          <p:nvPr>
            <p:ph type="title"/>
          </p:nvPr>
        </p:nvSpPr>
        <p:spPr>
          <a:xfrm>
            <a:off x="801192" y="-38165"/>
            <a:ext cx="11099801" cy="1238422"/>
          </a:xfrm>
          <a:prstGeom prst="rect">
            <a:avLst/>
          </a:prstGeom>
        </p:spPr>
        <p:txBody>
          <a:bodyPr/>
          <a:lstStyle/>
          <a:p>
            <a:pPr/>
            <a:r>
              <a:t>quick-fire Verbs</a:t>
            </a:r>
          </a:p>
        </p:txBody>
      </p:sp>
      <p:sp>
        <p:nvSpPr>
          <p:cNvPr id="208" name="Shape 208"/>
          <p:cNvSpPr/>
          <p:nvPr/>
        </p:nvSpPr>
        <p:spPr>
          <a:xfrm>
            <a:off x="11944382" y="9480549"/>
            <a:ext cx="1054036" cy="2413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900">
                <a:solidFill>
                  <a:srgbClr val="53585F"/>
                </a:solidFill>
              </a:defRPr>
            </a:pPr>
            <a:r>
              <a:rPr>
                <a:latin typeface="Helvetica"/>
                <a:ea typeface="Helvetica"/>
                <a:cs typeface="Helvetica"/>
                <a:sym typeface="Helvetica"/>
              </a:rPr>
              <a:t>© </a:t>
            </a:r>
            <a:r>
              <a:t>C. Andrew 2017</a:t>
            </a:r>
          </a:p>
        </p:txBody>
      </p:sp>
      <p:pic>
        <p:nvPicPr>
          <p:cNvPr id="209" name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052000" y="815037"/>
            <a:ext cx="900800" cy="1417926"/>
          </a:xfrm>
          <a:prstGeom prst="rect">
            <a:avLst/>
          </a:prstGeom>
          <a:ln w="12700">
            <a:miter lim="400000"/>
          </a:ln>
        </p:spPr>
      </p:pic>
      <p:pic>
        <p:nvPicPr>
          <p:cNvPr id="210" name="skopein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flipH="1">
            <a:off x="10651641" y="187915"/>
            <a:ext cx="1874498" cy="16510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14" name="Group 214"/>
          <p:cNvGrpSpPr/>
          <p:nvPr/>
        </p:nvGrpSpPr>
        <p:grpSpPr>
          <a:xfrm>
            <a:off x="34925" y="6354583"/>
            <a:ext cx="12658569" cy="3326914"/>
            <a:chOff x="0" y="0"/>
            <a:chExt cx="12658568" cy="3326912"/>
          </a:xfrm>
        </p:grpSpPr>
        <p:pic>
          <p:nvPicPr>
            <p:cNvPr id="211" name="athena_graphei.jpg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2092399" cy="33269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2" name="nike_graphei.jpg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9694564" y="167319"/>
              <a:ext cx="2964005" cy="293125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13" name="Shape 213"/>
            <p:cNvSpPr/>
            <p:nvPr/>
          </p:nvSpPr>
          <p:spPr>
            <a:xfrm>
              <a:off x="2039553" y="1745467"/>
              <a:ext cx="8553228" cy="1028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b="1" sz="6000">
                  <a:solidFill>
                    <a:srgbClr val="7A81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>
                  <a:solidFill>
                    <a:srgbClr val="000000"/>
                  </a:solidFill>
                </a:rPr>
                <a:t>’Αθηνα και Νικη γραφ</a:t>
              </a:r>
              <a:r>
                <a:t>ουσι</a:t>
              </a:r>
            </a:p>
          </p:txBody>
        </p:sp>
      </p:grpSp>
      <p:grpSp>
        <p:nvGrpSpPr>
          <p:cNvPr id="221" name="Group 221"/>
          <p:cNvGrpSpPr/>
          <p:nvPr/>
        </p:nvGrpSpPr>
        <p:grpSpPr>
          <a:xfrm>
            <a:off x="114714" y="2817407"/>
            <a:ext cx="8487324" cy="3326913"/>
            <a:chOff x="0" y="0"/>
            <a:chExt cx="8487323" cy="3326912"/>
          </a:xfrm>
        </p:grpSpPr>
        <p:grpSp>
          <p:nvGrpSpPr>
            <p:cNvPr id="219" name="Group 219"/>
            <p:cNvGrpSpPr/>
            <p:nvPr/>
          </p:nvGrpSpPr>
          <p:grpSpPr>
            <a:xfrm>
              <a:off x="0" y="0"/>
              <a:ext cx="2726978" cy="3326913"/>
              <a:chOff x="0" y="0"/>
              <a:chExt cx="2726977" cy="3326912"/>
            </a:xfrm>
          </p:grpSpPr>
          <p:pic>
            <p:nvPicPr>
              <p:cNvPr id="215" name="hephaistos_small.jpg"/>
              <p:cNvPicPr>
                <a:picLocks noChangeAspect="1"/>
              </p:cNvPicPr>
              <p:nvPr/>
            </p:nvPicPr>
            <p:blipFill>
              <a:blip r:embed="rId7">
                <a:extLst/>
              </a:blip>
              <a:stretch>
                <a:fillRect/>
              </a:stretch>
            </p:blipFill>
            <p:spPr>
              <a:xfrm>
                <a:off x="0" y="0"/>
                <a:ext cx="2726978" cy="332691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216" name="Shape 216"/>
              <p:cNvSpPr/>
              <p:nvPr/>
            </p:nvSpPr>
            <p:spPr>
              <a:xfrm flipV="1">
                <a:off x="1754548" y="659807"/>
                <a:ext cx="894304" cy="225621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</a:p>
            </p:txBody>
          </p:sp>
          <p:sp>
            <p:nvSpPr>
              <p:cNvPr id="217" name="Shape 217"/>
              <p:cNvSpPr/>
              <p:nvPr/>
            </p:nvSpPr>
            <p:spPr>
              <a:xfrm>
                <a:off x="1814800" y="947083"/>
                <a:ext cx="900801" cy="1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</a:p>
            </p:txBody>
          </p:sp>
          <p:sp>
            <p:nvSpPr>
              <p:cNvPr id="218" name="Shape 218"/>
              <p:cNvSpPr/>
              <p:nvPr/>
            </p:nvSpPr>
            <p:spPr>
              <a:xfrm>
                <a:off x="1766375" y="1021157"/>
                <a:ext cx="642051" cy="216889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</a:p>
            </p:txBody>
          </p:sp>
        </p:grpSp>
        <p:sp>
          <p:nvSpPr>
            <p:cNvPr id="220" name="Shape 220"/>
            <p:cNvSpPr/>
            <p:nvPr/>
          </p:nvSpPr>
          <p:spPr>
            <a:xfrm>
              <a:off x="2400550" y="1679693"/>
              <a:ext cx="6086774" cy="1028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b="1" sz="6000">
                  <a:solidFill>
                    <a:srgbClr val="7A81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>
                  <a:solidFill>
                    <a:srgbClr val="000000"/>
                  </a:solidFill>
                </a:rPr>
                <a:t>‘Ηφαιστοσ ’ακου</a:t>
              </a:r>
              <a:r>
                <a:t>ει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01" grpId="1"/>
      <p:bldP build="whole" bldLvl="1" animBg="1" rev="0" advAuto="0" spid="199" grpId="4"/>
      <p:bldP build="whole" bldLvl="1" animBg="1" rev="0" advAuto="0" spid="214" grpId="6"/>
      <p:bldP build="whole" bldLvl="1" animBg="1" rev="0" advAuto="0" spid="200" grpId="2"/>
      <p:bldP build="whole" bldLvl="1" animBg="1" rev="0" advAuto="0" spid="221" grpId="3"/>
      <p:bldP build="whole" bldLvl="1" animBg="1" rev="0" advAuto="0" spid="203" grpId="5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/>
          <p:nvPr>
            <p:ph type="title"/>
          </p:nvPr>
        </p:nvSpPr>
        <p:spPr>
          <a:xfrm>
            <a:off x="650239" y="-62697"/>
            <a:ext cx="11704322" cy="1625601"/>
          </a:xfrm>
          <a:prstGeom prst="rect">
            <a:avLst/>
          </a:prstGeom>
        </p:spPr>
        <p:txBody>
          <a:bodyPr/>
          <a:lstStyle>
            <a:lvl1pPr defTabSz="584200">
              <a:defRPr sz="6500">
                <a:latin typeface="+mj-lt"/>
                <a:ea typeface="+mj-ea"/>
                <a:cs typeface="+mj-cs"/>
                <a:sym typeface="Herculanum"/>
              </a:defRPr>
            </a:lvl1pPr>
          </a:lstStyle>
          <a:p>
            <a:pPr/>
            <a:r>
              <a:t>singulars &amp; plurals</a:t>
            </a:r>
          </a:p>
        </p:txBody>
      </p:sp>
      <p:pic>
        <p:nvPicPr>
          <p:cNvPr id="224" name="hermes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flipH="1">
            <a:off x="4653036" y="1738562"/>
            <a:ext cx="3698728" cy="4602152"/>
          </a:xfrm>
          <a:prstGeom prst="rect">
            <a:avLst/>
          </a:prstGeom>
          <a:ln w="12700">
            <a:miter lim="400000"/>
          </a:ln>
        </p:spPr>
      </p:pic>
      <p:sp>
        <p:nvSpPr>
          <p:cNvPr id="225" name="Shape 225"/>
          <p:cNvSpPr/>
          <p:nvPr/>
        </p:nvSpPr>
        <p:spPr>
          <a:xfrm>
            <a:off x="147528" y="7792339"/>
            <a:ext cx="2167168" cy="952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 sz="550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solidFill>
                  <a:srgbClr val="000000"/>
                </a:solidFill>
              </a:rPr>
              <a:t>‘ο</a:t>
            </a:r>
            <a:r>
              <a:t> </a:t>
            </a:r>
            <a:r>
              <a:rPr>
                <a:solidFill>
                  <a:srgbClr val="000000"/>
                </a:solidFill>
              </a:rPr>
              <a:t>θεος</a:t>
            </a:r>
          </a:p>
        </p:txBody>
      </p:sp>
      <p:sp>
        <p:nvSpPr>
          <p:cNvPr id="226" name="Shape 226"/>
          <p:cNvSpPr/>
          <p:nvPr/>
        </p:nvSpPr>
        <p:spPr>
          <a:xfrm>
            <a:off x="89717" y="8676169"/>
            <a:ext cx="2282789" cy="952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55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>
                <a:solidFill>
                  <a:schemeClr val="accent5"/>
                </a:solidFill>
              </a:defRPr>
            </a:pPr>
            <a:r>
              <a:rPr>
                <a:solidFill>
                  <a:srgbClr val="000000"/>
                </a:solidFill>
              </a:rPr>
              <a:t>‘οι θεοι</a:t>
            </a:r>
          </a:p>
        </p:txBody>
      </p:sp>
      <p:sp>
        <p:nvSpPr>
          <p:cNvPr id="227" name="Shape 227"/>
          <p:cNvSpPr/>
          <p:nvPr/>
        </p:nvSpPr>
        <p:spPr>
          <a:xfrm>
            <a:off x="3217500" y="7792339"/>
            <a:ext cx="1940019" cy="952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55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>
                <a:solidFill>
                  <a:schemeClr val="accent5"/>
                </a:solidFill>
              </a:defRPr>
            </a:pPr>
            <a:r>
              <a:rPr>
                <a:solidFill>
                  <a:srgbClr val="000000"/>
                </a:solidFill>
              </a:rPr>
              <a:t>‘η θεα</a:t>
            </a:r>
          </a:p>
        </p:txBody>
      </p:sp>
      <p:sp>
        <p:nvSpPr>
          <p:cNvPr id="228" name="Shape 228"/>
          <p:cNvSpPr/>
          <p:nvPr/>
        </p:nvSpPr>
        <p:spPr>
          <a:xfrm>
            <a:off x="3001265" y="8676169"/>
            <a:ext cx="2372489" cy="952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55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>
                <a:solidFill>
                  <a:schemeClr val="accent5"/>
                </a:solidFill>
              </a:defRPr>
            </a:pPr>
            <a:r>
              <a:rPr>
                <a:solidFill>
                  <a:srgbClr val="000000"/>
                </a:solidFill>
              </a:rPr>
              <a:t>‘αι θεαι</a:t>
            </a:r>
          </a:p>
        </p:txBody>
      </p:sp>
      <p:sp>
        <p:nvSpPr>
          <p:cNvPr id="229" name="Shape 229"/>
          <p:cNvSpPr/>
          <p:nvPr/>
        </p:nvSpPr>
        <p:spPr>
          <a:xfrm>
            <a:off x="11944382" y="9505949"/>
            <a:ext cx="1054036" cy="2413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900">
                <a:solidFill>
                  <a:srgbClr val="53585F"/>
                </a:solidFill>
              </a:defRPr>
            </a:pPr>
            <a:r>
              <a:rPr>
                <a:latin typeface="Helvetica"/>
                <a:ea typeface="Helvetica"/>
                <a:cs typeface="Helvetica"/>
                <a:sym typeface="Helvetica"/>
              </a:rPr>
              <a:t>© </a:t>
            </a:r>
            <a:r>
              <a:t>C. Andrew 2017</a:t>
            </a:r>
          </a:p>
        </p:txBody>
      </p:sp>
      <p:sp>
        <p:nvSpPr>
          <p:cNvPr id="230" name="Shape 230"/>
          <p:cNvSpPr/>
          <p:nvPr/>
        </p:nvSpPr>
        <p:spPr>
          <a:xfrm>
            <a:off x="6045069" y="7792339"/>
            <a:ext cx="2655914" cy="952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 sz="550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solidFill>
                  <a:srgbClr val="000000"/>
                </a:solidFill>
              </a:rPr>
              <a:t>‘ο</a:t>
            </a:r>
            <a:r>
              <a:t> </a:t>
            </a:r>
            <a:r>
              <a:rPr>
                <a:solidFill>
                  <a:srgbClr val="000000"/>
                </a:solidFill>
              </a:rPr>
              <a:t>‘ιππος</a:t>
            </a:r>
          </a:p>
        </p:txBody>
      </p:sp>
      <p:sp>
        <p:nvSpPr>
          <p:cNvPr id="231" name="Shape 231"/>
          <p:cNvSpPr/>
          <p:nvPr/>
        </p:nvSpPr>
        <p:spPr>
          <a:xfrm>
            <a:off x="5923759" y="8676169"/>
            <a:ext cx="2771534" cy="952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 sz="550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solidFill>
                  <a:srgbClr val="000000"/>
                </a:solidFill>
              </a:rPr>
              <a:t>‘οι</a:t>
            </a:r>
            <a:r>
              <a:t> </a:t>
            </a:r>
            <a:r>
              <a:rPr>
                <a:solidFill>
                  <a:srgbClr val="000000"/>
                </a:solidFill>
              </a:rPr>
              <a:t>‘ιπποι</a:t>
            </a:r>
          </a:p>
        </p:txBody>
      </p:sp>
      <p:sp>
        <p:nvSpPr>
          <p:cNvPr id="232" name="Shape 232"/>
          <p:cNvSpPr/>
          <p:nvPr/>
        </p:nvSpPr>
        <p:spPr>
          <a:xfrm>
            <a:off x="9463009" y="7792339"/>
            <a:ext cx="3096569" cy="952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55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>
                <a:solidFill>
                  <a:schemeClr val="accent5"/>
                </a:solidFill>
              </a:defRPr>
            </a:pPr>
            <a:r>
              <a:rPr>
                <a:solidFill>
                  <a:srgbClr val="000000"/>
                </a:solidFill>
              </a:rPr>
              <a:t>‘η σφαιρα</a:t>
            </a:r>
          </a:p>
        </p:txBody>
      </p:sp>
      <p:sp>
        <p:nvSpPr>
          <p:cNvPr id="233" name="Shape 233"/>
          <p:cNvSpPr/>
          <p:nvPr/>
        </p:nvSpPr>
        <p:spPr>
          <a:xfrm>
            <a:off x="9246775" y="8676169"/>
            <a:ext cx="3529038" cy="952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55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>
                <a:solidFill>
                  <a:schemeClr val="accent5"/>
                </a:solidFill>
              </a:defRPr>
            </a:pPr>
            <a:r>
              <a:rPr>
                <a:solidFill>
                  <a:srgbClr val="000000"/>
                </a:solidFill>
              </a:rPr>
              <a:t>‘αι σφαιραι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path" nodeType="clickEffect" presetSubtype="0" presetID="-1" grpId="2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0.377470 -0.173014" origin="layout" pathEditMode="relative">
                                      <p:cBhvr>
                                        <p:cTn id="10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emph" nodeType="afterEffect" presetSubtype="0" presetID="6" grpId="3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1000" fill="hold"/>
                                        <p:tgtEl>
                                          <p:spTgt spid="2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25" grpId="3"/>
      <p:bldP build="whole" bldLvl="1" animBg="1" rev="0" advAuto="0" spid="22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/>
          <p:nvPr>
            <p:ph type="title"/>
          </p:nvPr>
        </p:nvSpPr>
        <p:spPr>
          <a:xfrm>
            <a:off x="650239" y="-62697"/>
            <a:ext cx="11704322" cy="1625601"/>
          </a:xfrm>
          <a:prstGeom prst="rect">
            <a:avLst/>
          </a:prstGeom>
        </p:spPr>
        <p:txBody>
          <a:bodyPr/>
          <a:lstStyle>
            <a:lvl1pPr defTabSz="584200">
              <a:defRPr sz="6500">
                <a:latin typeface="+mj-lt"/>
                <a:ea typeface="+mj-ea"/>
                <a:cs typeface="+mj-cs"/>
                <a:sym typeface="Herculanum"/>
              </a:defRPr>
            </a:lvl1pPr>
          </a:lstStyle>
          <a:p>
            <a:pPr/>
            <a:r>
              <a:t>singulars &amp; plurals</a:t>
            </a:r>
          </a:p>
        </p:txBody>
      </p:sp>
      <p:sp>
        <p:nvSpPr>
          <p:cNvPr id="236" name="Shape 236"/>
          <p:cNvSpPr/>
          <p:nvPr/>
        </p:nvSpPr>
        <p:spPr>
          <a:xfrm>
            <a:off x="89717" y="8676169"/>
            <a:ext cx="2282789" cy="952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55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>
                <a:solidFill>
                  <a:schemeClr val="accent5"/>
                </a:solidFill>
              </a:defRPr>
            </a:pPr>
            <a:r>
              <a:rPr>
                <a:solidFill>
                  <a:srgbClr val="000000"/>
                </a:solidFill>
              </a:rPr>
              <a:t>‘οι θεοι</a:t>
            </a:r>
          </a:p>
        </p:txBody>
      </p:sp>
      <p:sp>
        <p:nvSpPr>
          <p:cNvPr id="237" name="Shape 237"/>
          <p:cNvSpPr/>
          <p:nvPr/>
        </p:nvSpPr>
        <p:spPr>
          <a:xfrm>
            <a:off x="3217500" y="7792339"/>
            <a:ext cx="1940019" cy="952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55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>
                <a:solidFill>
                  <a:schemeClr val="accent5"/>
                </a:solidFill>
              </a:defRPr>
            </a:pPr>
            <a:r>
              <a:rPr>
                <a:solidFill>
                  <a:srgbClr val="000000"/>
                </a:solidFill>
              </a:rPr>
              <a:t>‘η θεα</a:t>
            </a:r>
          </a:p>
        </p:txBody>
      </p:sp>
      <p:sp>
        <p:nvSpPr>
          <p:cNvPr id="238" name="Shape 238"/>
          <p:cNvSpPr/>
          <p:nvPr/>
        </p:nvSpPr>
        <p:spPr>
          <a:xfrm>
            <a:off x="3001265" y="8676169"/>
            <a:ext cx="2372489" cy="952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55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>
                <a:solidFill>
                  <a:schemeClr val="accent5"/>
                </a:solidFill>
              </a:defRPr>
            </a:pPr>
            <a:r>
              <a:rPr>
                <a:solidFill>
                  <a:srgbClr val="000000"/>
                </a:solidFill>
              </a:rPr>
              <a:t>‘αι θεαι</a:t>
            </a:r>
          </a:p>
        </p:txBody>
      </p:sp>
      <p:sp>
        <p:nvSpPr>
          <p:cNvPr id="239" name="Shape 239"/>
          <p:cNvSpPr/>
          <p:nvPr/>
        </p:nvSpPr>
        <p:spPr>
          <a:xfrm>
            <a:off x="11944382" y="9505949"/>
            <a:ext cx="1054036" cy="2413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900">
                <a:solidFill>
                  <a:srgbClr val="53585F"/>
                </a:solidFill>
              </a:defRPr>
            </a:pPr>
            <a:r>
              <a:rPr>
                <a:latin typeface="Helvetica"/>
                <a:ea typeface="Helvetica"/>
                <a:cs typeface="Helvetica"/>
                <a:sym typeface="Helvetica"/>
              </a:rPr>
              <a:t>© </a:t>
            </a:r>
            <a:r>
              <a:t>C. Andrew 2017</a:t>
            </a:r>
          </a:p>
        </p:txBody>
      </p:sp>
      <p:sp>
        <p:nvSpPr>
          <p:cNvPr id="240" name="Shape 240"/>
          <p:cNvSpPr/>
          <p:nvPr/>
        </p:nvSpPr>
        <p:spPr>
          <a:xfrm>
            <a:off x="6045069" y="7792339"/>
            <a:ext cx="2655914" cy="952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 sz="550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solidFill>
                  <a:srgbClr val="000000"/>
                </a:solidFill>
              </a:rPr>
              <a:t>‘ο</a:t>
            </a:r>
            <a:r>
              <a:t> </a:t>
            </a:r>
            <a:r>
              <a:rPr>
                <a:solidFill>
                  <a:srgbClr val="000000"/>
                </a:solidFill>
              </a:rPr>
              <a:t>‘ιππος</a:t>
            </a:r>
          </a:p>
        </p:txBody>
      </p:sp>
      <p:sp>
        <p:nvSpPr>
          <p:cNvPr id="241" name="Shape 241"/>
          <p:cNvSpPr/>
          <p:nvPr/>
        </p:nvSpPr>
        <p:spPr>
          <a:xfrm>
            <a:off x="5923759" y="8676169"/>
            <a:ext cx="2771534" cy="952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 sz="550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solidFill>
                  <a:srgbClr val="000000"/>
                </a:solidFill>
              </a:rPr>
              <a:t>‘οι</a:t>
            </a:r>
            <a:r>
              <a:t> </a:t>
            </a:r>
            <a:r>
              <a:rPr>
                <a:solidFill>
                  <a:srgbClr val="000000"/>
                </a:solidFill>
              </a:rPr>
              <a:t>‘ιπποι</a:t>
            </a:r>
          </a:p>
        </p:txBody>
      </p:sp>
      <p:sp>
        <p:nvSpPr>
          <p:cNvPr id="242" name="Shape 242"/>
          <p:cNvSpPr/>
          <p:nvPr/>
        </p:nvSpPr>
        <p:spPr>
          <a:xfrm>
            <a:off x="9463009" y="7792339"/>
            <a:ext cx="3096569" cy="952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55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>
                <a:solidFill>
                  <a:schemeClr val="accent5"/>
                </a:solidFill>
              </a:defRPr>
            </a:pPr>
            <a:r>
              <a:rPr>
                <a:solidFill>
                  <a:srgbClr val="000000"/>
                </a:solidFill>
              </a:rPr>
              <a:t>‘η σφαιρα</a:t>
            </a:r>
          </a:p>
        </p:txBody>
      </p:sp>
      <p:sp>
        <p:nvSpPr>
          <p:cNvPr id="243" name="Shape 243"/>
          <p:cNvSpPr/>
          <p:nvPr/>
        </p:nvSpPr>
        <p:spPr>
          <a:xfrm>
            <a:off x="9246775" y="8676169"/>
            <a:ext cx="3529038" cy="952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55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>
                <a:solidFill>
                  <a:schemeClr val="accent5"/>
                </a:solidFill>
              </a:defRPr>
            </a:pPr>
            <a:r>
              <a:rPr>
                <a:solidFill>
                  <a:srgbClr val="000000"/>
                </a:solidFill>
              </a:rPr>
              <a:t>‘αι σφαιραι</a:t>
            </a:r>
          </a:p>
        </p:txBody>
      </p:sp>
      <p:sp>
        <p:nvSpPr>
          <p:cNvPr id="244" name="Shape 244"/>
          <p:cNvSpPr/>
          <p:nvPr/>
        </p:nvSpPr>
        <p:spPr>
          <a:xfrm>
            <a:off x="147528" y="7792339"/>
            <a:ext cx="2167168" cy="952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 sz="550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solidFill>
                  <a:srgbClr val="000000"/>
                </a:solidFill>
              </a:rPr>
              <a:t>‘ο</a:t>
            </a:r>
            <a:r>
              <a:t> </a:t>
            </a:r>
            <a:r>
              <a:rPr>
                <a:solidFill>
                  <a:srgbClr val="000000"/>
                </a:solidFill>
              </a:rPr>
              <a:t>θεος</a:t>
            </a:r>
          </a:p>
        </p:txBody>
      </p:sp>
      <p:grpSp>
        <p:nvGrpSpPr>
          <p:cNvPr id="249" name="Group 249"/>
          <p:cNvGrpSpPr/>
          <p:nvPr/>
        </p:nvGrpSpPr>
        <p:grpSpPr>
          <a:xfrm>
            <a:off x="3053312" y="1753988"/>
            <a:ext cx="6243088" cy="4401782"/>
            <a:chOff x="0" y="0"/>
            <a:chExt cx="6243087" cy="4401780"/>
          </a:xfrm>
        </p:grpSpPr>
        <p:pic>
          <p:nvPicPr>
            <p:cNvPr id="245" name="hades colour.jp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98066"/>
              <a:ext cx="3227785" cy="430371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248" name="Group 248"/>
            <p:cNvGrpSpPr/>
            <p:nvPr/>
          </p:nvGrpSpPr>
          <p:grpSpPr>
            <a:xfrm>
              <a:off x="3146867" y="0"/>
              <a:ext cx="3096221" cy="3929087"/>
              <a:chOff x="0" y="0"/>
              <a:chExt cx="3096220" cy="3929086"/>
            </a:xfrm>
          </p:grpSpPr>
          <p:pic>
            <p:nvPicPr>
              <p:cNvPr id="246" name="poseidon_clean.jpg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0" y="215160"/>
                <a:ext cx="3025602" cy="3713927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247" name="Shape 247"/>
              <p:cNvSpPr/>
              <p:nvPr/>
            </p:nvSpPr>
            <p:spPr>
              <a:xfrm>
                <a:off x="1826220" y="0"/>
                <a:ext cx="1270001" cy="472976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</a:p>
            </p:txBody>
          </p:sp>
        </p:grpSp>
      </p:grp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path" nodeType="clickEffect" presetSubtype="0" presetID="-1" grpId="2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0.391769 -0.266429" origin="layout" pathEditMode="relative">
                                      <p:cBhvr>
                                        <p:cTn id="1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emph" nodeType="afterEffect" presetSubtype="0" presetID="6" grpId="3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1000" fill="hold"/>
                                        <p:tgtEl>
                                          <p:spTgt spid="2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49" grpId="1"/>
      <p:bldP build="whole" bldLvl="1" animBg="1" rev="0" advAuto="0" spid="236" grpId="3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/>
          <p:nvPr>
            <p:ph type="title"/>
          </p:nvPr>
        </p:nvSpPr>
        <p:spPr>
          <a:xfrm>
            <a:off x="650239" y="-62697"/>
            <a:ext cx="11704322" cy="1625601"/>
          </a:xfrm>
          <a:prstGeom prst="rect">
            <a:avLst/>
          </a:prstGeom>
        </p:spPr>
        <p:txBody>
          <a:bodyPr/>
          <a:lstStyle>
            <a:lvl1pPr defTabSz="584200">
              <a:defRPr sz="6500">
                <a:latin typeface="+mj-lt"/>
                <a:ea typeface="+mj-ea"/>
                <a:cs typeface="+mj-cs"/>
                <a:sym typeface="Herculanum"/>
              </a:defRPr>
            </a:lvl1pPr>
          </a:lstStyle>
          <a:p>
            <a:pPr/>
            <a:r>
              <a:t>singulars &amp; plurals</a:t>
            </a:r>
          </a:p>
        </p:txBody>
      </p:sp>
      <p:sp>
        <p:nvSpPr>
          <p:cNvPr id="252" name="Shape 252"/>
          <p:cNvSpPr/>
          <p:nvPr/>
        </p:nvSpPr>
        <p:spPr>
          <a:xfrm>
            <a:off x="89717" y="8676169"/>
            <a:ext cx="2282789" cy="952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55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>
                <a:solidFill>
                  <a:schemeClr val="accent5"/>
                </a:solidFill>
              </a:defRPr>
            </a:pPr>
            <a:r>
              <a:rPr>
                <a:solidFill>
                  <a:srgbClr val="000000"/>
                </a:solidFill>
              </a:rPr>
              <a:t>‘οι θεοι</a:t>
            </a:r>
          </a:p>
        </p:txBody>
      </p:sp>
      <p:sp>
        <p:nvSpPr>
          <p:cNvPr id="253" name="Shape 253"/>
          <p:cNvSpPr/>
          <p:nvPr/>
        </p:nvSpPr>
        <p:spPr>
          <a:xfrm>
            <a:off x="3217500" y="7792339"/>
            <a:ext cx="1940019" cy="952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55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>
                <a:solidFill>
                  <a:schemeClr val="accent5"/>
                </a:solidFill>
              </a:defRPr>
            </a:pPr>
            <a:r>
              <a:rPr>
                <a:solidFill>
                  <a:srgbClr val="000000"/>
                </a:solidFill>
              </a:rPr>
              <a:t>‘η θεα</a:t>
            </a:r>
          </a:p>
        </p:txBody>
      </p:sp>
      <p:sp>
        <p:nvSpPr>
          <p:cNvPr id="254" name="Shape 254"/>
          <p:cNvSpPr/>
          <p:nvPr/>
        </p:nvSpPr>
        <p:spPr>
          <a:xfrm>
            <a:off x="3001265" y="8676169"/>
            <a:ext cx="2372489" cy="952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55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>
                <a:solidFill>
                  <a:schemeClr val="accent5"/>
                </a:solidFill>
              </a:defRPr>
            </a:pPr>
            <a:r>
              <a:rPr>
                <a:solidFill>
                  <a:srgbClr val="000000"/>
                </a:solidFill>
              </a:rPr>
              <a:t>‘αι θεαι</a:t>
            </a:r>
          </a:p>
        </p:txBody>
      </p:sp>
      <p:sp>
        <p:nvSpPr>
          <p:cNvPr id="255" name="Shape 255"/>
          <p:cNvSpPr/>
          <p:nvPr/>
        </p:nvSpPr>
        <p:spPr>
          <a:xfrm>
            <a:off x="11944382" y="9505949"/>
            <a:ext cx="1054036" cy="2413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900">
                <a:solidFill>
                  <a:srgbClr val="53585F"/>
                </a:solidFill>
              </a:defRPr>
            </a:pPr>
            <a:r>
              <a:rPr>
                <a:latin typeface="Helvetica"/>
                <a:ea typeface="Helvetica"/>
                <a:cs typeface="Helvetica"/>
                <a:sym typeface="Helvetica"/>
              </a:rPr>
              <a:t>© </a:t>
            </a:r>
            <a:r>
              <a:t>C. Andrew 2017</a:t>
            </a:r>
          </a:p>
        </p:txBody>
      </p:sp>
      <p:sp>
        <p:nvSpPr>
          <p:cNvPr id="256" name="Shape 256"/>
          <p:cNvSpPr/>
          <p:nvPr/>
        </p:nvSpPr>
        <p:spPr>
          <a:xfrm>
            <a:off x="6045069" y="7792339"/>
            <a:ext cx="2655914" cy="952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 sz="550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solidFill>
                  <a:srgbClr val="000000"/>
                </a:solidFill>
              </a:rPr>
              <a:t>‘ο</a:t>
            </a:r>
            <a:r>
              <a:t> </a:t>
            </a:r>
            <a:r>
              <a:rPr>
                <a:solidFill>
                  <a:srgbClr val="000000"/>
                </a:solidFill>
              </a:rPr>
              <a:t>‘ιππος</a:t>
            </a:r>
          </a:p>
        </p:txBody>
      </p:sp>
      <p:sp>
        <p:nvSpPr>
          <p:cNvPr id="257" name="Shape 257"/>
          <p:cNvSpPr/>
          <p:nvPr/>
        </p:nvSpPr>
        <p:spPr>
          <a:xfrm>
            <a:off x="5923759" y="8676169"/>
            <a:ext cx="2771534" cy="952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 sz="550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solidFill>
                  <a:srgbClr val="000000"/>
                </a:solidFill>
              </a:rPr>
              <a:t>‘οι</a:t>
            </a:r>
            <a:r>
              <a:t> </a:t>
            </a:r>
            <a:r>
              <a:rPr>
                <a:solidFill>
                  <a:srgbClr val="000000"/>
                </a:solidFill>
              </a:rPr>
              <a:t>‘ιπποι</a:t>
            </a:r>
          </a:p>
        </p:txBody>
      </p:sp>
      <p:sp>
        <p:nvSpPr>
          <p:cNvPr id="258" name="Shape 258"/>
          <p:cNvSpPr/>
          <p:nvPr/>
        </p:nvSpPr>
        <p:spPr>
          <a:xfrm>
            <a:off x="9463009" y="7792339"/>
            <a:ext cx="3096569" cy="952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55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>
                <a:solidFill>
                  <a:schemeClr val="accent5"/>
                </a:solidFill>
              </a:defRPr>
            </a:pPr>
            <a:r>
              <a:rPr>
                <a:solidFill>
                  <a:srgbClr val="000000"/>
                </a:solidFill>
              </a:rPr>
              <a:t>‘η σφαιρα</a:t>
            </a:r>
          </a:p>
        </p:txBody>
      </p:sp>
      <p:sp>
        <p:nvSpPr>
          <p:cNvPr id="259" name="Shape 259"/>
          <p:cNvSpPr/>
          <p:nvPr/>
        </p:nvSpPr>
        <p:spPr>
          <a:xfrm>
            <a:off x="9246775" y="8676169"/>
            <a:ext cx="3529038" cy="952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55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>
                <a:solidFill>
                  <a:schemeClr val="accent5"/>
                </a:solidFill>
              </a:defRPr>
            </a:pPr>
            <a:r>
              <a:rPr>
                <a:solidFill>
                  <a:srgbClr val="000000"/>
                </a:solidFill>
              </a:rPr>
              <a:t>‘αι σφαιραι</a:t>
            </a:r>
          </a:p>
        </p:txBody>
      </p:sp>
      <p:sp>
        <p:nvSpPr>
          <p:cNvPr id="260" name="Shape 260"/>
          <p:cNvSpPr/>
          <p:nvPr/>
        </p:nvSpPr>
        <p:spPr>
          <a:xfrm>
            <a:off x="147528" y="7792339"/>
            <a:ext cx="2167168" cy="952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 sz="550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solidFill>
                  <a:srgbClr val="000000"/>
                </a:solidFill>
              </a:rPr>
              <a:t>‘ο</a:t>
            </a:r>
            <a:r>
              <a:t> </a:t>
            </a:r>
            <a:r>
              <a:rPr>
                <a:solidFill>
                  <a:srgbClr val="000000"/>
                </a:solidFill>
              </a:rPr>
              <a:t>θεος</a:t>
            </a:r>
          </a:p>
        </p:txBody>
      </p:sp>
      <p:pic>
        <p:nvPicPr>
          <p:cNvPr id="261" name="artemis_clean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89599" y="1653753"/>
            <a:ext cx="3025602" cy="446654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path" nodeType="clickEffect" presetSubtype="0" presetID="-1" grpId="2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0.173843 -0.170247" origin="layout" pathEditMode="relative">
                                      <p:cBhvr>
                                        <p:cTn id="10" dur="10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emph" nodeType="afterEffect" presetSubtype="0" presetID="6" grpId="3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1000" fill="hold"/>
                                        <p:tgtEl>
                                          <p:spTgt spid="25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61" grpId="1"/>
      <p:bldP build="whole" bldLvl="1" animBg="1" rev="0" advAuto="0" spid="253" grpId="3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/>
          <p:nvPr>
            <p:ph type="title"/>
          </p:nvPr>
        </p:nvSpPr>
        <p:spPr>
          <a:xfrm>
            <a:off x="650239" y="-62697"/>
            <a:ext cx="11704322" cy="1625601"/>
          </a:xfrm>
          <a:prstGeom prst="rect">
            <a:avLst/>
          </a:prstGeom>
        </p:spPr>
        <p:txBody>
          <a:bodyPr/>
          <a:lstStyle>
            <a:lvl1pPr defTabSz="584200">
              <a:defRPr sz="6500">
                <a:latin typeface="+mj-lt"/>
                <a:ea typeface="+mj-ea"/>
                <a:cs typeface="+mj-cs"/>
                <a:sym typeface="Herculanum"/>
              </a:defRPr>
            </a:lvl1pPr>
          </a:lstStyle>
          <a:p>
            <a:pPr/>
            <a:r>
              <a:t>singulars &amp; plurals</a:t>
            </a:r>
          </a:p>
        </p:txBody>
      </p:sp>
      <p:sp>
        <p:nvSpPr>
          <p:cNvPr id="264" name="Shape 264"/>
          <p:cNvSpPr/>
          <p:nvPr/>
        </p:nvSpPr>
        <p:spPr>
          <a:xfrm>
            <a:off x="89717" y="8676169"/>
            <a:ext cx="2282789" cy="952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55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>
                <a:solidFill>
                  <a:schemeClr val="accent5"/>
                </a:solidFill>
              </a:defRPr>
            </a:pPr>
            <a:r>
              <a:rPr>
                <a:solidFill>
                  <a:srgbClr val="000000"/>
                </a:solidFill>
              </a:rPr>
              <a:t>‘οι θεοι</a:t>
            </a:r>
          </a:p>
        </p:txBody>
      </p:sp>
      <p:sp>
        <p:nvSpPr>
          <p:cNvPr id="265" name="Shape 265"/>
          <p:cNvSpPr/>
          <p:nvPr/>
        </p:nvSpPr>
        <p:spPr>
          <a:xfrm>
            <a:off x="3217500" y="7792339"/>
            <a:ext cx="1940019" cy="952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55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>
                <a:solidFill>
                  <a:schemeClr val="accent5"/>
                </a:solidFill>
              </a:defRPr>
            </a:pPr>
            <a:r>
              <a:rPr>
                <a:solidFill>
                  <a:srgbClr val="000000"/>
                </a:solidFill>
              </a:rPr>
              <a:t>‘η θεα</a:t>
            </a:r>
          </a:p>
        </p:txBody>
      </p:sp>
      <p:sp>
        <p:nvSpPr>
          <p:cNvPr id="266" name="Shape 266"/>
          <p:cNvSpPr/>
          <p:nvPr/>
        </p:nvSpPr>
        <p:spPr>
          <a:xfrm>
            <a:off x="3001265" y="8676169"/>
            <a:ext cx="2372489" cy="952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55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>
                <a:solidFill>
                  <a:schemeClr val="accent5"/>
                </a:solidFill>
              </a:defRPr>
            </a:pPr>
            <a:r>
              <a:rPr>
                <a:solidFill>
                  <a:srgbClr val="000000"/>
                </a:solidFill>
              </a:rPr>
              <a:t>‘αι θεαι</a:t>
            </a:r>
          </a:p>
        </p:txBody>
      </p:sp>
      <p:sp>
        <p:nvSpPr>
          <p:cNvPr id="267" name="Shape 267"/>
          <p:cNvSpPr/>
          <p:nvPr/>
        </p:nvSpPr>
        <p:spPr>
          <a:xfrm>
            <a:off x="11944382" y="9505949"/>
            <a:ext cx="1054036" cy="2413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900">
                <a:solidFill>
                  <a:srgbClr val="53585F"/>
                </a:solidFill>
              </a:defRPr>
            </a:pPr>
            <a:r>
              <a:rPr>
                <a:latin typeface="Helvetica"/>
                <a:ea typeface="Helvetica"/>
                <a:cs typeface="Helvetica"/>
                <a:sym typeface="Helvetica"/>
              </a:rPr>
              <a:t>© </a:t>
            </a:r>
            <a:r>
              <a:t>C. Andrew 2017</a:t>
            </a:r>
          </a:p>
        </p:txBody>
      </p:sp>
      <p:sp>
        <p:nvSpPr>
          <p:cNvPr id="268" name="Shape 268"/>
          <p:cNvSpPr/>
          <p:nvPr/>
        </p:nvSpPr>
        <p:spPr>
          <a:xfrm>
            <a:off x="6045069" y="7792339"/>
            <a:ext cx="2655914" cy="952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 sz="550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solidFill>
                  <a:srgbClr val="000000"/>
                </a:solidFill>
              </a:rPr>
              <a:t>‘ο</a:t>
            </a:r>
            <a:r>
              <a:t> </a:t>
            </a:r>
            <a:r>
              <a:rPr>
                <a:solidFill>
                  <a:srgbClr val="000000"/>
                </a:solidFill>
              </a:rPr>
              <a:t>‘ιππος</a:t>
            </a:r>
          </a:p>
        </p:txBody>
      </p:sp>
      <p:sp>
        <p:nvSpPr>
          <p:cNvPr id="269" name="Shape 269"/>
          <p:cNvSpPr/>
          <p:nvPr/>
        </p:nvSpPr>
        <p:spPr>
          <a:xfrm>
            <a:off x="5923759" y="8676169"/>
            <a:ext cx="2771534" cy="952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 sz="550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solidFill>
                  <a:srgbClr val="000000"/>
                </a:solidFill>
              </a:rPr>
              <a:t>‘οι</a:t>
            </a:r>
            <a:r>
              <a:t> </a:t>
            </a:r>
            <a:r>
              <a:rPr>
                <a:solidFill>
                  <a:srgbClr val="000000"/>
                </a:solidFill>
              </a:rPr>
              <a:t>‘ιπποι</a:t>
            </a:r>
          </a:p>
        </p:txBody>
      </p:sp>
      <p:sp>
        <p:nvSpPr>
          <p:cNvPr id="270" name="Shape 270"/>
          <p:cNvSpPr/>
          <p:nvPr/>
        </p:nvSpPr>
        <p:spPr>
          <a:xfrm>
            <a:off x="9463009" y="7792339"/>
            <a:ext cx="3096569" cy="952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55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>
                <a:solidFill>
                  <a:schemeClr val="accent5"/>
                </a:solidFill>
              </a:defRPr>
            </a:pPr>
            <a:r>
              <a:rPr>
                <a:solidFill>
                  <a:srgbClr val="000000"/>
                </a:solidFill>
              </a:rPr>
              <a:t>‘η σφαιρα</a:t>
            </a:r>
          </a:p>
        </p:txBody>
      </p:sp>
      <p:sp>
        <p:nvSpPr>
          <p:cNvPr id="271" name="Shape 271"/>
          <p:cNvSpPr/>
          <p:nvPr/>
        </p:nvSpPr>
        <p:spPr>
          <a:xfrm>
            <a:off x="9246775" y="8676169"/>
            <a:ext cx="3529038" cy="952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55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>
                <a:solidFill>
                  <a:schemeClr val="accent5"/>
                </a:solidFill>
              </a:defRPr>
            </a:pPr>
            <a:r>
              <a:rPr>
                <a:solidFill>
                  <a:srgbClr val="000000"/>
                </a:solidFill>
              </a:rPr>
              <a:t>‘αι σφαιραι</a:t>
            </a:r>
          </a:p>
        </p:txBody>
      </p:sp>
      <p:sp>
        <p:nvSpPr>
          <p:cNvPr id="272" name="Shape 272"/>
          <p:cNvSpPr/>
          <p:nvPr/>
        </p:nvSpPr>
        <p:spPr>
          <a:xfrm>
            <a:off x="147528" y="7792339"/>
            <a:ext cx="2167168" cy="952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 sz="550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solidFill>
                  <a:srgbClr val="000000"/>
                </a:solidFill>
              </a:rPr>
              <a:t>‘ο</a:t>
            </a:r>
            <a:r>
              <a:t> </a:t>
            </a:r>
            <a:r>
              <a:rPr>
                <a:solidFill>
                  <a:srgbClr val="000000"/>
                </a:solidFill>
              </a:rPr>
              <a:t>θεος</a:t>
            </a:r>
          </a:p>
        </p:txBody>
      </p:sp>
      <p:grpSp>
        <p:nvGrpSpPr>
          <p:cNvPr id="275" name="Group 275"/>
          <p:cNvGrpSpPr/>
          <p:nvPr/>
        </p:nvGrpSpPr>
        <p:grpSpPr>
          <a:xfrm>
            <a:off x="4039249" y="1790617"/>
            <a:ext cx="4900657" cy="4080396"/>
            <a:chOff x="0" y="0"/>
            <a:chExt cx="4900655" cy="4080395"/>
          </a:xfrm>
        </p:grpSpPr>
        <p:pic>
          <p:nvPicPr>
            <p:cNvPr id="273" name="hera_clean.jp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 flipH="1">
              <a:off x="0" y="295626"/>
              <a:ext cx="2205578" cy="378477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74" name="athena.jp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flipH="1">
              <a:off x="2434889" y="0"/>
              <a:ext cx="2465767" cy="398739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path" nodeType="clickEffect" presetSubtype="0" presetID="-1" grpId="2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0.182899 -0.270559" origin="layout" pathEditMode="relative">
                                      <p:cBhvr>
                                        <p:cTn id="10" dur="10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emph" nodeType="afterEffect" presetSubtype="0" presetID="6" grpId="3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1000" fill="hold"/>
                                        <p:tgtEl>
                                          <p:spTgt spid="26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75" grpId="1"/>
      <p:bldP build="whole" bldLvl="1" animBg="1" rev="0" advAuto="0" spid="266" grpId="3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/>
          <p:nvPr>
            <p:ph type="title"/>
          </p:nvPr>
        </p:nvSpPr>
        <p:spPr>
          <a:xfrm>
            <a:off x="650239" y="-62697"/>
            <a:ext cx="11704322" cy="1625601"/>
          </a:xfrm>
          <a:prstGeom prst="rect">
            <a:avLst/>
          </a:prstGeom>
        </p:spPr>
        <p:txBody>
          <a:bodyPr/>
          <a:lstStyle>
            <a:lvl1pPr defTabSz="584200">
              <a:defRPr sz="6500">
                <a:latin typeface="+mj-lt"/>
                <a:ea typeface="+mj-ea"/>
                <a:cs typeface="+mj-cs"/>
                <a:sym typeface="Herculanum"/>
              </a:defRPr>
            </a:lvl1pPr>
          </a:lstStyle>
          <a:p>
            <a:pPr/>
            <a:r>
              <a:t>singulars &amp; plurals</a:t>
            </a:r>
          </a:p>
        </p:txBody>
      </p:sp>
      <p:sp>
        <p:nvSpPr>
          <p:cNvPr id="278" name="Shape 278"/>
          <p:cNvSpPr/>
          <p:nvPr/>
        </p:nvSpPr>
        <p:spPr>
          <a:xfrm>
            <a:off x="89717" y="8676169"/>
            <a:ext cx="2282789" cy="952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55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>
                <a:solidFill>
                  <a:schemeClr val="accent5"/>
                </a:solidFill>
              </a:defRPr>
            </a:pPr>
            <a:r>
              <a:rPr>
                <a:solidFill>
                  <a:srgbClr val="000000"/>
                </a:solidFill>
              </a:rPr>
              <a:t>‘οι θεοι</a:t>
            </a:r>
          </a:p>
        </p:txBody>
      </p:sp>
      <p:sp>
        <p:nvSpPr>
          <p:cNvPr id="279" name="Shape 279"/>
          <p:cNvSpPr/>
          <p:nvPr/>
        </p:nvSpPr>
        <p:spPr>
          <a:xfrm>
            <a:off x="3217500" y="7792339"/>
            <a:ext cx="1940019" cy="952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55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>
                <a:solidFill>
                  <a:schemeClr val="accent5"/>
                </a:solidFill>
              </a:defRPr>
            </a:pPr>
            <a:r>
              <a:rPr>
                <a:solidFill>
                  <a:srgbClr val="000000"/>
                </a:solidFill>
              </a:rPr>
              <a:t>‘η θεα</a:t>
            </a:r>
          </a:p>
        </p:txBody>
      </p:sp>
      <p:sp>
        <p:nvSpPr>
          <p:cNvPr id="280" name="Shape 280"/>
          <p:cNvSpPr/>
          <p:nvPr/>
        </p:nvSpPr>
        <p:spPr>
          <a:xfrm>
            <a:off x="3001265" y="8676169"/>
            <a:ext cx="2372489" cy="952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55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>
                <a:solidFill>
                  <a:schemeClr val="accent5"/>
                </a:solidFill>
              </a:defRPr>
            </a:pPr>
            <a:r>
              <a:rPr>
                <a:solidFill>
                  <a:srgbClr val="000000"/>
                </a:solidFill>
              </a:rPr>
              <a:t>‘αι θεαι</a:t>
            </a:r>
          </a:p>
        </p:txBody>
      </p:sp>
      <p:sp>
        <p:nvSpPr>
          <p:cNvPr id="281" name="Shape 281"/>
          <p:cNvSpPr/>
          <p:nvPr/>
        </p:nvSpPr>
        <p:spPr>
          <a:xfrm>
            <a:off x="11944382" y="9505949"/>
            <a:ext cx="1054036" cy="2413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900">
                <a:solidFill>
                  <a:srgbClr val="53585F"/>
                </a:solidFill>
              </a:defRPr>
            </a:pPr>
            <a:r>
              <a:rPr>
                <a:latin typeface="Helvetica"/>
                <a:ea typeface="Helvetica"/>
                <a:cs typeface="Helvetica"/>
                <a:sym typeface="Helvetica"/>
              </a:rPr>
              <a:t>© </a:t>
            </a:r>
            <a:r>
              <a:t>C. Andrew 2017</a:t>
            </a:r>
          </a:p>
        </p:txBody>
      </p:sp>
      <p:sp>
        <p:nvSpPr>
          <p:cNvPr id="282" name="Shape 282"/>
          <p:cNvSpPr/>
          <p:nvPr/>
        </p:nvSpPr>
        <p:spPr>
          <a:xfrm>
            <a:off x="5940252" y="7792339"/>
            <a:ext cx="2655913" cy="952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 sz="550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solidFill>
                  <a:srgbClr val="000000"/>
                </a:solidFill>
              </a:rPr>
              <a:t>‘ο</a:t>
            </a:r>
            <a:r>
              <a:t> </a:t>
            </a:r>
            <a:r>
              <a:rPr>
                <a:solidFill>
                  <a:srgbClr val="000000"/>
                </a:solidFill>
              </a:rPr>
              <a:t>‘ιππος</a:t>
            </a:r>
          </a:p>
        </p:txBody>
      </p:sp>
      <p:sp>
        <p:nvSpPr>
          <p:cNvPr id="283" name="Shape 283"/>
          <p:cNvSpPr/>
          <p:nvPr/>
        </p:nvSpPr>
        <p:spPr>
          <a:xfrm>
            <a:off x="5923759" y="8676169"/>
            <a:ext cx="2771534" cy="952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 sz="550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solidFill>
                  <a:srgbClr val="000000"/>
                </a:solidFill>
              </a:rPr>
              <a:t>‘οι</a:t>
            </a:r>
            <a:r>
              <a:t> </a:t>
            </a:r>
            <a:r>
              <a:rPr>
                <a:solidFill>
                  <a:srgbClr val="000000"/>
                </a:solidFill>
              </a:rPr>
              <a:t>‘ιπποι</a:t>
            </a:r>
          </a:p>
        </p:txBody>
      </p:sp>
      <p:sp>
        <p:nvSpPr>
          <p:cNvPr id="284" name="Shape 284"/>
          <p:cNvSpPr/>
          <p:nvPr/>
        </p:nvSpPr>
        <p:spPr>
          <a:xfrm>
            <a:off x="9463009" y="7792339"/>
            <a:ext cx="3096569" cy="952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55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>
                <a:solidFill>
                  <a:schemeClr val="accent5"/>
                </a:solidFill>
              </a:defRPr>
            </a:pPr>
            <a:r>
              <a:rPr>
                <a:solidFill>
                  <a:srgbClr val="000000"/>
                </a:solidFill>
              </a:rPr>
              <a:t>‘η σφαιρα</a:t>
            </a:r>
          </a:p>
        </p:txBody>
      </p:sp>
      <p:sp>
        <p:nvSpPr>
          <p:cNvPr id="285" name="Shape 285"/>
          <p:cNvSpPr/>
          <p:nvPr/>
        </p:nvSpPr>
        <p:spPr>
          <a:xfrm>
            <a:off x="9246775" y="8676169"/>
            <a:ext cx="3529038" cy="952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55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>
                <a:solidFill>
                  <a:schemeClr val="accent5"/>
                </a:solidFill>
              </a:defRPr>
            </a:pPr>
            <a:r>
              <a:rPr>
                <a:solidFill>
                  <a:srgbClr val="000000"/>
                </a:solidFill>
              </a:rPr>
              <a:t>‘αι σφαιραι</a:t>
            </a:r>
          </a:p>
        </p:txBody>
      </p:sp>
      <p:sp>
        <p:nvSpPr>
          <p:cNvPr id="286" name="Shape 286"/>
          <p:cNvSpPr/>
          <p:nvPr/>
        </p:nvSpPr>
        <p:spPr>
          <a:xfrm>
            <a:off x="147528" y="7792339"/>
            <a:ext cx="2167168" cy="952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 sz="550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solidFill>
                  <a:srgbClr val="000000"/>
                </a:solidFill>
              </a:rPr>
              <a:t>‘ο</a:t>
            </a:r>
            <a:r>
              <a:t> </a:t>
            </a:r>
            <a:r>
              <a:rPr>
                <a:solidFill>
                  <a:srgbClr val="000000"/>
                </a:solidFill>
              </a:rPr>
              <a:t>θεος</a:t>
            </a:r>
          </a:p>
        </p:txBody>
      </p:sp>
      <p:pic>
        <p:nvPicPr>
          <p:cNvPr id="287" name="hippos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8994" y="1971873"/>
            <a:ext cx="3846812" cy="384681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path" nodeType="clickEffect" presetSubtype="0" presetID="-1" grpId="2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074158 -0.184672" origin="layout" pathEditMode="relative">
                                      <p:cBhvr>
                                        <p:cTn id="10" dur="10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emph" nodeType="afterEffect" presetSubtype="0" presetID="6" grpId="3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1000" fill="hold"/>
                                        <p:tgtEl>
                                          <p:spTgt spid="28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82" grpId="3"/>
      <p:bldP build="whole" bldLvl="1" animBg="1" rev="0" advAuto="0" spid="287" grpId="1"/>
    </p:bldLst>
  </p:timing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rculanum"/>
        <a:ea typeface="Herculanum"/>
        <a:cs typeface="Herculanum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rculanum"/>
        <a:ea typeface="Herculanum"/>
        <a:cs typeface="Herculanum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