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496" y="-11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3080066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Shape 117"/>
          <p:cNvSpPr>
            <a:spLocks noGrp="1"/>
          </p:cNvSpPr>
          <p:nvPr>
            <p:ph type="title"/>
          </p:nvPr>
        </p:nvSpPr>
        <p:spPr>
          <a:xfrm>
            <a:off x="1270000" y="1638300"/>
            <a:ext cx="10464800" cy="3302000"/>
          </a:xfrm>
          <a:prstGeom prst="rect">
            <a:avLst/>
          </a:prstGeom>
        </p:spPr>
        <p:txBody>
          <a:bodyPr anchor="b"/>
          <a:lstStyle>
            <a:lvl1pPr>
              <a:defRPr sz="8000">
                <a:latin typeface="+mn-lt"/>
                <a:ea typeface="+mn-ea"/>
                <a:cs typeface="+mn-cs"/>
                <a:sym typeface="Helvetica Light"/>
              </a:defRPr>
            </a:lvl1pPr>
          </a:lstStyle>
          <a:p>
            <a:r>
              <a:t>Title Text</a:t>
            </a:r>
          </a:p>
        </p:txBody>
      </p:sp>
      <p:sp>
        <p:nvSpPr>
          <p:cNvPr id="118" name="Shape 118"/>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6" name="Shape 126"/>
          <p:cNvSpPr>
            <a:spLocks noGrp="1"/>
          </p:cNvSpPr>
          <p:nvPr>
            <p:ph type="title"/>
          </p:nvPr>
        </p:nvSpPr>
        <p:spPr>
          <a:xfrm>
            <a:off x="650239" y="390596"/>
            <a:ext cx="11704322" cy="1625601"/>
          </a:xfrm>
          <a:prstGeom prst="rect">
            <a:avLst/>
          </a:prstGeom>
        </p:spPr>
        <p:txBody>
          <a:bodyPr lIns="65023" tIns="65023" rIns="65023" bIns="65023"/>
          <a:lstStyle>
            <a:lvl1pPr defTabSz="650240">
              <a:defRPr sz="6200">
                <a:latin typeface="Calibri"/>
                <a:ea typeface="Calibri"/>
                <a:cs typeface="Calibri"/>
                <a:sym typeface="Calibri"/>
              </a:defRPr>
            </a:lvl1pPr>
          </a:lstStyle>
          <a:p>
            <a:r>
              <a:t>Title Text</a:t>
            </a:r>
          </a:p>
        </p:txBody>
      </p:sp>
      <p:sp>
        <p:nvSpPr>
          <p:cNvPr id="127" name="Shape 127"/>
          <p:cNvSpPr>
            <a:spLocks noGrp="1"/>
          </p:cNvSpPr>
          <p:nvPr>
            <p:ph type="body" idx="1"/>
          </p:nvPr>
        </p:nvSpPr>
        <p:spPr>
          <a:xfrm>
            <a:off x="650239" y="2275839"/>
            <a:ext cx="11704322" cy="6436927"/>
          </a:xfrm>
          <a:prstGeom prst="rect">
            <a:avLst/>
          </a:prstGeom>
        </p:spPr>
        <p:txBody>
          <a:bodyPr lIns="65023" tIns="65023" rIns="65023" bIns="65023" anchor="t"/>
          <a:lstStyle>
            <a:lvl1pPr marL="471487" indent="-471487" defTabSz="650240">
              <a:spcBef>
                <a:spcPts val="1000"/>
              </a:spcBef>
              <a:buSzPct val="100000"/>
              <a:buFont typeface="Arial"/>
              <a:defRPr sz="4400">
                <a:latin typeface="Calibri"/>
                <a:ea typeface="Calibri"/>
                <a:cs typeface="Calibri"/>
                <a:sym typeface="Calibri"/>
              </a:defRPr>
            </a:lvl1pPr>
            <a:lvl2pPr marL="906235" indent="-449035" defTabSz="650240">
              <a:spcBef>
                <a:spcPts val="1000"/>
              </a:spcBef>
              <a:buSzPct val="100000"/>
              <a:buFont typeface="Arial"/>
              <a:buChar char="–"/>
              <a:defRPr sz="4400">
                <a:latin typeface="Calibri"/>
                <a:ea typeface="Calibri"/>
                <a:cs typeface="Calibri"/>
                <a:sym typeface="Calibri"/>
              </a:defRPr>
            </a:lvl2pPr>
            <a:lvl3pPr indent="-419100" defTabSz="650240">
              <a:spcBef>
                <a:spcPts val="1000"/>
              </a:spcBef>
              <a:buSzPct val="100000"/>
              <a:buFont typeface="Arial"/>
              <a:defRPr sz="4400">
                <a:latin typeface="Calibri"/>
                <a:ea typeface="Calibri"/>
                <a:cs typeface="Calibri"/>
                <a:sym typeface="Calibri"/>
              </a:defRPr>
            </a:lvl3pPr>
            <a:lvl4pPr marL="1874520" indent="-502920" defTabSz="650240">
              <a:spcBef>
                <a:spcPts val="1000"/>
              </a:spcBef>
              <a:buSzPct val="100000"/>
              <a:buFont typeface="Arial"/>
              <a:buChar char="–"/>
              <a:defRPr sz="4400">
                <a:latin typeface="Calibri"/>
                <a:ea typeface="Calibri"/>
                <a:cs typeface="Calibri"/>
                <a:sym typeface="Calibri"/>
              </a:defRPr>
            </a:lvl4pPr>
            <a:lvl5pPr marL="2331720" indent="-502920" defTabSz="650240">
              <a:spcBef>
                <a:spcPts val="1000"/>
              </a:spcBef>
              <a:buSzPct val="100000"/>
              <a:buFont typeface="Arial"/>
              <a:buChar char="»"/>
              <a:defRPr sz="4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35" name="Shape 135"/>
          <p:cNvSpPr>
            <a:spLocks noGrp="1"/>
          </p:cNvSpPr>
          <p:nvPr>
            <p:ph type="title"/>
          </p:nvPr>
        </p:nvSpPr>
        <p:spPr>
          <a:xfrm>
            <a:off x="975359" y="3029937"/>
            <a:ext cx="11054082" cy="2090703"/>
          </a:xfrm>
          <a:prstGeom prst="rect">
            <a:avLst/>
          </a:prstGeom>
        </p:spPr>
        <p:txBody>
          <a:bodyPr lIns="65023" tIns="65023" rIns="65023" bIns="65023"/>
          <a:lstStyle>
            <a:lvl1pPr defTabSz="650240">
              <a:defRPr sz="6200">
                <a:latin typeface="Calibri"/>
                <a:ea typeface="Calibri"/>
                <a:cs typeface="Calibri"/>
                <a:sym typeface="Calibri"/>
              </a:defRPr>
            </a:lvl1pPr>
          </a:lstStyle>
          <a:p>
            <a:r>
              <a:t>Title Text</a:t>
            </a:r>
          </a:p>
        </p:txBody>
      </p:sp>
      <p:sp>
        <p:nvSpPr>
          <p:cNvPr id="136" name="Shape 136"/>
          <p:cNvSpPr>
            <a:spLocks noGrp="1"/>
          </p:cNvSpPr>
          <p:nvPr>
            <p:ph type="body" sz="quarter" idx="1"/>
          </p:nvPr>
        </p:nvSpPr>
        <p:spPr>
          <a:xfrm>
            <a:off x="1950719" y="5527040"/>
            <a:ext cx="9103361" cy="2492587"/>
          </a:xfrm>
          <a:prstGeom prst="rect">
            <a:avLst/>
          </a:prstGeom>
        </p:spPr>
        <p:txBody>
          <a:bodyPr lIns="65023" tIns="65023" rIns="65023" bIns="65023" anchor="t"/>
          <a:lstStyle>
            <a:lvl1pPr marL="0" indent="0" algn="ctr" defTabSz="650240">
              <a:spcBef>
                <a:spcPts val="1000"/>
              </a:spcBef>
              <a:buSzTx/>
              <a:buNone/>
              <a:defRPr sz="4400">
                <a:solidFill>
                  <a:srgbClr val="888888"/>
                </a:solidFill>
                <a:latin typeface="Calibri"/>
                <a:ea typeface="Calibri"/>
                <a:cs typeface="Calibri"/>
                <a:sym typeface="Calibri"/>
              </a:defRPr>
            </a:lvl1pPr>
            <a:lvl2pPr marL="0" indent="457200" algn="ctr" defTabSz="650240">
              <a:spcBef>
                <a:spcPts val="1000"/>
              </a:spcBef>
              <a:buSzTx/>
              <a:buNone/>
              <a:defRPr sz="4400">
                <a:solidFill>
                  <a:srgbClr val="888888"/>
                </a:solidFill>
                <a:latin typeface="Calibri"/>
                <a:ea typeface="Calibri"/>
                <a:cs typeface="Calibri"/>
                <a:sym typeface="Calibri"/>
              </a:defRPr>
            </a:lvl2pPr>
            <a:lvl3pPr marL="0" indent="914400" algn="ctr" defTabSz="650240">
              <a:spcBef>
                <a:spcPts val="1000"/>
              </a:spcBef>
              <a:buSzTx/>
              <a:buNone/>
              <a:defRPr sz="4400">
                <a:solidFill>
                  <a:srgbClr val="888888"/>
                </a:solidFill>
                <a:latin typeface="Calibri"/>
                <a:ea typeface="Calibri"/>
                <a:cs typeface="Calibri"/>
                <a:sym typeface="Calibri"/>
              </a:defRPr>
            </a:lvl3pPr>
            <a:lvl4pPr marL="0" indent="1371600" algn="ctr" defTabSz="650240">
              <a:spcBef>
                <a:spcPts val="1000"/>
              </a:spcBef>
              <a:buSzTx/>
              <a:buNone/>
              <a:defRPr sz="4400">
                <a:solidFill>
                  <a:srgbClr val="888888"/>
                </a:solidFill>
                <a:latin typeface="Calibri"/>
                <a:ea typeface="Calibri"/>
                <a:cs typeface="Calibri"/>
                <a:sym typeface="Calibri"/>
              </a:defRPr>
            </a:lvl4pPr>
            <a:lvl5pPr marL="0" indent="1828800" algn="ctr" defTabSz="650240">
              <a:spcBef>
                <a:spcPts val="1000"/>
              </a:spcBef>
              <a:buSzTx/>
              <a:buNone/>
              <a:defRPr sz="4400">
                <a:solidFill>
                  <a:srgbClr val="888888"/>
                </a:solid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7" name="Shape 137"/>
          <p:cNvSpPr>
            <a:spLocks noGrp="1"/>
          </p:cNvSpPr>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atin typeface="+mn-lt"/>
                <a:ea typeface="+mn-ea"/>
                <a:cs typeface="+mn-cs"/>
                <a:sym typeface="Helvetica Light"/>
              </a:defRPr>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1pPr>
      <a:lvl2pPr marL="0" marR="0" indent="2286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2pPr>
      <a:lvl3pPr marL="0" marR="0" indent="4572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3pPr>
      <a:lvl4pPr marL="0" marR="0" indent="6858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4pPr>
      <a:lvl5pPr marL="0" marR="0" indent="9144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5pPr>
      <a:lvl6pPr marL="0" marR="0" indent="11430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6pPr>
      <a:lvl7pPr marL="0" marR="0" indent="13716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7pPr>
      <a:lvl8pPr marL="0" marR="0" indent="16002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8pPr>
      <a:lvl9pPr marL="0" marR="0" indent="1828800" algn="ctr" defTabSz="584200" rtl="0" latinLnBrk="0">
        <a:lnSpc>
          <a:spcPct val="100000"/>
        </a:lnSpc>
        <a:spcBef>
          <a:spcPts val="0"/>
        </a:spcBef>
        <a:spcAft>
          <a:spcPts val="0"/>
        </a:spcAft>
        <a:buClrTx/>
        <a:buSzTx/>
        <a:buFontTx/>
        <a:buNone/>
        <a:tabLst/>
        <a:defRPr sz="6500" b="0" i="0" u="none" strike="noStrike" cap="none" spc="0" baseline="0">
          <a:ln>
            <a:noFill/>
          </a:ln>
          <a:solidFill>
            <a:srgbClr val="000000"/>
          </a:solidFill>
          <a:uFillTx/>
          <a:latin typeface="+mj-lt"/>
          <a:ea typeface="+mj-ea"/>
          <a:cs typeface="+mj-cs"/>
          <a:sym typeface="Herculanum"/>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6.jpeg"/><Relationship Id="rId3"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15.xml"/><Relationship Id="rId2"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15.xml"/><Relationship Id="rId2"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15.xml"/><Relationship Id="rId2"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3.jpeg"/><Relationship Id="rId5" Type="http://schemas.openxmlformats.org/officeDocument/2006/relationships/image" Target="../media/image16.jpeg"/><Relationship Id="rId6" Type="http://schemas.openxmlformats.org/officeDocument/2006/relationships/image" Target="../media/image11.jpeg"/><Relationship Id="rId7" Type="http://schemas.openxmlformats.org/officeDocument/2006/relationships/image" Target="../media/image15.jpeg"/><Relationship Id="rId1" Type="http://schemas.openxmlformats.org/officeDocument/2006/relationships/slideLayout" Target="../slideLayouts/slideLayout14.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6.jpeg"/><Relationship Id="rId9" Type="http://schemas.openxmlformats.org/officeDocument/2006/relationships/image" Target="../media/image8.jpeg"/><Relationship Id="rId10" Type="http://schemas.openxmlformats.org/officeDocument/2006/relationships/image" Target="../media/image21.jpeg"/><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2899663" y="6248400"/>
            <a:ext cx="7205473" cy="292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600">
                <a:latin typeface="+mj-lt"/>
                <a:ea typeface="+mj-ea"/>
                <a:cs typeface="+mj-cs"/>
                <a:sym typeface="Herculanum"/>
              </a:defRPr>
            </a:pPr>
            <a:endParaRPr/>
          </a:p>
          <a:p>
            <a:pPr>
              <a:defRPr sz="9000">
                <a:latin typeface="+mj-lt"/>
                <a:ea typeface="+mj-ea"/>
                <a:cs typeface="+mj-cs"/>
                <a:sym typeface="Herculanum"/>
              </a:defRPr>
            </a:pPr>
            <a:r>
              <a:t>Mega Greek</a:t>
            </a:r>
          </a:p>
          <a:p>
            <a:pPr>
              <a:defRPr sz="6600">
                <a:latin typeface="+mj-lt"/>
                <a:ea typeface="+mj-ea"/>
                <a:cs typeface="+mj-cs"/>
                <a:sym typeface="Herculanum"/>
              </a:defRPr>
            </a:pPr>
            <a:r>
              <a:t>8: inventions</a:t>
            </a:r>
          </a:p>
        </p:txBody>
      </p:sp>
      <p:sp>
        <p:nvSpPr>
          <p:cNvPr id="147" name="Shape 147"/>
          <p:cNvSpPr/>
          <p:nvPr/>
        </p:nvSpPr>
        <p:spPr>
          <a:xfrm>
            <a:off x="1721370" y="3656343"/>
            <a:ext cx="4837660"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omic Sans MS"/>
                <a:ea typeface="Comic Sans MS"/>
                <a:cs typeface="Comic Sans MS"/>
                <a:sym typeface="Comic Sans MS"/>
              </a:defRPr>
            </a:lvl1pPr>
          </a:lstStyle>
          <a:p>
            <a:r>
              <a:t>Your guide for today…</a:t>
            </a:r>
          </a:p>
        </p:txBody>
      </p:sp>
      <p:sp>
        <p:nvSpPr>
          <p:cNvPr id="148" name="Shape 148"/>
          <p:cNvSpPr/>
          <p:nvPr/>
        </p:nvSpPr>
        <p:spPr>
          <a:xfrm>
            <a:off x="2856026" y="4565021"/>
            <a:ext cx="4442719" cy="151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000" b="1">
                <a:latin typeface="Comic Sans MS"/>
                <a:ea typeface="Comic Sans MS"/>
                <a:cs typeface="Comic Sans MS"/>
                <a:sym typeface="Comic Sans MS"/>
              </a:defRPr>
            </a:lvl1pPr>
          </a:lstStyle>
          <a:p>
            <a:r>
              <a:t>Daedalus</a:t>
            </a:r>
          </a:p>
        </p:txBody>
      </p:sp>
      <p:sp>
        <p:nvSpPr>
          <p:cNvPr id="149" name="Shape 149"/>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
        <p:nvSpPr>
          <p:cNvPr id="150" name="Shape 150"/>
          <p:cNvSpPr/>
          <p:nvPr/>
        </p:nvSpPr>
        <p:spPr>
          <a:xfrm>
            <a:off x="837302" y="115323"/>
            <a:ext cx="5801835" cy="2321005"/>
          </a:xfrm>
          <a:prstGeom prst="wedgeEllipseCallout">
            <a:avLst>
              <a:gd name="adj1" fmla="val 69405"/>
              <a:gd name="adj2" fmla="val 44656"/>
            </a:avLst>
          </a:pr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5000"/>
            </a:pPr>
            <a:r>
              <a:t>Χαιρετε! </a:t>
            </a:r>
          </a:p>
          <a:p>
            <a:pPr>
              <a:defRPr sz="5000"/>
            </a:pPr>
            <a:r>
              <a:t>Khairete!</a:t>
            </a:r>
          </a:p>
        </p:txBody>
      </p:sp>
      <p:pic>
        <p:nvPicPr>
          <p:cNvPr id="151" name="daedalus_colour.jpg"/>
          <p:cNvPicPr>
            <a:picLocks noChangeAspect="1"/>
          </p:cNvPicPr>
          <p:nvPr/>
        </p:nvPicPr>
        <p:blipFill>
          <a:blip r:embed="rId2">
            <a:extLst/>
          </a:blip>
          <a:stretch>
            <a:fillRect/>
          </a:stretch>
        </p:blipFill>
        <p:spPr>
          <a:xfrm>
            <a:off x="7748759" y="683588"/>
            <a:ext cx="4145375" cy="5017122"/>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P spid="148" grpId="2" animBg="1" advAuto="0"/>
      <p:bldP spid="150" grpId="3"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p:nvPr>
        </p:nvSpPr>
        <p:spPr>
          <a:xfrm>
            <a:off x="952500" y="7538"/>
            <a:ext cx="11099800" cy="1238423"/>
          </a:xfrm>
          <a:prstGeom prst="rect">
            <a:avLst/>
          </a:prstGeom>
        </p:spPr>
        <p:txBody>
          <a:bodyPr lIns="50800" tIns="50800" rIns="50800" bIns="50800"/>
          <a:lstStyle>
            <a:lvl1pPr defTabSz="584200">
              <a:defRPr sz="6500">
                <a:latin typeface="+mj-lt"/>
                <a:ea typeface="+mj-ea"/>
                <a:cs typeface="+mj-cs"/>
                <a:sym typeface="Herculanum"/>
              </a:defRPr>
            </a:lvl1pPr>
          </a:lstStyle>
          <a:p>
            <a:r>
              <a:t>make an icarus flyer</a:t>
            </a:r>
          </a:p>
        </p:txBody>
      </p:sp>
      <p:sp>
        <p:nvSpPr>
          <p:cNvPr id="336" name="Shape 336"/>
          <p:cNvSpPr/>
          <p:nvPr/>
        </p:nvSpPr>
        <p:spPr>
          <a:xfrm>
            <a:off x="4513479" y="2084265"/>
            <a:ext cx="6390415"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1. Fold a piece of A4 size paper in half lengthwise, and then unfold.</a:t>
            </a:r>
          </a:p>
        </p:txBody>
      </p:sp>
      <p:sp>
        <p:nvSpPr>
          <p:cNvPr id="337" name="Shape 337"/>
          <p:cNvSpPr/>
          <p:nvPr/>
        </p:nvSpPr>
        <p:spPr>
          <a:xfrm>
            <a:off x="4951141" y="6311027"/>
            <a:ext cx="5922652"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2. Fold the top two corners down so they meet the centre crease.</a:t>
            </a:r>
          </a:p>
        </p:txBody>
      </p:sp>
      <p:pic>
        <p:nvPicPr>
          <p:cNvPr id="338" name="if 1.jpg"/>
          <p:cNvPicPr>
            <a:picLocks noChangeAspect="1"/>
          </p:cNvPicPr>
          <p:nvPr/>
        </p:nvPicPr>
        <p:blipFill>
          <a:blip r:embed="rId2">
            <a:extLst/>
          </a:blip>
          <a:stretch>
            <a:fillRect/>
          </a:stretch>
        </p:blipFill>
        <p:spPr>
          <a:xfrm>
            <a:off x="1530533" y="1410970"/>
            <a:ext cx="2423945" cy="3086490"/>
          </a:xfrm>
          <a:prstGeom prst="rect">
            <a:avLst/>
          </a:prstGeom>
          <a:ln w="12700">
            <a:miter lim="400000"/>
          </a:ln>
        </p:spPr>
      </p:pic>
      <p:pic>
        <p:nvPicPr>
          <p:cNvPr id="339" name="if 2.jpg"/>
          <p:cNvPicPr>
            <a:picLocks noChangeAspect="1"/>
          </p:cNvPicPr>
          <p:nvPr/>
        </p:nvPicPr>
        <p:blipFill>
          <a:blip r:embed="rId3">
            <a:extLst/>
          </a:blip>
          <a:stretch>
            <a:fillRect/>
          </a:stretch>
        </p:blipFill>
        <p:spPr>
          <a:xfrm>
            <a:off x="1520092" y="5594332"/>
            <a:ext cx="2759384" cy="3173291"/>
          </a:xfrm>
          <a:prstGeom prst="rect">
            <a:avLst/>
          </a:prstGeom>
          <a:ln w="12700">
            <a:miter lim="400000"/>
          </a:ln>
        </p:spPr>
      </p:pic>
      <p:sp>
        <p:nvSpPr>
          <p:cNvPr id="340" name="Shape 340"/>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type="title"/>
          </p:nvPr>
        </p:nvSpPr>
        <p:spPr>
          <a:xfrm>
            <a:off x="952500" y="7538"/>
            <a:ext cx="11099800" cy="1238423"/>
          </a:xfrm>
          <a:prstGeom prst="rect">
            <a:avLst/>
          </a:prstGeom>
        </p:spPr>
        <p:txBody>
          <a:bodyPr lIns="50800" tIns="50800" rIns="50800" bIns="50800"/>
          <a:lstStyle>
            <a:lvl1pPr defTabSz="584200">
              <a:defRPr sz="6500">
                <a:latin typeface="+mj-lt"/>
                <a:ea typeface="+mj-ea"/>
                <a:cs typeface="+mj-cs"/>
                <a:sym typeface="Herculanum"/>
              </a:defRPr>
            </a:lvl1pPr>
          </a:lstStyle>
          <a:p>
            <a:r>
              <a:t>make an icarus flyer</a:t>
            </a:r>
          </a:p>
        </p:txBody>
      </p:sp>
      <p:sp>
        <p:nvSpPr>
          <p:cNvPr id="343" name="Shape 343"/>
          <p:cNvSpPr/>
          <p:nvPr/>
        </p:nvSpPr>
        <p:spPr>
          <a:xfrm>
            <a:off x="3591264" y="1276541"/>
            <a:ext cx="7849571"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3. Turn the flyer over.</a:t>
            </a:r>
          </a:p>
          <a:p>
            <a:pPr algn="l"/>
            <a:endParaRPr/>
          </a:p>
        </p:txBody>
      </p:sp>
      <p:sp>
        <p:nvSpPr>
          <p:cNvPr id="344" name="Shape 344"/>
          <p:cNvSpPr/>
          <p:nvPr/>
        </p:nvSpPr>
        <p:spPr>
          <a:xfrm>
            <a:off x="3559087" y="7436442"/>
            <a:ext cx="7913926"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5. Fold the top point down so that the tip meets the bottom of where the previous folds come together.</a:t>
            </a:r>
          </a:p>
        </p:txBody>
      </p:sp>
      <p:pic>
        <p:nvPicPr>
          <p:cNvPr id="345" name="if 3.jpg"/>
          <p:cNvPicPr>
            <a:picLocks noChangeAspect="1"/>
          </p:cNvPicPr>
          <p:nvPr/>
        </p:nvPicPr>
        <p:blipFill>
          <a:blip r:embed="rId2">
            <a:extLst/>
          </a:blip>
          <a:stretch>
            <a:fillRect/>
          </a:stretch>
        </p:blipFill>
        <p:spPr>
          <a:xfrm>
            <a:off x="767922" y="1261235"/>
            <a:ext cx="2545930" cy="2928730"/>
          </a:xfrm>
          <a:prstGeom prst="rect">
            <a:avLst/>
          </a:prstGeom>
          <a:ln w="12700">
            <a:miter lim="400000"/>
          </a:ln>
        </p:spPr>
      </p:pic>
      <p:sp>
        <p:nvSpPr>
          <p:cNvPr id="346" name="Shape 346"/>
          <p:cNvSpPr/>
          <p:nvPr/>
        </p:nvSpPr>
        <p:spPr>
          <a:xfrm>
            <a:off x="3476870" y="2703145"/>
            <a:ext cx="5658276" cy="392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4. Fold the corners in again to the centre crease. You want the diagonal line coming off the top of the flyer (on the left side) to be lined up with the middle (like on the right side).</a:t>
            </a:r>
          </a:p>
        </p:txBody>
      </p:sp>
      <p:pic>
        <p:nvPicPr>
          <p:cNvPr id="347" name="if 4.jpg"/>
          <p:cNvPicPr>
            <a:picLocks noChangeAspect="1"/>
          </p:cNvPicPr>
          <p:nvPr/>
        </p:nvPicPr>
        <p:blipFill>
          <a:blip r:embed="rId3">
            <a:extLst/>
          </a:blip>
          <a:stretch>
            <a:fillRect/>
          </a:stretch>
        </p:blipFill>
        <p:spPr>
          <a:xfrm>
            <a:off x="9298165" y="2656007"/>
            <a:ext cx="3480719" cy="4018578"/>
          </a:xfrm>
          <a:prstGeom prst="rect">
            <a:avLst/>
          </a:prstGeom>
          <a:ln w="12700">
            <a:miter lim="400000"/>
          </a:ln>
        </p:spPr>
      </p:pic>
      <p:pic>
        <p:nvPicPr>
          <p:cNvPr id="348" name="if 5.jpg"/>
          <p:cNvPicPr>
            <a:picLocks noChangeAspect="1"/>
          </p:cNvPicPr>
          <p:nvPr/>
        </p:nvPicPr>
        <p:blipFill>
          <a:blip r:embed="rId4">
            <a:extLst/>
          </a:blip>
          <a:stretch>
            <a:fillRect/>
          </a:stretch>
        </p:blipFill>
        <p:spPr>
          <a:xfrm>
            <a:off x="262329" y="6176107"/>
            <a:ext cx="3051523" cy="3190228"/>
          </a:xfrm>
          <a:prstGeom prst="rect">
            <a:avLst/>
          </a:prstGeom>
          <a:ln w="12700">
            <a:miter lim="400000"/>
          </a:ln>
        </p:spPr>
      </p:pic>
      <p:sp>
        <p:nvSpPr>
          <p:cNvPr id="349" name="Shape 349"/>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title"/>
          </p:nvPr>
        </p:nvSpPr>
        <p:spPr>
          <a:xfrm>
            <a:off x="952500" y="7538"/>
            <a:ext cx="11099800" cy="1238423"/>
          </a:xfrm>
          <a:prstGeom prst="rect">
            <a:avLst/>
          </a:prstGeom>
        </p:spPr>
        <p:txBody>
          <a:bodyPr lIns="50800" tIns="50800" rIns="50800" bIns="50800"/>
          <a:lstStyle>
            <a:lvl1pPr defTabSz="584200">
              <a:defRPr sz="6500">
                <a:latin typeface="+mj-lt"/>
                <a:ea typeface="+mj-ea"/>
                <a:cs typeface="+mj-cs"/>
                <a:sym typeface="Herculanum"/>
              </a:defRPr>
            </a:lvl1pPr>
          </a:lstStyle>
          <a:p>
            <a:r>
              <a:t>make an icarus flyer</a:t>
            </a:r>
          </a:p>
        </p:txBody>
      </p:sp>
      <p:sp>
        <p:nvSpPr>
          <p:cNvPr id="352" name="Shape 352"/>
          <p:cNvSpPr/>
          <p:nvPr/>
        </p:nvSpPr>
        <p:spPr>
          <a:xfrm>
            <a:off x="6362988" y="2493236"/>
            <a:ext cx="5611441"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6. Fold the entire flyer in half, in on itself.</a:t>
            </a:r>
          </a:p>
        </p:txBody>
      </p:sp>
      <p:sp>
        <p:nvSpPr>
          <p:cNvPr id="353" name="Shape 353"/>
          <p:cNvSpPr/>
          <p:nvPr/>
        </p:nvSpPr>
        <p:spPr>
          <a:xfrm>
            <a:off x="3691300" y="5886766"/>
            <a:ext cx="5891818" cy="283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7. Fold the wings down so that you’re making a straight line across from the top of the snub nose. Repeat on the other side.</a:t>
            </a:r>
          </a:p>
        </p:txBody>
      </p:sp>
      <p:pic>
        <p:nvPicPr>
          <p:cNvPr id="354" name="if 6.jpg"/>
          <p:cNvPicPr>
            <a:picLocks noChangeAspect="1"/>
          </p:cNvPicPr>
          <p:nvPr/>
        </p:nvPicPr>
        <p:blipFill>
          <a:blip r:embed="rId2">
            <a:extLst/>
          </a:blip>
          <a:stretch>
            <a:fillRect/>
          </a:stretch>
        </p:blipFill>
        <p:spPr>
          <a:xfrm>
            <a:off x="290756" y="1970405"/>
            <a:ext cx="2224584" cy="2625008"/>
          </a:xfrm>
          <a:prstGeom prst="rect">
            <a:avLst/>
          </a:prstGeom>
          <a:ln w="12700">
            <a:miter lim="400000"/>
          </a:ln>
        </p:spPr>
      </p:pic>
      <p:pic>
        <p:nvPicPr>
          <p:cNvPr id="355" name="if 6a.jpg"/>
          <p:cNvPicPr>
            <a:picLocks noChangeAspect="1"/>
          </p:cNvPicPr>
          <p:nvPr/>
        </p:nvPicPr>
        <p:blipFill>
          <a:blip r:embed="rId3">
            <a:extLst/>
          </a:blip>
          <a:stretch>
            <a:fillRect/>
          </a:stretch>
        </p:blipFill>
        <p:spPr>
          <a:xfrm>
            <a:off x="2769731" y="1970405"/>
            <a:ext cx="3370127" cy="2625008"/>
          </a:xfrm>
          <a:prstGeom prst="rect">
            <a:avLst/>
          </a:prstGeom>
          <a:ln w="12700">
            <a:miter lim="400000"/>
          </a:ln>
        </p:spPr>
      </p:pic>
      <p:pic>
        <p:nvPicPr>
          <p:cNvPr id="356" name="if 7.jpg"/>
          <p:cNvPicPr>
            <a:picLocks noChangeAspect="1"/>
          </p:cNvPicPr>
          <p:nvPr/>
        </p:nvPicPr>
        <p:blipFill>
          <a:blip r:embed="rId4">
            <a:extLst/>
          </a:blip>
          <a:stretch>
            <a:fillRect/>
          </a:stretch>
        </p:blipFill>
        <p:spPr>
          <a:xfrm>
            <a:off x="282437" y="5870863"/>
            <a:ext cx="3297013" cy="2428800"/>
          </a:xfrm>
          <a:prstGeom prst="rect">
            <a:avLst/>
          </a:prstGeom>
          <a:ln w="12700">
            <a:miter lim="400000"/>
          </a:ln>
        </p:spPr>
      </p:pic>
      <p:pic>
        <p:nvPicPr>
          <p:cNvPr id="357" name="if 7a.jpg"/>
          <p:cNvPicPr>
            <a:picLocks noChangeAspect="1"/>
          </p:cNvPicPr>
          <p:nvPr/>
        </p:nvPicPr>
        <p:blipFill>
          <a:blip r:embed="rId5">
            <a:extLst/>
          </a:blip>
          <a:stretch>
            <a:fillRect/>
          </a:stretch>
        </p:blipFill>
        <p:spPr>
          <a:xfrm>
            <a:off x="9694968" y="5541292"/>
            <a:ext cx="3027395" cy="3087943"/>
          </a:xfrm>
          <a:prstGeom prst="rect">
            <a:avLst/>
          </a:prstGeom>
          <a:ln w="12700">
            <a:miter lim="400000"/>
          </a:ln>
        </p:spPr>
      </p:pic>
      <p:sp>
        <p:nvSpPr>
          <p:cNvPr id="358" name="Shape 358"/>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p:cNvSpPr>
          <p:nvPr>
            <p:ph type="title"/>
          </p:nvPr>
        </p:nvSpPr>
        <p:spPr>
          <a:xfrm>
            <a:off x="952500" y="7538"/>
            <a:ext cx="11099800" cy="1238423"/>
          </a:xfrm>
          <a:prstGeom prst="rect">
            <a:avLst/>
          </a:prstGeom>
        </p:spPr>
        <p:txBody>
          <a:bodyPr lIns="50800" tIns="50800" rIns="50800" bIns="50800"/>
          <a:lstStyle>
            <a:lvl1pPr defTabSz="584200">
              <a:defRPr sz="6500">
                <a:latin typeface="+mj-lt"/>
                <a:ea typeface="+mj-ea"/>
                <a:cs typeface="+mj-cs"/>
                <a:sym typeface="Herculanum"/>
              </a:defRPr>
            </a:lvl1pPr>
          </a:lstStyle>
          <a:p>
            <a:r>
              <a:t>make an icarus flyer</a:t>
            </a:r>
          </a:p>
        </p:txBody>
      </p:sp>
      <p:sp>
        <p:nvSpPr>
          <p:cNvPr id="361" name="Shape 361"/>
          <p:cNvSpPr/>
          <p:nvPr/>
        </p:nvSpPr>
        <p:spPr>
          <a:xfrm>
            <a:off x="2858052" y="7790650"/>
            <a:ext cx="7913927"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t>8. Decorate with the figure of Icarus underneath, and his wings above.</a:t>
            </a:r>
          </a:p>
        </p:txBody>
      </p:sp>
      <p:pic>
        <p:nvPicPr>
          <p:cNvPr id="362" name="if 8.jpg"/>
          <p:cNvPicPr>
            <a:picLocks noChangeAspect="1"/>
          </p:cNvPicPr>
          <p:nvPr/>
        </p:nvPicPr>
        <p:blipFill>
          <a:blip r:embed="rId2">
            <a:extLst/>
          </a:blip>
          <a:stretch>
            <a:fillRect/>
          </a:stretch>
        </p:blipFill>
        <p:spPr>
          <a:xfrm>
            <a:off x="738614" y="1369096"/>
            <a:ext cx="5480775" cy="3145965"/>
          </a:xfrm>
          <a:prstGeom prst="rect">
            <a:avLst/>
          </a:prstGeom>
          <a:ln w="12700">
            <a:miter lim="400000"/>
          </a:ln>
        </p:spPr>
      </p:pic>
      <p:pic>
        <p:nvPicPr>
          <p:cNvPr id="363" name="if 8a.jpg"/>
          <p:cNvPicPr>
            <a:picLocks noChangeAspect="1"/>
          </p:cNvPicPr>
          <p:nvPr/>
        </p:nvPicPr>
        <p:blipFill>
          <a:blip r:embed="rId3">
            <a:extLst/>
          </a:blip>
          <a:stretch>
            <a:fillRect/>
          </a:stretch>
        </p:blipFill>
        <p:spPr>
          <a:xfrm>
            <a:off x="6382360" y="1767328"/>
            <a:ext cx="6350001" cy="2349501"/>
          </a:xfrm>
          <a:prstGeom prst="rect">
            <a:avLst/>
          </a:prstGeom>
          <a:ln w="12700">
            <a:miter lim="400000"/>
          </a:ln>
        </p:spPr>
      </p:pic>
      <p:pic>
        <p:nvPicPr>
          <p:cNvPr id="364" name="if 8b.jpg"/>
          <p:cNvPicPr>
            <a:picLocks noChangeAspect="1"/>
          </p:cNvPicPr>
          <p:nvPr/>
        </p:nvPicPr>
        <p:blipFill>
          <a:blip r:embed="rId4">
            <a:extLst/>
          </a:blip>
          <a:stretch>
            <a:fillRect/>
          </a:stretch>
        </p:blipFill>
        <p:spPr>
          <a:xfrm>
            <a:off x="3473450" y="4749505"/>
            <a:ext cx="6350000" cy="2806701"/>
          </a:xfrm>
          <a:prstGeom prst="rect">
            <a:avLst/>
          </a:prstGeom>
          <a:ln w="12700">
            <a:miter lim="400000"/>
          </a:ln>
        </p:spPr>
      </p:pic>
      <p:sp>
        <p:nvSpPr>
          <p:cNvPr id="365" name="Shape 365"/>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p:cNvSpPr>
          <p:nvPr>
            <p:ph type="title" idx="4294967295"/>
          </p:nvPr>
        </p:nvSpPr>
        <p:spPr>
          <a:xfrm>
            <a:off x="952500" y="152400"/>
            <a:ext cx="11099800" cy="1169591"/>
          </a:xfrm>
          <a:prstGeom prst="rect">
            <a:avLst/>
          </a:prstGeom>
        </p:spPr>
        <p:txBody>
          <a:bodyPr/>
          <a:lstStyle/>
          <a:p>
            <a:r>
              <a:t>plenary</a:t>
            </a:r>
          </a:p>
        </p:txBody>
      </p:sp>
      <p:sp>
        <p:nvSpPr>
          <p:cNvPr id="368" name="Shape 368"/>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grpSp>
        <p:nvGrpSpPr>
          <p:cNvPr id="371" name="Group 371"/>
          <p:cNvGrpSpPr/>
          <p:nvPr/>
        </p:nvGrpSpPr>
        <p:grpSpPr>
          <a:xfrm>
            <a:off x="409864" y="4170064"/>
            <a:ext cx="12078239" cy="5017123"/>
            <a:chOff x="0" y="0"/>
            <a:chExt cx="12078238" cy="5017121"/>
          </a:xfrm>
        </p:grpSpPr>
        <p:pic>
          <p:nvPicPr>
            <p:cNvPr id="369" name="daedalus_colour.jpg"/>
            <p:cNvPicPr>
              <a:picLocks noChangeAspect="1"/>
            </p:cNvPicPr>
            <p:nvPr/>
          </p:nvPicPr>
          <p:blipFill>
            <a:blip r:embed="rId2">
              <a:extLst/>
            </a:blip>
            <a:stretch>
              <a:fillRect/>
            </a:stretch>
          </p:blipFill>
          <p:spPr>
            <a:xfrm>
              <a:off x="7932864" y="0"/>
              <a:ext cx="4145375" cy="5017122"/>
            </a:xfrm>
            <a:prstGeom prst="rect">
              <a:avLst/>
            </a:prstGeom>
            <a:ln w="12700" cap="flat">
              <a:noFill/>
              <a:miter lim="400000"/>
            </a:ln>
            <a:effectLst/>
          </p:spPr>
        </p:pic>
        <p:sp>
          <p:nvSpPr>
            <p:cNvPr id="370" name="Shape 370"/>
            <p:cNvSpPr/>
            <p:nvPr/>
          </p:nvSpPr>
          <p:spPr>
            <a:xfrm>
              <a:off x="0" y="1559554"/>
              <a:ext cx="6823079" cy="2760528"/>
            </a:xfrm>
            <a:prstGeom prst="wedgeEllipseCallout">
              <a:avLst>
                <a:gd name="adj1" fmla="val 72561"/>
                <a:gd name="adj2" fmla="val -14782"/>
              </a:avLst>
            </a:pr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3100"/>
              </a:lvl1pPr>
            </a:lstStyle>
            <a:p>
              <a:r>
                <a:t>What was the name of my son, and what did I tell him not to do?</a:t>
              </a:r>
            </a:p>
          </p:txBody>
        </p:sp>
      </p:grpSp>
      <p:grpSp>
        <p:nvGrpSpPr>
          <p:cNvPr id="374" name="Group 374"/>
          <p:cNvGrpSpPr/>
          <p:nvPr/>
        </p:nvGrpSpPr>
        <p:grpSpPr>
          <a:xfrm>
            <a:off x="120944" y="207083"/>
            <a:ext cx="12534513" cy="5017122"/>
            <a:chOff x="0" y="0"/>
            <a:chExt cx="12534512" cy="5017121"/>
          </a:xfrm>
        </p:grpSpPr>
        <p:pic>
          <p:nvPicPr>
            <p:cNvPr id="372" name="daedalus_colour.jpg"/>
            <p:cNvPicPr>
              <a:picLocks noChangeAspect="1"/>
            </p:cNvPicPr>
            <p:nvPr/>
          </p:nvPicPr>
          <p:blipFill>
            <a:blip r:embed="rId2">
              <a:extLst/>
            </a:blip>
            <a:stretch>
              <a:fillRect/>
            </a:stretch>
          </p:blipFill>
          <p:spPr>
            <a:xfrm flipH="1">
              <a:off x="0" y="0"/>
              <a:ext cx="4145374" cy="5017122"/>
            </a:xfrm>
            <a:prstGeom prst="rect">
              <a:avLst/>
            </a:prstGeom>
            <a:ln w="12700" cap="flat">
              <a:noFill/>
              <a:miter lim="400000"/>
            </a:ln>
            <a:effectLst/>
          </p:spPr>
        </p:pic>
        <p:sp>
          <p:nvSpPr>
            <p:cNvPr id="373" name="Shape 373"/>
            <p:cNvSpPr/>
            <p:nvPr/>
          </p:nvSpPr>
          <p:spPr>
            <a:xfrm>
              <a:off x="5063161" y="1047587"/>
              <a:ext cx="7471352" cy="2296864"/>
            </a:xfrm>
            <a:prstGeom prst="wedgeEllipseCallout">
              <a:avLst>
                <a:gd name="adj1" fmla="val -63959"/>
                <a:gd name="adj2" fmla="val -10708"/>
              </a:avLst>
            </a:pr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3100"/>
              </a:pPr>
              <a:r>
                <a:t>What modern inventions have </a:t>
              </a:r>
              <a:r>
                <a:rPr b="1">
                  <a:latin typeface="Helvetica"/>
                  <a:ea typeface="Helvetica"/>
                  <a:cs typeface="Helvetica"/>
                  <a:sym typeface="Helvetica"/>
                </a:rPr>
                <a:t>τηλε</a:t>
              </a:r>
              <a:r>
                <a:t>, meaning ‘far away’, in their names?</a:t>
              </a:r>
            </a:p>
          </p:txBody>
        </p:sp>
      </p:gr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2" animBg="1" advAuto="0"/>
      <p:bldP spid="374"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952500" y="444500"/>
            <a:ext cx="11099800" cy="1271340"/>
          </a:xfrm>
          <a:prstGeom prst="rect">
            <a:avLst/>
          </a:prstGeom>
        </p:spPr>
        <p:txBody>
          <a:bodyPr/>
          <a:lstStyle/>
          <a:p>
            <a:r>
              <a:t>word roots challenge</a:t>
            </a:r>
          </a:p>
        </p:txBody>
      </p:sp>
      <p:sp>
        <p:nvSpPr>
          <p:cNvPr id="154" name="Shape 154"/>
          <p:cNvSpPr/>
          <p:nvPr/>
        </p:nvSpPr>
        <p:spPr>
          <a:xfrm>
            <a:off x="1250365" y="3384550"/>
            <a:ext cx="28332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tele, far away</a:t>
            </a:r>
          </a:p>
        </p:txBody>
      </p:sp>
      <p:sp>
        <p:nvSpPr>
          <p:cNvPr id="155" name="Shape 155"/>
          <p:cNvSpPr/>
          <p:nvPr/>
        </p:nvSpPr>
        <p:spPr>
          <a:xfrm>
            <a:off x="5043576" y="4806950"/>
            <a:ext cx="26636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thermos, hot</a:t>
            </a:r>
          </a:p>
        </p:txBody>
      </p:sp>
      <p:sp>
        <p:nvSpPr>
          <p:cNvPr id="156" name="Shape 156"/>
          <p:cNvSpPr/>
          <p:nvPr/>
        </p:nvSpPr>
        <p:spPr>
          <a:xfrm>
            <a:off x="-90525" y="7145752"/>
            <a:ext cx="5261050"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elektron, amber (fossilised tree sap)</a:t>
            </a:r>
          </a:p>
        </p:txBody>
      </p:sp>
      <p:sp>
        <p:nvSpPr>
          <p:cNvPr id="157" name="Shape 157"/>
          <p:cNvSpPr/>
          <p:nvPr/>
        </p:nvSpPr>
        <p:spPr>
          <a:xfrm>
            <a:off x="8334861" y="3384550"/>
            <a:ext cx="4369810"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phos, light</a:t>
            </a:r>
          </a:p>
        </p:txBody>
      </p:sp>
      <p:sp>
        <p:nvSpPr>
          <p:cNvPr id="158" name="Shape 158"/>
          <p:cNvSpPr/>
          <p:nvPr/>
        </p:nvSpPr>
        <p:spPr>
          <a:xfrm>
            <a:off x="1766428" y="2520949"/>
            <a:ext cx="1547144"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a:solidFill>
                  <a:schemeClr val="accent5"/>
                </a:solidFill>
                <a:latin typeface="Calibri"/>
                <a:ea typeface="Calibri"/>
                <a:cs typeface="Calibri"/>
                <a:sym typeface="Calibri"/>
              </a:defRPr>
            </a:lvl1pPr>
          </a:lstStyle>
          <a:p>
            <a:r>
              <a:t>τηλε</a:t>
            </a:r>
          </a:p>
        </p:txBody>
      </p:sp>
      <p:sp>
        <p:nvSpPr>
          <p:cNvPr id="159" name="Shape 159"/>
          <p:cNvSpPr/>
          <p:nvPr/>
        </p:nvSpPr>
        <p:spPr>
          <a:xfrm>
            <a:off x="5162227" y="3994149"/>
            <a:ext cx="2426346"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a:solidFill>
                  <a:schemeClr val="accent4">
                    <a:hueOff val="384618"/>
                    <a:satOff val="3869"/>
                    <a:lumOff val="5802"/>
                  </a:schemeClr>
                </a:solidFill>
                <a:latin typeface="Calibri"/>
                <a:ea typeface="Calibri"/>
                <a:cs typeface="Calibri"/>
                <a:sym typeface="Calibri"/>
              </a:defRPr>
            </a:lvl1pPr>
          </a:lstStyle>
          <a:p>
            <a:r>
              <a:t>θερμος</a:t>
            </a:r>
          </a:p>
        </p:txBody>
      </p:sp>
      <p:sp>
        <p:nvSpPr>
          <p:cNvPr id="160" name="Shape 160"/>
          <p:cNvSpPr/>
          <p:nvPr/>
        </p:nvSpPr>
        <p:spPr>
          <a:xfrm>
            <a:off x="9646198" y="2590764"/>
            <a:ext cx="1503984"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a:solidFill>
                  <a:schemeClr val="accent2">
                    <a:hueOff val="-2473793"/>
                    <a:satOff val="-50209"/>
                    <a:lumOff val="23543"/>
                  </a:schemeClr>
                </a:solidFill>
                <a:latin typeface="Calibri"/>
                <a:ea typeface="Calibri"/>
                <a:cs typeface="Calibri"/>
                <a:sym typeface="Calibri"/>
              </a:defRPr>
            </a:lvl1pPr>
          </a:lstStyle>
          <a:p>
            <a:r>
              <a:t>φως</a:t>
            </a:r>
          </a:p>
        </p:txBody>
      </p:sp>
      <p:sp>
        <p:nvSpPr>
          <p:cNvPr id="161" name="Shape 161"/>
          <p:cNvSpPr/>
          <p:nvPr/>
        </p:nvSpPr>
        <p:spPr>
          <a:xfrm>
            <a:off x="934107" y="6425073"/>
            <a:ext cx="3211786"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a:solidFill>
                  <a:schemeClr val="accent1">
                    <a:satOff val="-3355"/>
                    <a:lumOff val="26614"/>
                  </a:schemeClr>
                </a:solidFill>
                <a:latin typeface="Calibri"/>
                <a:ea typeface="Calibri"/>
                <a:cs typeface="Calibri"/>
                <a:sym typeface="Calibri"/>
              </a:defRPr>
            </a:lvl1pPr>
          </a:lstStyle>
          <a:p>
            <a:r>
              <a:t>’ελεκτρον</a:t>
            </a:r>
          </a:p>
        </p:txBody>
      </p:sp>
      <p:sp>
        <p:nvSpPr>
          <p:cNvPr id="162" name="Shape 162"/>
          <p:cNvSpPr/>
          <p:nvPr/>
        </p:nvSpPr>
        <p:spPr>
          <a:xfrm>
            <a:off x="7537514" y="7418802"/>
            <a:ext cx="539216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kinema, movement</a:t>
            </a:r>
          </a:p>
        </p:txBody>
      </p:sp>
      <p:sp>
        <p:nvSpPr>
          <p:cNvPr id="163" name="Shape 163"/>
          <p:cNvSpPr/>
          <p:nvPr/>
        </p:nvSpPr>
        <p:spPr>
          <a:xfrm>
            <a:off x="9076707" y="6537597"/>
            <a:ext cx="2330352"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b="1">
                <a:solidFill>
                  <a:schemeClr val="accent6"/>
                </a:solidFill>
                <a:latin typeface="Calibri"/>
                <a:ea typeface="Calibri"/>
                <a:cs typeface="Calibri"/>
                <a:sym typeface="Calibri"/>
              </a:defRPr>
            </a:lvl1pPr>
          </a:lstStyle>
          <a:p>
            <a:r>
              <a:t>κινημα</a:t>
            </a:r>
          </a:p>
        </p:txBody>
      </p:sp>
      <p:sp>
        <p:nvSpPr>
          <p:cNvPr id="164" name="Shape 164"/>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2" animBg="1" advAuto="0"/>
      <p:bldP spid="155" grpId="6" animBg="1" advAuto="0"/>
      <p:bldP spid="156" grpId="8" animBg="1" advAuto="0"/>
      <p:bldP spid="157" grpId="4" animBg="1" advAuto="0"/>
      <p:bldP spid="158" grpId="1" animBg="1" advAuto="0"/>
      <p:bldP spid="159" grpId="5" animBg="1" advAuto="0"/>
      <p:bldP spid="160" grpId="3" animBg="1" advAuto="0"/>
      <p:bldP spid="161" grpId="7" animBg="1" advAuto="0"/>
      <p:bldP spid="162" grpId="10" animBg="1" advAuto="0"/>
      <p:bldP spid="163" grpId="9"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xfrm>
            <a:off x="952500" y="444500"/>
            <a:ext cx="11099800" cy="1238422"/>
          </a:xfrm>
          <a:prstGeom prst="rect">
            <a:avLst/>
          </a:prstGeom>
        </p:spPr>
        <p:txBody>
          <a:bodyPr/>
          <a:lstStyle/>
          <a:p>
            <a:r>
              <a:t>ancient greek verbs</a:t>
            </a:r>
          </a:p>
        </p:txBody>
      </p:sp>
      <p:sp>
        <p:nvSpPr>
          <p:cNvPr id="167" name="Shape 167"/>
          <p:cNvSpPr/>
          <p:nvPr/>
        </p:nvSpPr>
        <p:spPr>
          <a:xfrm>
            <a:off x="3029077" y="2030283"/>
            <a:ext cx="1025874" cy="165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b="1">
                <a:solidFill>
                  <a:schemeClr val="accent5"/>
                </a:solidFill>
                <a:latin typeface="Calibri"/>
                <a:ea typeface="Calibri"/>
                <a:cs typeface="Calibri"/>
                <a:sym typeface="Calibri"/>
              </a:defRPr>
            </a:lvl1pPr>
          </a:lstStyle>
          <a:p>
            <a:r>
              <a:t>ω</a:t>
            </a:r>
          </a:p>
        </p:txBody>
      </p:sp>
      <p:sp>
        <p:nvSpPr>
          <p:cNvPr id="168" name="Shape 168"/>
          <p:cNvSpPr/>
          <p:nvPr/>
        </p:nvSpPr>
        <p:spPr>
          <a:xfrm>
            <a:off x="3417051" y="1997847"/>
            <a:ext cx="251911"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00">
                <a:latin typeface="Helvetica"/>
                <a:ea typeface="Helvetica"/>
                <a:cs typeface="Helvetica"/>
                <a:sym typeface="Helvetica"/>
              </a:defRPr>
            </a:lvl1pPr>
          </a:lstStyle>
          <a:p>
            <a:r>
              <a:t>I</a:t>
            </a:r>
          </a:p>
        </p:txBody>
      </p:sp>
      <p:sp>
        <p:nvSpPr>
          <p:cNvPr id="169" name="Shape 169"/>
          <p:cNvSpPr/>
          <p:nvPr/>
        </p:nvSpPr>
        <p:spPr>
          <a:xfrm>
            <a:off x="3053272" y="4384989"/>
            <a:ext cx="912876"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00">
                <a:latin typeface="Helvetica"/>
                <a:ea typeface="Helvetica"/>
                <a:cs typeface="Helvetica"/>
                <a:sym typeface="Helvetica"/>
              </a:defRPr>
            </a:lvl1pPr>
          </a:lstStyle>
          <a:p>
            <a:r>
              <a:t>you</a:t>
            </a:r>
          </a:p>
        </p:txBody>
      </p:sp>
      <p:sp>
        <p:nvSpPr>
          <p:cNvPr id="170" name="Shape 170"/>
          <p:cNvSpPr/>
          <p:nvPr/>
        </p:nvSpPr>
        <p:spPr>
          <a:xfrm>
            <a:off x="2436970" y="6881969"/>
            <a:ext cx="2278370" cy="69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900">
                <a:latin typeface="Helvetica"/>
                <a:ea typeface="Helvetica"/>
                <a:cs typeface="Helvetica"/>
                <a:sym typeface="Helvetica"/>
              </a:defRPr>
            </a:lvl1pPr>
          </a:lstStyle>
          <a:p>
            <a:r>
              <a:t>he,she,it</a:t>
            </a:r>
          </a:p>
        </p:txBody>
      </p:sp>
      <p:sp>
        <p:nvSpPr>
          <p:cNvPr id="171" name="Shape 171"/>
          <p:cNvSpPr/>
          <p:nvPr/>
        </p:nvSpPr>
        <p:spPr>
          <a:xfrm>
            <a:off x="8542064" y="2001279"/>
            <a:ext cx="747453"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00">
                <a:latin typeface="Helvetica"/>
                <a:ea typeface="Helvetica"/>
                <a:cs typeface="Helvetica"/>
                <a:sym typeface="Helvetica"/>
              </a:defRPr>
            </a:lvl1pPr>
          </a:lstStyle>
          <a:p>
            <a:r>
              <a:t>we</a:t>
            </a:r>
          </a:p>
        </p:txBody>
      </p:sp>
      <p:sp>
        <p:nvSpPr>
          <p:cNvPr id="172" name="Shape 172"/>
          <p:cNvSpPr/>
          <p:nvPr/>
        </p:nvSpPr>
        <p:spPr>
          <a:xfrm>
            <a:off x="7716570" y="4384989"/>
            <a:ext cx="1903718"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00">
                <a:latin typeface="Helvetica"/>
                <a:ea typeface="Helvetica"/>
                <a:cs typeface="Helvetica"/>
                <a:sym typeface="Helvetica"/>
              </a:defRPr>
            </a:lvl1pPr>
          </a:lstStyle>
          <a:p>
            <a:r>
              <a:t>you/y’all</a:t>
            </a:r>
          </a:p>
        </p:txBody>
      </p:sp>
      <p:sp>
        <p:nvSpPr>
          <p:cNvPr id="173" name="Shape 173"/>
          <p:cNvSpPr/>
          <p:nvPr/>
        </p:nvSpPr>
        <p:spPr>
          <a:xfrm>
            <a:off x="8026537" y="6918582"/>
            <a:ext cx="1050485"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900">
                <a:latin typeface="Helvetica"/>
                <a:ea typeface="Helvetica"/>
                <a:cs typeface="Helvetica"/>
                <a:sym typeface="Helvetica"/>
              </a:defRPr>
            </a:lvl1pPr>
          </a:lstStyle>
          <a:p>
            <a:r>
              <a:t>they</a:t>
            </a:r>
          </a:p>
        </p:txBody>
      </p:sp>
      <p:sp>
        <p:nvSpPr>
          <p:cNvPr id="174" name="Shape 174"/>
          <p:cNvSpPr/>
          <p:nvPr/>
        </p:nvSpPr>
        <p:spPr>
          <a:xfrm>
            <a:off x="2754365" y="4417426"/>
            <a:ext cx="1575298" cy="165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b="1">
                <a:solidFill>
                  <a:srgbClr val="4EAA46"/>
                </a:solidFill>
                <a:latin typeface="Calibri"/>
                <a:ea typeface="Calibri"/>
                <a:cs typeface="Calibri"/>
                <a:sym typeface="Calibri"/>
              </a:defRPr>
            </a:lvl1pPr>
          </a:lstStyle>
          <a:p>
            <a:r>
              <a:t>εις</a:t>
            </a:r>
          </a:p>
        </p:txBody>
      </p:sp>
      <p:sp>
        <p:nvSpPr>
          <p:cNvPr id="175" name="Shape 175"/>
          <p:cNvSpPr/>
          <p:nvPr/>
        </p:nvSpPr>
        <p:spPr>
          <a:xfrm>
            <a:off x="3046786" y="6914405"/>
            <a:ext cx="1058739" cy="165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b="1">
                <a:solidFill>
                  <a:srgbClr val="7A81FF"/>
                </a:solidFill>
                <a:latin typeface="Calibri"/>
                <a:ea typeface="Calibri"/>
                <a:cs typeface="Calibri"/>
                <a:sym typeface="Calibri"/>
              </a:defRPr>
            </a:lvl1pPr>
          </a:lstStyle>
          <a:p>
            <a:r>
              <a:t>ει</a:t>
            </a:r>
          </a:p>
        </p:txBody>
      </p:sp>
      <p:sp>
        <p:nvSpPr>
          <p:cNvPr id="176" name="Shape 176"/>
          <p:cNvSpPr/>
          <p:nvPr/>
        </p:nvSpPr>
        <p:spPr>
          <a:xfrm>
            <a:off x="7470253" y="2033716"/>
            <a:ext cx="2692128" cy="165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b="1">
                <a:solidFill>
                  <a:schemeClr val="accent5"/>
                </a:solidFill>
                <a:latin typeface="Calibri"/>
                <a:ea typeface="Calibri"/>
                <a:cs typeface="Calibri"/>
                <a:sym typeface="Calibri"/>
              </a:defRPr>
            </a:lvl1pPr>
          </a:lstStyle>
          <a:p>
            <a:r>
              <a:t>ομεν</a:t>
            </a:r>
          </a:p>
        </p:txBody>
      </p:sp>
      <p:sp>
        <p:nvSpPr>
          <p:cNvPr id="177" name="Shape 177"/>
          <p:cNvSpPr/>
          <p:nvPr/>
        </p:nvSpPr>
        <p:spPr>
          <a:xfrm>
            <a:off x="7780942" y="4417426"/>
            <a:ext cx="1774974" cy="165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b="1">
                <a:solidFill>
                  <a:srgbClr val="4EAA46"/>
                </a:solidFill>
                <a:latin typeface="Calibri"/>
                <a:ea typeface="Calibri"/>
                <a:cs typeface="Calibri"/>
                <a:sym typeface="Calibri"/>
              </a:defRPr>
            </a:lvl1pPr>
          </a:lstStyle>
          <a:p>
            <a:r>
              <a:t>ετε</a:t>
            </a:r>
          </a:p>
        </p:txBody>
      </p:sp>
      <p:sp>
        <p:nvSpPr>
          <p:cNvPr id="178" name="Shape 178"/>
          <p:cNvSpPr/>
          <p:nvPr/>
        </p:nvSpPr>
        <p:spPr>
          <a:xfrm>
            <a:off x="7394299" y="6951019"/>
            <a:ext cx="2548261" cy="165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b="1">
                <a:solidFill>
                  <a:srgbClr val="7A81FF"/>
                </a:solidFill>
                <a:latin typeface="Calibri"/>
                <a:ea typeface="Calibri"/>
                <a:cs typeface="Calibri"/>
                <a:sym typeface="Calibri"/>
              </a:defRPr>
            </a:lvl1pPr>
          </a:lstStyle>
          <a:p>
            <a:r>
              <a:t>ουσι</a:t>
            </a:r>
          </a:p>
        </p:txBody>
      </p:sp>
      <p:sp>
        <p:nvSpPr>
          <p:cNvPr id="179" name="Shape 179"/>
          <p:cNvSpPr/>
          <p:nvPr/>
        </p:nvSpPr>
        <p:spPr>
          <a:xfrm>
            <a:off x="3357762" y="3498506"/>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o</a:t>
            </a:r>
          </a:p>
        </p:txBody>
      </p:sp>
      <p:sp>
        <p:nvSpPr>
          <p:cNvPr id="180" name="Shape 180"/>
          <p:cNvSpPr/>
          <p:nvPr/>
        </p:nvSpPr>
        <p:spPr>
          <a:xfrm>
            <a:off x="3192713" y="5787195"/>
            <a:ext cx="69860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eis</a:t>
            </a:r>
          </a:p>
        </p:txBody>
      </p:sp>
      <p:sp>
        <p:nvSpPr>
          <p:cNvPr id="181" name="Shape 181"/>
          <p:cNvSpPr/>
          <p:nvPr/>
        </p:nvSpPr>
        <p:spPr>
          <a:xfrm>
            <a:off x="3341154" y="8382628"/>
            <a:ext cx="47000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ei</a:t>
            </a:r>
          </a:p>
        </p:txBody>
      </p:sp>
      <p:sp>
        <p:nvSpPr>
          <p:cNvPr id="182" name="Shape 182"/>
          <p:cNvSpPr/>
          <p:nvPr/>
        </p:nvSpPr>
        <p:spPr>
          <a:xfrm>
            <a:off x="8197426" y="3501938"/>
            <a:ext cx="125775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omen</a:t>
            </a:r>
          </a:p>
        </p:txBody>
      </p:sp>
      <p:sp>
        <p:nvSpPr>
          <p:cNvPr id="183" name="Shape 183"/>
          <p:cNvSpPr/>
          <p:nvPr/>
        </p:nvSpPr>
        <p:spPr>
          <a:xfrm>
            <a:off x="8371603" y="5885648"/>
            <a:ext cx="7498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ete</a:t>
            </a:r>
          </a:p>
        </p:txBody>
      </p:sp>
      <p:sp>
        <p:nvSpPr>
          <p:cNvPr id="184" name="Shape 184"/>
          <p:cNvSpPr/>
          <p:nvPr/>
        </p:nvSpPr>
        <p:spPr>
          <a:xfrm>
            <a:off x="8075377" y="8419241"/>
            <a:ext cx="9528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ousi</a:t>
            </a:r>
          </a:p>
        </p:txBody>
      </p:sp>
      <p:sp>
        <p:nvSpPr>
          <p:cNvPr id="185" name="Shape 185"/>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pic>
        <p:nvPicPr>
          <p:cNvPr id="186" name="Screen Shot 2017-12-30 at 14.32.31.png"/>
          <p:cNvPicPr>
            <a:picLocks noChangeAspect="1"/>
          </p:cNvPicPr>
          <p:nvPr/>
        </p:nvPicPr>
        <p:blipFill>
          <a:blip r:embed="rId2">
            <a:extLst/>
          </a:blip>
          <a:stretch>
            <a:fillRect/>
          </a:stretch>
        </p:blipFill>
        <p:spPr>
          <a:xfrm>
            <a:off x="649235" y="2171127"/>
            <a:ext cx="1701801" cy="1892301"/>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1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18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13" nodeType="clickEffect">
                                  <p:stCondLst>
                                    <p:cond delay="0"/>
                                  </p:stCondLst>
                                  <p:iterate>
                                    <p:tmAbs val="0"/>
                                  </p:iterate>
                                  <p:childTnLst>
                                    <p:set>
                                      <p:cBhvr>
                                        <p:cTn id="54" fill="hold"/>
                                        <p:tgtEl>
                                          <p:spTgt spid="186"/>
                                        </p:tgtEl>
                                        <p:attrNameLst>
                                          <p:attrName>style.visibility</p:attrName>
                                        </p:attrNameLst>
                                      </p:cBhvr>
                                      <p:to>
                                        <p:strVal val="visible"/>
                                      </p:to>
                                    </p:set>
                                    <p:anim calcmode="lin" valueType="num">
                                      <p:cBhvr>
                                        <p:cTn id="55" dur="750" fill="hold"/>
                                        <p:tgtEl>
                                          <p:spTgt spid="186"/>
                                        </p:tgtEl>
                                        <p:attrNameLst>
                                          <p:attrName>ppt_w</p:attrName>
                                        </p:attrNameLst>
                                      </p:cBhvr>
                                      <p:tavLst>
                                        <p:tav tm="0">
                                          <p:val>
                                            <p:fltVal val="0"/>
                                          </p:val>
                                        </p:tav>
                                        <p:tav tm="100000">
                                          <p:val>
                                            <p:strVal val="#ppt_w"/>
                                          </p:val>
                                        </p:tav>
                                      </p:tavLst>
                                    </p:anim>
                                    <p:anim calcmode="lin" valueType="num">
                                      <p:cBhvr>
                                        <p:cTn id="56" dur="750" fill="hold"/>
                                        <p:tgtEl>
                                          <p:spTgt spid="1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animBg="1" advAuto="0"/>
      <p:bldP spid="174" grpId="3" animBg="1" advAuto="0"/>
      <p:bldP spid="175" grpId="5" animBg="1" advAuto="0"/>
      <p:bldP spid="176" grpId="7" animBg="1" advAuto="0"/>
      <p:bldP spid="177" grpId="9" animBg="1" advAuto="0"/>
      <p:bldP spid="178" grpId="11" animBg="1" advAuto="0"/>
      <p:bldP spid="179" grpId="2" animBg="1" advAuto="0"/>
      <p:bldP spid="180" grpId="4" animBg="1" advAuto="0"/>
      <p:bldP spid="181" grpId="6" animBg="1" advAuto="0"/>
      <p:bldP spid="182" grpId="8" animBg="1" advAuto="0"/>
      <p:bldP spid="183" grpId="10" animBg="1" advAuto="0"/>
      <p:bldP spid="184" grpId="12" animBg="1" advAuto="0"/>
      <p:bldP spid="186" grpId="1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nvSpPr>
        <p:spPr>
          <a:xfrm>
            <a:off x="1088384" y="2901085"/>
            <a:ext cx="2137992"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b="1">
                <a:solidFill>
                  <a:schemeClr val="accent5"/>
                </a:solidFill>
                <a:latin typeface="Calibri"/>
                <a:ea typeface="Calibri"/>
                <a:cs typeface="Calibri"/>
                <a:sym typeface="Calibri"/>
              </a:defRPr>
            </a:pPr>
            <a:r>
              <a:rPr>
                <a:solidFill>
                  <a:srgbClr val="000000"/>
                </a:solidFill>
              </a:rPr>
              <a:t>μετρ</a:t>
            </a:r>
            <a:r>
              <a:t>ω</a:t>
            </a:r>
          </a:p>
        </p:txBody>
      </p:sp>
      <p:sp>
        <p:nvSpPr>
          <p:cNvPr id="189" name="Shape 189"/>
          <p:cNvSpPr/>
          <p:nvPr/>
        </p:nvSpPr>
        <p:spPr>
          <a:xfrm>
            <a:off x="5111191" y="2970446"/>
            <a:ext cx="2782418"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b="1">
                <a:solidFill>
                  <a:schemeClr val="accent5"/>
                </a:solidFill>
                <a:latin typeface="Calibri"/>
                <a:ea typeface="Calibri"/>
                <a:cs typeface="Calibri"/>
                <a:sym typeface="Calibri"/>
              </a:defRPr>
            </a:pPr>
            <a:r>
              <a:rPr>
                <a:solidFill>
                  <a:srgbClr val="000000"/>
                </a:solidFill>
              </a:rPr>
              <a:t>φιλ</a:t>
            </a:r>
            <a:r>
              <a:t>ομεν</a:t>
            </a:r>
          </a:p>
        </p:txBody>
      </p:sp>
      <p:sp>
        <p:nvSpPr>
          <p:cNvPr id="190" name="Shape 190"/>
          <p:cNvSpPr/>
          <p:nvPr/>
        </p:nvSpPr>
        <p:spPr>
          <a:xfrm>
            <a:off x="9178201" y="2901085"/>
            <a:ext cx="2726979"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b="1">
                <a:solidFill>
                  <a:srgbClr val="4EAA46"/>
                </a:solidFill>
                <a:latin typeface="Calibri"/>
                <a:ea typeface="Calibri"/>
                <a:cs typeface="Calibri"/>
                <a:sym typeface="Calibri"/>
              </a:defRPr>
            </a:pPr>
            <a:r>
              <a:rPr>
                <a:solidFill>
                  <a:srgbClr val="000000"/>
                </a:solidFill>
              </a:rPr>
              <a:t>γραφ</a:t>
            </a:r>
            <a:r>
              <a:t>εις</a:t>
            </a:r>
          </a:p>
        </p:txBody>
      </p:sp>
      <p:sp>
        <p:nvSpPr>
          <p:cNvPr id="191" name="Shape 191"/>
          <p:cNvSpPr/>
          <p:nvPr/>
        </p:nvSpPr>
        <p:spPr>
          <a:xfrm>
            <a:off x="7644798" y="4533203"/>
            <a:ext cx="2696097"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b="1">
                <a:solidFill>
                  <a:srgbClr val="7A81FF"/>
                </a:solidFill>
                <a:latin typeface="Calibri"/>
                <a:ea typeface="Calibri"/>
                <a:cs typeface="Calibri"/>
                <a:sym typeface="Calibri"/>
              </a:defRPr>
            </a:pPr>
            <a:r>
              <a:rPr>
                <a:solidFill>
                  <a:srgbClr val="000000"/>
                </a:solidFill>
              </a:rPr>
              <a:t>φιλ</a:t>
            </a:r>
            <a:r>
              <a:t>ουσι</a:t>
            </a:r>
          </a:p>
        </p:txBody>
      </p:sp>
      <p:sp>
        <p:nvSpPr>
          <p:cNvPr id="192" name="Shape 192"/>
          <p:cNvSpPr/>
          <p:nvPr/>
        </p:nvSpPr>
        <p:spPr>
          <a:xfrm>
            <a:off x="4820091" y="1959436"/>
            <a:ext cx="3062002"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b="1">
                <a:latin typeface="Helvetica"/>
                <a:ea typeface="Helvetica"/>
                <a:cs typeface="Helvetica"/>
                <a:sym typeface="Helvetica"/>
              </a:rPr>
              <a:t>φιλειν</a:t>
            </a:r>
            <a:r>
              <a:t>, philein</a:t>
            </a:r>
          </a:p>
        </p:txBody>
      </p:sp>
      <p:sp>
        <p:nvSpPr>
          <p:cNvPr id="193" name="Shape 193"/>
          <p:cNvSpPr/>
          <p:nvPr/>
        </p:nvSpPr>
        <p:spPr>
          <a:xfrm>
            <a:off x="3276575" y="4362449"/>
            <a:ext cx="2585220" cy="1028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b="1">
                <a:solidFill>
                  <a:srgbClr val="4EAA46"/>
                </a:solidFill>
                <a:latin typeface="Calibri"/>
                <a:ea typeface="Calibri"/>
                <a:cs typeface="Calibri"/>
                <a:sym typeface="Calibri"/>
              </a:defRPr>
            </a:pPr>
            <a:r>
              <a:rPr>
                <a:solidFill>
                  <a:srgbClr val="000000"/>
                </a:solidFill>
              </a:rPr>
              <a:t>μετρ</a:t>
            </a:r>
            <a:r>
              <a:t>ετε</a:t>
            </a:r>
          </a:p>
        </p:txBody>
      </p:sp>
      <p:pic>
        <p:nvPicPr>
          <p:cNvPr id="194" name="pasted-image.png"/>
          <p:cNvPicPr>
            <a:picLocks noChangeAspect="1"/>
          </p:cNvPicPr>
          <p:nvPr/>
        </p:nvPicPr>
        <p:blipFill>
          <a:blip r:embed="rId2">
            <a:extLst/>
          </a:blip>
          <a:stretch>
            <a:fillRect/>
          </a:stretch>
        </p:blipFill>
        <p:spPr>
          <a:xfrm>
            <a:off x="5638868" y="1053916"/>
            <a:ext cx="1276865" cy="1199266"/>
          </a:xfrm>
          <a:prstGeom prst="rect">
            <a:avLst/>
          </a:prstGeom>
          <a:ln w="12700">
            <a:miter lim="400000"/>
          </a:ln>
        </p:spPr>
      </p:pic>
      <p:sp>
        <p:nvSpPr>
          <p:cNvPr id="195" name="Shape 195"/>
          <p:cNvSpPr/>
          <p:nvPr/>
        </p:nvSpPr>
        <p:spPr>
          <a:xfrm>
            <a:off x="168991" y="1684978"/>
            <a:ext cx="3976778"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b="1">
                <a:latin typeface="Helvetica"/>
                <a:ea typeface="Helvetica"/>
                <a:cs typeface="Helvetica"/>
                <a:sym typeface="Helvetica"/>
              </a:rPr>
              <a:t>γραφειν</a:t>
            </a:r>
            <a:r>
              <a:t>, graphein</a:t>
            </a:r>
          </a:p>
        </p:txBody>
      </p:sp>
      <p:pic>
        <p:nvPicPr>
          <p:cNvPr id="196" name="pasted-image.png"/>
          <p:cNvPicPr>
            <a:picLocks noChangeAspect="1"/>
          </p:cNvPicPr>
          <p:nvPr/>
        </p:nvPicPr>
        <p:blipFill>
          <a:blip r:embed="rId3">
            <a:extLst/>
          </a:blip>
          <a:stretch>
            <a:fillRect/>
          </a:stretch>
        </p:blipFill>
        <p:spPr>
          <a:xfrm>
            <a:off x="247600" y="176953"/>
            <a:ext cx="1025873" cy="1629891"/>
          </a:xfrm>
          <a:prstGeom prst="rect">
            <a:avLst/>
          </a:prstGeom>
          <a:ln w="12700">
            <a:miter lim="400000"/>
          </a:ln>
        </p:spPr>
      </p:pic>
      <p:sp>
        <p:nvSpPr>
          <p:cNvPr id="197" name="Shape 197"/>
          <p:cNvSpPr/>
          <p:nvPr/>
        </p:nvSpPr>
        <p:spPr>
          <a:xfrm>
            <a:off x="8970104" y="1820713"/>
            <a:ext cx="3561128"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b="1">
                <a:latin typeface="Helvetica"/>
                <a:ea typeface="Helvetica"/>
                <a:cs typeface="Helvetica"/>
                <a:sym typeface="Helvetica"/>
              </a:rPr>
              <a:t>μετρειν</a:t>
            </a:r>
            <a:r>
              <a:t>, metrein</a:t>
            </a:r>
          </a:p>
        </p:txBody>
      </p:sp>
      <p:pic>
        <p:nvPicPr>
          <p:cNvPr id="198" name="pasted-image.jpg"/>
          <p:cNvPicPr>
            <a:picLocks noChangeAspect="1"/>
          </p:cNvPicPr>
          <p:nvPr/>
        </p:nvPicPr>
        <p:blipFill>
          <a:blip r:embed="rId4">
            <a:extLst/>
          </a:blip>
          <a:stretch>
            <a:fillRect/>
          </a:stretch>
        </p:blipFill>
        <p:spPr>
          <a:xfrm>
            <a:off x="9661275" y="180547"/>
            <a:ext cx="2924548" cy="1869073"/>
          </a:xfrm>
          <a:prstGeom prst="rect">
            <a:avLst/>
          </a:prstGeom>
          <a:ln w="12700">
            <a:miter lim="400000"/>
          </a:ln>
        </p:spPr>
      </p:pic>
      <p:sp>
        <p:nvSpPr>
          <p:cNvPr id="199" name="Shape 199"/>
          <p:cNvSpPr>
            <a:spLocks noGrp="1"/>
          </p:cNvSpPr>
          <p:nvPr>
            <p:ph type="title"/>
          </p:nvPr>
        </p:nvSpPr>
        <p:spPr>
          <a:xfrm>
            <a:off x="801192" y="-38165"/>
            <a:ext cx="11099801" cy="1238422"/>
          </a:xfrm>
          <a:prstGeom prst="rect">
            <a:avLst/>
          </a:prstGeom>
        </p:spPr>
        <p:txBody>
          <a:bodyPr/>
          <a:lstStyle/>
          <a:p>
            <a:r>
              <a:t>quick-fire Verbs</a:t>
            </a:r>
          </a:p>
        </p:txBody>
      </p:sp>
      <p:grpSp>
        <p:nvGrpSpPr>
          <p:cNvPr id="206" name="Group 206"/>
          <p:cNvGrpSpPr/>
          <p:nvPr/>
        </p:nvGrpSpPr>
        <p:grpSpPr>
          <a:xfrm>
            <a:off x="6719856" y="4991954"/>
            <a:ext cx="6386361" cy="4674224"/>
            <a:chOff x="0" y="0"/>
            <a:chExt cx="6386359" cy="4674222"/>
          </a:xfrm>
        </p:grpSpPr>
        <p:grpSp>
          <p:nvGrpSpPr>
            <p:cNvPr id="202" name="Group 202"/>
            <p:cNvGrpSpPr/>
            <p:nvPr/>
          </p:nvGrpSpPr>
          <p:grpSpPr>
            <a:xfrm>
              <a:off x="0" y="0"/>
              <a:ext cx="6386360" cy="4674223"/>
              <a:chOff x="0" y="0"/>
              <a:chExt cx="6386359" cy="4674222"/>
            </a:xfrm>
          </p:grpSpPr>
          <p:pic>
            <p:nvPicPr>
              <p:cNvPr id="200" name="zeus_colour.jpg"/>
              <p:cNvPicPr>
                <a:picLocks noChangeAspect="1"/>
              </p:cNvPicPr>
              <p:nvPr/>
            </p:nvPicPr>
            <p:blipFill>
              <a:blip r:embed="rId5">
                <a:extLst/>
              </a:blip>
              <a:srcRect l="10792" r="1861"/>
              <a:stretch>
                <a:fillRect/>
              </a:stretch>
            </p:blipFill>
            <p:spPr>
              <a:xfrm flipH="1">
                <a:off x="3324284" y="0"/>
                <a:ext cx="3062076" cy="4674223"/>
              </a:xfrm>
              <a:prstGeom prst="rect">
                <a:avLst/>
              </a:prstGeom>
              <a:ln w="12700" cap="flat">
                <a:noFill/>
                <a:miter lim="400000"/>
              </a:ln>
              <a:effectLst/>
            </p:spPr>
          </p:pic>
          <p:sp>
            <p:nvSpPr>
              <p:cNvPr id="201" name="Shape 201"/>
              <p:cNvSpPr/>
              <p:nvPr/>
            </p:nvSpPr>
            <p:spPr>
              <a:xfrm>
                <a:off x="-1" y="3311295"/>
                <a:ext cx="3422751" cy="102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6000" b="1">
                    <a:solidFill>
                      <a:srgbClr val="7A81FF"/>
                    </a:solidFill>
                    <a:latin typeface="Calibri"/>
                    <a:ea typeface="Calibri"/>
                    <a:cs typeface="Calibri"/>
                    <a:sym typeface="Calibri"/>
                  </a:defRPr>
                </a:pPr>
                <a:r>
                  <a:rPr>
                    <a:solidFill>
                      <a:srgbClr val="000000"/>
                    </a:solidFill>
                  </a:rPr>
                  <a:t>Ζευς φιλ</a:t>
                </a:r>
                <a:r>
                  <a:t>ει</a:t>
                </a:r>
              </a:p>
            </p:txBody>
          </p:sp>
        </p:grpSp>
        <p:pic>
          <p:nvPicPr>
            <p:cNvPr id="203" name="pasted-image.png"/>
            <p:cNvPicPr>
              <a:picLocks noChangeAspect="1"/>
            </p:cNvPicPr>
            <p:nvPr/>
          </p:nvPicPr>
          <p:blipFill>
            <a:blip r:embed="rId2">
              <a:extLst/>
            </a:blip>
            <a:stretch>
              <a:fillRect/>
            </a:stretch>
          </p:blipFill>
          <p:spPr>
            <a:xfrm>
              <a:off x="2859920" y="1173365"/>
              <a:ext cx="881890" cy="828295"/>
            </a:xfrm>
            <a:prstGeom prst="rect">
              <a:avLst/>
            </a:prstGeom>
            <a:ln w="12700" cap="flat">
              <a:noFill/>
              <a:miter lim="400000"/>
            </a:ln>
            <a:effectLst/>
          </p:spPr>
        </p:pic>
        <p:pic>
          <p:nvPicPr>
            <p:cNvPr id="204" name="pasted-image.png"/>
            <p:cNvPicPr>
              <a:picLocks noChangeAspect="1"/>
            </p:cNvPicPr>
            <p:nvPr/>
          </p:nvPicPr>
          <p:blipFill>
            <a:blip r:embed="rId2">
              <a:extLst/>
            </a:blip>
            <a:stretch>
              <a:fillRect/>
            </a:stretch>
          </p:blipFill>
          <p:spPr>
            <a:xfrm>
              <a:off x="3573161" y="513612"/>
              <a:ext cx="689619" cy="647708"/>
            </a:xfrm>
            <a:prstGeom prst="rect">
              <a:avLst/>
            </a:prstGeom>
            <a:ln w="12700" cap="flat">
              <a:noFill/>
              <a:miter lim="400000"/>
            </a:ln>
            <a:effectLst/>
          </p:spPr>
        </p:pic>
        <p:pic>
          <p:nvPicPr>
            <p:cNvPr id="205" name="pasted-image.png"/>
            <p:cNvPicPr>
              <a:picLocks noChangeAspect="1"/>
            </p:cNvPicPr>
            <p:nvPr/>
          </p:nvPicPr>
          <p:blipFill>
            <a:blip r:embed="rId2">
              <a:extLst/>
            </a:blip>
            <a:stretch>
              <a:fillRect/>
            </a:stretch>
          </p:blipFill>
          <p:spPr>
            <a:xfrm>
              <a:off x="3956040" y="1535662"/>
              <a:ext cx="611455" cy="574295"/>
            </a:xfrm>
            <a:prstGeom prst="rect">
              <a:avLst/>
            </a:prstGeom>
            <a:ln w="12700" cap="flat">
              <a:noFill/>
              <a:miter lim="400000"/>
            </a:ln>
            <a:effectLst/>
          </p:spPr>
        </p:pic>
      </p:grpSp>
      <p:grpSp>
        <p:nvGrpSpPr>
          <p:cNvPr id="209" name="Group 209"/>
          <p:cNvGrpSpPr/>
          <p:nvPr/>
        </p:nvGrpSpPr>
        <p:grpSpPr>
          <a:xfrm>
            <a:off x="133985" y="5474305"/>
            <a:ext cx="7127863" cy="4110499"/>
            <a:chOff x="0" y="0"/>
            <a:chExt cx="7127862" cy="4110497"/>
          </a:xfrm>
        </p:grpSpPr>
        <p:sp>
          <p:nvSpPr>
            <p:cNvPr id="207" name="Shape 207"/>
            <p:cNvSpPr/>
            <p:nvPr/>
          </p:nvSpPr>
          <p:spPr>
            <a:xfrm>
              <a:off x="2585181" y="826109"/>
              <a:ext cx="4542682" cy="1028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6000" b="1">
                  <a:solidFill>
                    <a:srgbClr val="7A81FF"/>
                  </a:solidFill>
                  <a:latin typeface="Calibri"/>
                  <a:ea typeface="Calibri"/>
                  <a:cs typeface="Calibri"/>
                  <a:sym typeface="Calibri"/>
                </a:defRPr>
              </a:pPr>
              <a:r>
                <a:rPr>
                  <a:solidFill>
                    <a:srgbClr val="000000"/>
                  </a:solidFill>
                </a:rPr>
                <a:t>’Αθηνα μετρ</a:t>
              </a:r>
              <a:r>
                <a:t>ει</a:t>
              </a:r>
            </a:p>
          </p:txBody>
        </p:sp>
        <p:pic>
          <p:nvPicPr>
            <p:cNvPr id="208" name="athena_ruler.jpg"/>
            <p:cNvPicPr>
              <a:picLocks noChangeAspect="1"/>
            </p:cNvPicPr>
            <p:nvPr/>
          </p:nvPicPr>
          <p:blipFill>
            <a:blip r:embed="rId6">
              <a:extLst/>
            </a:blip>
            <a:stretch>
              <a:fillRect/>
            </a:stretch>
          </p:blipFill>
          <p:spPr>
            <a:xfrm>
              <a:off x="0" y="0"/>
              <a:ext cx="2585219" cy="4110498"/>
            </a:xfrm>
            <a:prstGeom prst="rect">
              <a:avLst/>
            </a:prstGeom>
            <a:ln w="12700" cap="flat">
              <a:noFill/>
              <a:miter lim="400000"/>
            </a:ln>
            <a:effectLst/>
          </p:spPr>
        </p:pic>
      </p:grpSp>
      <p:sp>
        <p:nvSpPr>
          <p:cNvPr id="210" name="Shape 210"/>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animBg="1" advAuto="0"/>
      <p:bldP spid="189" grpId="2" animBg="1" advAuto="0"/>
      <p:bldP spid="190" grpId="3" animBg="1" advAuto="0"/>
      <p:bldP spid="191" grpId="5" animBg="1" advAuto="0"/>
      <p:bldP spid="193" grpId="4" animBg="1" advAuto="0"/>
      <p:bldP spid="206" grpId="7" animBg="1" advAuto="0"/>
      <p:bldP spid="209" grpId="6"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xfrm>
            <a:off x="196947" y="-140850"/>
            <a:ext cx="11704322" cy="1625601"/>
          </a:xfrm>
          <a:prstGeom prst="rect">
            <a:avLst/>
          </a:prstGeom>
        </p:spPr>
        <p:txBody>
          <a:bodyPr/>
          <a:lstStyle>
            <a:lvl1pPr defTabSz="584200">
              <a:defRPr sz="6500">
                <a:latin typeface="+mj-lt"/>
                <a:ea typeface="+mj-ea"/>
                <a:cs typeface="+mj-cs"/>
                <a:sym typeface="Herculanum"/>
              </a:defRPr>
            </a:lvl1pPr>
          </a:lstStyle>
          <a:p>
            <a:r>
              <a:t>singulars &amp; plurals</a:t>
            </a:r>
          </a:p>
        </p:txBody>
      </p:sp>
      <p:pic>
        <p:nvPicPr>
          <p:cNvPr id="213" name="hades colour.jpg"/>
          <p:cNvPicPr>
            <a:picLocks noChangeAspect="1"/>
          </p:cNvPicPr>
          <p:nvPr/>
        </p:nvPicPr>
        <p:blipFill>
          <a:blip r:embed="rId2">
            <a:extLst/>
          </a:blip>
          <a:stretch>
            <a:fillRect/>
          </a:stretch>
        </p:blipFill>
        <p:spPr>
          <a:xfrm>
            <a:off x="4907249" y="1817857"/>
            <a:ext cx="2502547" cy="3336729"/>
          </a:xfrm>
          <a:prstGeom prst="rect">
            <a:avLst/>
          </a:prstGeom>
          <a:ln w="12700">
            <a:miter lim="400000"/>
          </a:ln>
        </p:spPr>
      </p:pic>
      <p:sp>
        <p:nvSpPr>
          <p:cNvPr id="214" name="Shape 214"/>
          <p:cNvSpPr/>
          <p:nvPr/>
        </p:nvSpPr>
        <p:spPr>
          <a:xfrm>
            <a:off x="3752147" y="4703960"/>
            <a:ext cx="5031582"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000" b="1">
                <a:solidFill>
                  <a:schemeClr val="accent5"/>
                </a:solidFill>
                <a:latin typeface="Calibri"/>
                <a:ea typeface="Calibri"/>
                <a:cs typeface="Calibri"/>
                <a:sym typeface="Calibri"/>
              </a:defRPr>
            </a:pPr>
            <a:r>
              <a:rPr>
                <a:solidFill>
                  <a:srgbClr val="000000"/>
                </a:solidFill>
              </a:rPr>
              <a:t>‘Αδες ’ακου</a:t>
            </a:r>
            <a:r>
              <a:rPr>
                <a:solidFill>
                  <a:srgbClr val="4569DB"/>
                </a:solidFill>
              </a:rPr>
              <a:t>ει</a:t>
            </a:r>
          </a:p>
        </p:txBody>
      </p:sp>
      <p:sp>
        <p:nvSpPr>
          <p:cNvPr id="215" name="Shape 215"/>
          <p:cNvSpPr/>
          <p:nvPr/>
        </p:nvSpPr>
        <p:spPr>
          <a:xfrm>
            <a:off x="3051162" y="7626421"/>
            <a:ext cx="6902476"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000" b="1">
                <a:solidFill>
                  <a:schemeClr val="accent5"/>
                </a:solidFill>
                <a:latin typeface="Calibri"/>
                <a:ea typeface="Calibri"/>
                <a:cs typeface="Calibri"/>
                <a:sym typeface="Calibri"/>
              </a:defRPr>
            </a:pPr>
            <a:r>
              <a:rPr>
                <a:solidFill>
                  <a:srgbClr val="000000"/>
                </a:solidFill>
              </a:rPr>
              <a:t>‘οι θεοι ’ακου</a:t>
            </a:r>
            <a:r>
              <a:rPr>
                <a:solidFill>
                  <a:srgbClr val="4569DB"/>
                </a:solidFill>
              </a:rPr>
              <a:t>ουσι</a:t>
            </a:r>
          </a:p>
        </p:txBody>
      </p:sp>
      <p:grpSp>
        <p:nvGrpSpPr>
          <p:cNvPr id="218" name="Group 218"/>
          <p:cNvGrpSpPr/>
          <p:nvPr/>
        </p:nvGrpSpPr>
        <p:grpSpPr>
          <a:xfrm>
            <a:off x="7522179" y="112610"/>
            <a:ext cx="4727239" cy="1681734"/>
            <a:chOff x="0" y="0"/>
            <a:chExt cx="4727238" cy="1681733"/>
          </a:xfrm>
        </p:grpSpPr>
        <p:sp>
          <p:nvSpPr>
            <p:cNvPr id="216" name="Shape 216"/>
            <p:cNvSpPr/>
            <p:nvPr/>
          </p:nvSpPr>
          <p:spPr>
            <a:xfrm>
              <a:off x="0" y="1034026"/>
              <a:ext cx="3824761" cy="6477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r>
                <a:rPr b="1">
                  <a:latin typeface="Helvetica"/>
                  <a:ea typeface="Helvetica"/>
                  <a:cs typeface="Helvetica"/>
                  <a:sym typeface="Helvetica"/>
                </a:rPr>
                <a:t>’ακουειν</a:t>
              </a:r>
              <a:r>
                <a:t>, akouein</a:t>
              </a:r>
            </a:p>
          </p:txBody>
        </p:sp>
        <p:pic>
          <p:nvPicPr>
            <p:cNvPr id="217" name="pasted-image.png"/>
            <p:cNvPicPr>
              <a:picLocks noChangeAspect="1"/>
            </p:cNvPicPr>
            <p:nvPr/>
          </p:nvPicPr>
          <p:blipFill>
            <a:blip r:embed="rId3">
              <a:extLst/>
            </a:blip>
            <a:stretch>
              <a:fillRect/>
            </a:stretch>
          </p:blipFill>
          <p:spPr>
            <a:xfrm>
              <a:off x="3678367" y="0"/>
              <a:ext cx="1048872" cy="1651000"/>
            </a:xfrm>
            <a:prstGeom prst="rect">
              <a:avLst/>
            </a:prstGeom>
            <a:ln w="12700" cap="flat">
              <a:noFill/>
              <a:miter lim="400000"/>
            </a:ln>
            <a:effectLst/>
          </p:spPr>
        </p:pic>
      </p:grpSp>
      <p:sp>
        <p:nvSpPr>
          <p:cNvPr id="219" name="Shape 219"/>
          <p:cNvSpPr/>
          <p:nvPr/>
        </p:nvSpPr>
        <p:spPr>
          <a:xfrm>
            <a:off x="3415299" y="5547605"/>
            <a:ext cx="5705278"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000" b="1">
                <a:solidFill>
                  <a:schemeClr val="accent5"/>
                </a:solidFill>
                <a:latin typeface="Calibri"/>
                <a:ea typeface="Calibri"/>
                <a:cs typeface="Calibri"/>
                <a:sym typeface="Calibri"/>
              </a:defRPr>
            </a:pPr>
            <a:r>
              <a:rPr>
                <a:solidFill>
                  <a:srgbClr val="000000"/>
                </a:solidFill>
              </a:rPr>
              <a:t>‘ο</a:t>
            </a:r>
            <a:r>
              <a:t> </a:t>
            </a:r>
            <a:r>
              <a:rPr>
                <a:solidFill>
                  <a:srgbClr val="000000"/>
                </a:solidFill>
              </a:rPr>
              <a:t>θεος ’ακου</a:t>
            </a:r>
            <a:r>
              <a:rPr>
                <a:solidFill>
                  <a:srgbClr val="4569DB"/>
                </a:solidFill>
              </a:rPr>
              <a:t>ει</a:t>
            </a:r>
          </a:p>
        </p:txBody>
      </p:sp>
      <p:sp>
        <p:nvSpPr>
          <p:cNvPr id="220" name="Shape 220"/>
          <p:cNvSpPr/>
          <p:nvPr/>
        </p:nvSpPr>
        <p:spPr>
          <a:xfrm>
            <a:off x="287801" y="6883021"/>
            <a:ext cx="12690104" cy="97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700" b="1">
                <a:solidFill>
                  <a:schemeClr val="accent5"/>
                </a:solidFill>
                <a:latin typeface="Calibri"/>
                <a:ea typeface="Calibri"/>
                <a:cs typeface="Calibri"/>
                <a:sym typeface="Calibri"/>
              </a:defRPr>
            </a:pPr>
            <a:r>
              <a:rPr>
                <a:solidFill>
                  <a:srgbClr val="000000"/>
                </a:solidFill>
              </a:rPr>
              <a:t>‘Αδες και Ποσειδων και ‘Ερμης ’ακου</a:t>
            </a:r>
            <a:r>
              <a:rPr>
                <a:solidFill>
                  <a:srgbClr val="4569DB"/>
                </a:solidFill>
              </a:rPr>
              <a:t>ουσι</a:t>
            </a:r>
          </a:p>
        </p:txBody>
      </p:sp>
      <p:grpSp>
        <p:nvGrpSpPr>
          <p:cNvPr id="225" name="Group 225"/>
          <p:cNvGrpSpPr/>
          <p:nvPr/>
        </p:nvGrpSpPr>
        <p:grpSpPr>
          <a:xfrm>
            <a:off x="1448349" y="1631461"/>
            <a:ext cx="9687501" cy="3451208"/>
            <a:chOff x="0" y="0"/>
            <a:chExt cx="9687500" cy="3451206"/>
          </a:xfrm>
        </p:grpSpPr>
        <p:pic>
          <p:nvPicPr>
            <p:cNvPr id="221" name="hermes.jpg"/>
            <p:cNvPicPr>
              <a:picLocks noChangeAspect="1"/>
            </p:cNvPicPr>
            <p:nvPr/>
          </p:nvPicPr>
          <p:blipFill>
            <a:blip r:embed="rId4">
              <a:extLst/>
            </a:blip>
            <a:stretch>
              <a:fillRect/>
            </a:stretch>
          </p:blipFill>
          <p:spPr>
            <a:xfrm flipH="1">
              <a:off x="7121387" y="258313"/>
              <a:ext cx="2566114" cy="3192894"/>
            </a:xfrm>
            <a:prstGeom prst="rect">
              <a:avLst/>
            </a:prstGeom>
            <a:ln w="12700" cap="flat">
              <a:noFill/>
              <a:miter lim="400000"/>
            </a:ln>
            <a:effectLst/>
          </p:spPr>
        </p:pic>
        <p:grpSp>
          <p:nvGrpSpPr>
            <p:cNvPr id="224" name="Group 224"/>
            <p:cNvGrpSpPr/>
            <p:nvPr/>
          </p:nvGrpSpPr>
          <p:grpSpPr>
            <a:xfrm>
              <a:off x="0" y="0"/>
              <a:ext cx="2678479" cy="3055519"/>
              <a:chOff x="0" y="0"/>
              <a:chExt cx="2678478" cy="3055518"/>
            </a:xfrm>
          </p:grpSpPr>
          <p:pic>
            <p:nvPicPr>
              <p:cNvPr id="222" name="poseidon_clean.jpg"/>
              <p:cNvPicPr>
                <a:picLocks noChangeAspect="1"/>
              </p:cNvPicPr>
              <p:nvPr/>
            </p:nvPicPr>
            <p:blipFill>
              <a:blip r:embed="rId5">
                <a:extLst/>
              </a:blip>
              <a:srcRect/>
              <a:stretch>
                <a:fillRect/>
              </a:stretch>
            </p:blipFill>
            <p:spPr>
              <a:xfrm>
                <a:off x="0" y="233545"/>
                <a:ext cx="2298960" cy="2821974"/>
              </a:xfrm>
              <a:prstGeom prst="rect">
                <a:avLst/>
              </a:prstGeom>
              <a:ln w="12700" cap="flat">
                <a:noFill/>
                <a:miter lim="400000"/>
              </a:ln>
              <a:effectLst/>
            </p:spPr>
          </p:pic>
          <p:sp>
            <p:nvSpPr>
              <p:cNvPr id="223" name="Shape 223"/>
              <p:cNvSpPr/>
              <p:nvPr/>
            </p:nvSpPr>
            <p:spPr>
              <a:xfrm>
                <a:off x="1307000" y="0"/>
                <a:ext cx="1371479" cy="336927"/>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grpSp>
      </p:grpSp>
      <p:sp>
        <p:nvSpPr>
          <p:cNvPr id="226" name="Shape 226"/>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25"/>
                                        </p:tgtEl>
                                        <p:attrNameLst>
                                          <p:attrName>style.visibility</p:attrName>
                                        </p:attrNameLst>
                                      </p:cBhvr>
                                      <p:to>
                                        <p:strVal val="visible"/>
                                      </p:to>
                                    </p:set>
                                  </p:childTnLst>
                                </p:cTn>
                              </p:par>
                            </p:childTnLst>
                          </p:cTn>
                        </p:par>
                        <p:par>
                          <p:cTn id="23" fill="hold">
                            <p:stCondLst>
                              <p:cond delay="0"/>
                            </p:stCondLst>
                            <p:childTnLst>
                              <p:par>
                                <p:cTn id="24" presetID="9" presetClass="exit" fill="hold" grpId="6" nodeType="afterEffect">
                                  <p:stCondLst>
                                    <p:cond delay="0"/>
                                  </p:stCondLst>
                                  <p:iterate>
                                    <p:tmAbs val="0"/>
                                  </p:iterate>
                                  <p:childTnLst>
                                    <p:animEffect transition="out" filter="dissolve">
                                      <p:cBhvr>
                                        <p:cTn id="25" dur="500" fill="hold"/>
                                        <p:tgtEl>
                                          <p:spTgt spid="219"/>
                                        </p:tgtEl>
                                      </p:cBhvr>
                                    </p:animEffect>
                                    <p:set>
                                      <p:cBhvr>
                                        <p:cTn id="26" fill="hold">
                                          <p:stCondLst>
                                            <p:cond delay="499"/>
                                          </p:stCondLst>
                                        </p:cTn>
                                        <p:tgtEl>
                                          <p:spTgt spid="219"/>
                                        </p:tgtEl>
                                        <p:attrNameLst>
                                          <p:attrName>style.visibility</p:attrName>
                                        </p:attrNameLst>
                                      </p:cBhvr>
                                      <p:to>
                                        <p:strVal val="hidden"/>
                                      </p:to>
                                    </p:set>
                                  </p:childTnLst>
                                </p:cTn>
                              </p:par>
                            </p:childTnLst>
                          </p:cTn>
                        </p:par>
                        <p:par>
                          <p:cTn id="27" fill="hold">
                            <p:stCondLst>
                              <p:cond delay="500"/>
                            </p:stCondLst>
                            <p:childTnLst>
                              <p:par>
                                <p:cTn id="28" presetID="9" presetClass="exit" fill="hold" grpId="7" nodeType="afterEffect">
                                  <p:stCondLst>
                                    <p:cond delay="0"/>
                                  </p:stCondLst>
                                  <p:iterate>
                                    <p:tmAbs val="0"/>
                                  </p:iterate>
                                  <p:childTnLst>
                                    <p:animEffect transition="out" filter="dissolve">
                                      <p:cBhvr>
                                        <p:cTn id="29" dur="500" fill="hold"/>
                                        <p:tgtEl>
                                          <p:spTgt spid="214"/>
                                        </p:tgtEl>
                                      </p:cBhvr>
                                    </p:animEffect>
                                    <p:set>
                                      <p:cBhvr>
                                        <p:cTn id="30" fill="hold">
                                          <p:stCondLst>
                                            <p:cond delay="499"/>
                                          </p:stCondLst>
                                        </p:cTn>
                                        <p:tgtEl>
                                          <p:spTgt spid="2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2" animBg="1" advAuto="0"/>
      <p:bldP spid="214" grpId="3" animBg="1" advAuto="0"/>
      <p:bldP spid="214" grpId="7" animBg="1" advAuto="0"/>
      <p:bldP spid="215" grpId="9" animBg="1" advAuto="0"/>
      <p:bldP spid="218" grpId="1" animBg="1" advAuto="0"/>
      <p:bldP spid="219" grpId="4" animBg="1" advAuto="0"/>
      <p:bldP spid="219" grpId="6" animBg="1" advAuto="0"/>
      <p:bldP spid="220" grpId="8" animBg="1" advAuto="0"/>
      <p:bldP spid="225"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title"/>
          </p:nvPr>
        </p:nvSpPr>
        <p:spPr>
          <a:xfrm>
            <a:off x="196947" y="-140850"/>
            <a:ext cx="11704322" cy="1625601"/>
          </a:xfrm>
          <a:prstGeom prst="rect">
            <a:avLst/>
          </a:prstGeom>
        </p:spPr>
        <p:txBody>
          <a:bodyPr/>
          <a:lstStyle>
            <a:lvl1pPr defTabSz="584200">
              <a:defRPr sz="6500">
                <a:latin typeface="+mj-lt"/>
                <a:ea typeface="+mj-ea"/>
                <a:cs typeface="+mj-cs"/>
                <a:sym typeface="Herculanum"/>
              </a:defRPr>
            </a:lvl1pPr>
          </a:lstStyle>
          <a:p>
            <a:r>
              <a:t>singulars &amp; plurals</a:t>
            </a:r>
          </a:p>
        </p:txBody>
      </p:sp>
      <p:sp>
        <p:nvSpPr>
          <p:cNvPr id="229" name="Shape 229"/>
          <p:cNvSpPr/>
          <p:nvPr/>
        </p:nvSpPr>
        <p:spPr>
          <a:xfrm>
            <a:off x="3429624" y="4907160"/>
            <a:ext cx="5676628"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000" b="1">
                <a:solidFill>
                  <a:schemeClr val="accent5"/>
                </a:solidFill>
                <a:latin typeface="Calibri"/>
                <a:ea typeface="Calibri"/>
                <a:cs typeface="Calibri"/>
                <a:sym typeface="Calibri"/>
              </a:defRPr>
            </a:pPr>
            <a:r>
              <a:rPr>
                <a:solidFill>
                  <a:srgbClr val="000000"/>
                </a:solidFill>
              </a:rPr>
              <a:t>’Αθηνα</a:t>
            </a:r>
            <a:r>
              <a:t> </a:t>
            </a:r>
            <a:r>
              <a:rPr>
                <a:solidFill>
                  <a:srgbClr val="000000"/>
                </a:solidFill>
              </a:rPr>
              <a:t>’ακου</a:t>
            </a:r>
            <a:r>
              <a:rPr>
                <a:solidFill>
                  <a:srgbClr val="4569DB"/>
                </a:solidFill>
              </a:rPr>
              <a:t>ει</a:t>
            </a:r>
          </a:p>
        </p:txBody>
      </p:sp>
      <p:sp>
        <p:nvSpPr>
          <p:cNvPr id="230" name="Shape 230"/>
          <p:cNvSpPr/>
          <p:nvPr/>
        </p:nvSpPr>
        <p:spPr>
          <a:xfrm>
            <a:off x="2994080" y="7829621"/>
            <a:ext cx="7016640"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000" b="1">
                <a:solidFill>
                  <a:schemeClr val="accent5"/>
                </a:solidFill>
                <a:latin typeface="Calibri"/>
                <a:ea typeface="Calibri"/>
                <a:cs typeface="Calibri"/>
                <a:sym typeface="Calibri"/>
              </a:defRPr>
            </a:pPr>
            <a:r>
              <a:rPr>
                <a:solidFill>
                  <a:srgbClr val="000000"/>
                </a:solidFill>
              </a:rPr>
              <a:t>‘αι θεαι ’ακου</a:t>
            </a:r>
            <a:r>
              <a:rPr>
                <a:solidFill>
                  <a:srgbClr val="4569DB"/>
                </a:solidFill>
              </a:rPr>
              <a:t>ουσι</a:t>
            </a:r>
          </a:p>
        </p:txBody>
      </p:sp>
      <p:grpSp>
        <p:nvGrpSpPr>
          <p:cNvPr id="233" name="Group 233"/>
          <p:cNvGrpSpPr/>
          <p:nvPr/>
        </p:nvGrpSpPr>
        <p:grpSpPr>
          <a:xfrm>
            <a:off x="7522179" y="36410"/>
            <a:ext cx="4727239" cy="1681734"/>
            <a:chOff x="0" y="0"/>
            <a:chExt cx="4727238" cy="1681733"/>
          </a:xfrm>
        </p:grpSpPr>
        <p:sp>
          <p:nvSpPr>
            <p:cNvPr id="231" name="Shape 231"/>
            <p:cNvSpPr/>
            <p:nvPr/>
          </p:nvSpPr>
          <p:spPr>
            <a:xfrm>
              <a:off x="0" y="1034026"/>
              <a:ext cx="3824761" cy="64770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r>
                <a:rPr b="1">
                  <a:latin typeface="Helvetica"/>
                  <a:ea typeface="Helvetica"/>
                  <a:cs typeface="Helvetica"/>
                  <a:sym typeface="Helvetica"/>
                </a:rPr>
                <a:t>’ακουειν</a:t>
              </a:r>
              <a:r>
                <a:t>, akouein</a:t>
              </a:r>
            </a:p>
          </p:txBody>
        </p:sp>
        <p:pic>
          <p:nvPicPr>
            <p:cNvPr id="232" name="pasted-image.png"/>
            <p:cNvPicPr>
              <a:picLocks noChangeAspect="1"/>
            </p:cNvPicPr>
            <p:nvPr/>
          </p:nvPicPr>
          <p:blipFill>
            <a:blip r:embed="rId2">
              <a:extLst/>
            </a:blip>
            <a:stretch>
              <a:fillRect/>
            </a:stretch>
          </p:blipFill>
          <p:spPr>
            <a:xfrm>
              <a:off x="3678367" y="0"/>
              <a:ext cx="1048872" cy="1651000"/>
            </a:xfrm>
            <a:prstGeom prst="rect">
              <a:avLst/>
            </a:prstGeom>
            <a:ln w="12700" cap="flat">
              <a:noFill/>
              <a:miter lim="400000"/>
            </a:ln>
            <a:effectLst/>
          </p:spPr>
        </p:pic>
      </p:grpSp>
      <p:sp>
        <p:nvSpPr>
          <p:cNvPr id="234" name="Shape 234"/>
          <p:cNvSpPr/>
          <p:nvPr/>
        </p:nvSpPr>
        <p:spPr>
          <a:xfrm>
            <a:off x="3559849" y="5750805"/>
            <a:ext cx="5416179"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000" b="1">
                <a:solidFill>
                  <a:schemeClr val="accent5"/>
                </a:solidFill>
                <a:latin typeface="Calibri"/>
                <a:ea typeface="Calibri"/>
                <a:cs typeface="Calibri"/>
                <a:sym typeface="Calibri"/>
              </a:defRPr>
            </a:pPr>
            <a:r>
              <a:rPr>
                <a:solidFill>
                  <a:srgbClr val="000000"/>
                </a:solidFill>
              </a:rPr>
              <a:t>‘η θεα ’ακου</a:t>
            </a:r>
            <a:r>
              <a:rPr>
                <a:solidFill>
                  <a:srgbClr val="4569DB"/>
                </a:solidFill>
              </a:rPr>
              <a:t>ει</a:t>
            </a:r>
          </a:p>
        </p:txBody>
      </p:sp>
      <p:sp>
        <p:nvSpPr>
          <p:cNvPr id="235" name="Shape 235"/>
          <p:cNvSpPr/>
          <p:nvPr/>
        </p:nvSpPr>
        <p:spPr>
          <a:xfrm>
            <a:off x="287801" y="7086221"/>
            <a:ext cx="12690104" cy="977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5700" b="1">
                <a:solidFill>
                  <a:schemeClr val="accent5"/>
                </a:solidFill>
                <a:latin typeface="Calibri"/>
                <a:ea typeface="Calibri"/>
                <a:cs typeface="Calibri"/>
                <a:sym typeface="Calibri"/>
              </a:defRPr>
            </a:pPr>
            <a:r>
              <a:rPr>
                <a:solidFill>
                  <a:srgbClr val="000000"/>
                </a:solidFill>
              </a:rPr>
              <a:t>’Αθηνα και ‘Ηρα και ’Αρτεμις ’ακου</a:t>
            </a:r>
            <a:r>
              <a:rPr>
                <a:solidFill>
                  <a:srgbClr val="4569DB"/>
                </a:solidFill>
              </a:rPr>
              <a:t>ουσι</a:t>
            </a:r>
          </a:p>
        </p:txBody>
      </p:sp>
      <p:grpSp>
        <p:nvGrpSpPr>
          <p:cNvPr id="238" name="Group 238"/>
          <p:cNvGrpSpPr/>
          <p:nvPr/>
        </p:nvGrpSpPr>
        <p:grpSpPr>
          <a:xfrm>
            <a:off x="2817886" y="1332550"/>
            <a:ext cx="7249138" cy="3808844"/>
            <a:chOff x="0" y="0"/>
            <a:chExt cx="7249136" cy="3808842"/>
          </a:xfrm>
        </p:grpSpPr>
        <p:pic>
          <p:nvPicPr>
            <p:cNvPr id="236" name="hera_clean.jpg"/>
            <p:cNvPicPr>
              <a:picLocks noChangeAspect="1"/>
            </p:cNvPicPr>
            <p:nvPr/>
          </p:nvPicPr>
          <p:blipFill>
            <a:blip r:embed="rId3">
              <a:extLst/>
            </a:blip>
            <a:stretch>
              <a:fillRect/>
            </a:stretch>
          </p:blipFill>
          <p:spPr>
            <a:xfrm flipH="1">
              <a:off x="0" y="0"/>
              <a:ext cx="2195811" cy="3768011"/>
            </a:xfrm>
            <a:prstGeom prst="rect">
              <a:avLst/>
            </a:prstGeom>
            <a:ln w="12700" cap="flat">
              <a:noFill/>
              <a:miter lim="400000"/>
            </a:ln>
            <a:effectLst/>
          </p:spPr>
        </p:pic>
        <p:pic>
          <p:nvPicPr>
            <p:cNvPr id="237" name="artemis_clean.jpg"/>
            <p:cNvPicPr>
              <a:picLocks noChangeAspect="1"/>
            </p:cNvPicPr>
            <p:nvPr/>
          </p:nvPicPr>
          <p:blipFill>
            <a:blip r:embed="rId4">
              <a:extLst/>
            </a:blip>
            <a:stretch>
              <a:fillRect/>
            </a:stretch>
          </p:blipFill>
          <p:spPr>
            <a:xfrm>
              <a:off x="4854686" y="274035"/>
              <a:ext cx="2394451" cy="3534808"/>
            </a:xfrm>
            <a:prstGeom prst="rect">
              <a:avLst/>
            </a:prstGeom>
            <a:ln w="12700" cap="flat">
              <a:noFill/>
              <a:miter lim="400000"/>
            </a:ln>
            <a:effectLst/>
          </p:spPr>
        </p:pic>
      </p:grpSp>
      <p:pic>
        <p:nvPicPr>
          <p:cNvPr id="239" name="athena.jpg"/>
          <p:cNvPicPr>
            <a:picLocks noChangeAspect="1"/>
          </p:cNvPicPr>
          <p:nvPr/>
        </p:nvPicPr>
        <p:blipFill>
          <a:blip r:embed="rId5">
            <a:extLst/>
          </a:blip>
          <a:stretch>
            <a:fillRect/>
          </a:stretch>
        </p:blipFill>
        <p:spPr>
          <a:xfrm flipH="1">
            <a:off x="5070713" y="1069167"/>
            <a:ext cx="2394451" cy="3872067"/>
          </a:xfrm>
          <a:prstGeom prst="rect">
            <a:avLst/>
          </a:prstGeom>
          <a:ln w="12700">
            <a:miter lim="400000"/>
          </a:ln>
        </p:spPr>
      </p:pic>
      <p:sp>
        <p:nvSpPr>
          <p:cNvPr id="240" name="Shape 240"/>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xit" fill="hold" grpId="5" nodeType="clickEffect">
                                  <p:stCondLst>
                                    <p:cond delay="0"/>
                                  </p:stCondLst>
                                  <p:iterate>
                                    <p:tmAbs val="0"/>
                                  </p:iterate>
                                  <p:childTnLst>
                                    <p:animEffect transition="out" filter="dissolve">
                                      <p:cBhvr>
                                        <p:cTn id="22" dur="2500" fill="hold"/>
                                        <p:tgtEl>
                                          <p:spTgt spid="234"/>
                                        </p:tgtEl>
                                      </p:cBhvr>
                                    </p:animEffect>
                                    <p:set>
                                      <p:cBhvr>
                                        <p:cTn id="23" fill="hold">
                                          <p:stCondLst>
                                            <p:cond delay="2499"/>
                                          </p:stCondLst>
                                        </p:cTn>
                                        <p:tgtEl>
                                          <p:spTgt spid="234"/>
                                        </p:tgtEl>
                                        <p:attrNameLst>
                                          <p:attrName>style.visibility</p:attrName>
                                        </p:attrNameLst>
                                      </p:cBhvr>
                                      <p:to>
                                        <p:strVal val="hidden"/>
                                      </p:to>
                                    </p:set>
                                  </p:childTnLst>
                                </p:cTn>
                              </p:par>
                            </p:childTnLst>
                          </p:cTn>
                        </p:par>
                        <p:par>
                          <p:cTn id="24" fill="hold">
                            <p:stCondLst>
                              <p:cond delay="2500"/>
                            </p:stCondLst>
                            <p:childTnLst>
                              <p:par>
                                <p:cTn id="25" presetID="9" presetClass="exit" fill="hold" grpId="6" nodeType="afterEffect">
                                  <p:stCondLst>
                                    <p:cond delay="0"/>
                                  </p:stCondLst>
                                  <p:iterate>
                                    <p:tmAbs val="0"/>
                                  </p:iterate>
                                  <p:childTnLst>
                                    <p:animEffect transition="out" filter="dissolve">
                                      <p:cBhvr>
                                        <p:cTn id="26" dur="2500" fill="hold"/>
                                        <p:tgtEl>
                                          <p:spTgt spid="229"/>
                                        </p:tgtEl>
                                      </p:cBhvr>
                                    </p:animEffect>
                                    <p:set>
                                      <p:cBhvr>
                                        <p:cTn id="27" fill="hold">
                                          <p:stCondLst>
                                            <p:cond delay="2499"/>
                                          </p:stCondLst>
                                        </p:cTn>
                                        <p:tgtEl>
                                          <p:spTgt spid="229"/>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7" nodeType="afterEffect">
                                  <p:stCondLst>
                                    <p:cond delay="0"/>
                                  </p:stCondLst>
                                  <p:iterate>
                                    <p:tmAbs val="0"/>
                                  </p:iterate>
                                  <p:childTnLst>
                                    <p:set>
                                      <p:cBhvr>
                                        <p:cTn id="30" fill="hold"/>
                                        <p:tgtEl>
                                          <p:spTgt spid="2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3" animBg="1" advAuto="0"/>
      <p:bldP spid="229" grpId="6" animBg="1" advAuto="0"/>
      <p:bldP spid="230" grpId="9" animBg="1" advAuto="0"/>
      <p:bldP spid="233" grpId="1" animBg="1" advAuto="0"/>
      <p:bldP spid="234" grpId="4" animBg="1" advAuto="0"/>
      <p:bldP spid="234" grpId="5" animBg="1" advAuto="0"/>
      <p:bldP spid="235" grpId="8" animBg="1" advAuto="0"/>
      <p:bldP spid="238" grpId="7" animBg="1" advAuto="0"/>
      <p:bldP spid="239"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p:nvPr>
        </p:nvSpPr>
        <p:spPr>
          <a:xfrm>
            <a:off x="650239" y="-62697"/>
            <a:ext cx="11704322" cy="1625601"/>
          </a:xfrm>
          <a:prstGeom prst="rect">
            <a:avLst/>
          </a:prstGeom>
        </p:spPr>
        <p:txBody>
          <a:bodyPr/>
          <a:lstStyle>
            <a:lvl1pPr defTabSz="584200">
              <a:defRPr sz="6500">
                <a:latin typeface="+mj-lt"/>
                <a:ea typeface="+mj-ea"/>
                <a:cs typeface="+mj-cs"/>
                <a:sym typeface="Herculanum"/>
              </a:defRPr>
            </a:lvl1pPr>
          </a:lstStyle>
          <a:p>
            <a:r>
              <a:t>singulars &amp; plurals</a:t>
            </a:r>
          </a:p>
        </p:txBody>
      </p:sp>
      <p:pic>
        <p:nvPicPr>
          <p:cNvPr id="243" name="hades colour.jpg"/>
          <p:cNvPicPr>
            <a:picLocks noChangeAspect="1"/>
          </p:cNvPicPr>
          <p:nvPr/>
        </p:nvPicPr>
        <p:blipFill>
          <a:blip r:embed="rId2">
            <a:extLst/>
          </a:blip>
          <a:stretch>
            <a:fillRect/>
          </a:stretch>
        </p:blipFill>
        <p:spPr>
          <a:xfrm>
            <a:off x="380124" y="1505241"/>
            <a:ext cx="2502548" cy="3336730"/>
          </a:xfrm>
          <a:prstGeom prst="rect">
            <a:avLst/>
          </a:prstGeom>
          <a:ln w="12700">
            <a:miter lim="400000"/>
          </a:ln>
        </p:spPr>
      </p:pic>
      <p:pic>
        <p:nvPicPr>
          <p:cNvPr id="244" name="artemis_clean.jpg"/>
          <p:cNvPicPr>
            <a:picLocks noChangeAspect="1"/>
          </p:cNvPicPr>
          <p:nvPr/>
        </p:nvPicPr>
        <p:blipFill>
          <a:blip r:embed="rId3">
            <a:extLst/>
          </a:blip>
          <a:stretch>
            <a:fillRect/>
          </a:stretch>
        </p:blipFill>
        <p:spPr>
          <a:xfrm>
            <a:off x="7149507" y="6017494"/>
            <a:ext cx="2394451" cy="3534808"/>
          </a:xfrm>
          <a:prstGeom prst="rect">
            <a:avLst/>
          </a:prstGeom>
          <a:ln w="12700">
            <a:miter lim="400000"/>
          </a:ln>
        </p:spPr>
      </p:pic>
      <p:pic>
        <p:nvPicPr>
          <p:cNvPr id="245" name="hera_clean.jpg"/>
          <p:cNvPicPr>
            <a:picLocks noChangeAspect="1"/>
          </p:cNvPicPr>
          <p:nvPr/>
        </p:nvPicPr>
        <p:blipFill>
          <a:blip r:embed="rId4">
            <a:extLst/>
          </a:blip>
          <a:stretch>
            <a:fillRect/>
          </a:stretch>
        </p:blipFill>
        <p:spPr>
          <a:xfrm flipH="1">
            <a:off x="5018120" y="5767690"/>
            <a:ext cx="2195811" cy="3768012"/>
          </a:xfrm>
          <a:prstGeom prst="rect">
            <a:avLst/>
          </a:prstGeom>
          <a:ln w="12700">
            <a:miter lim="400000"/>
          </a:ln>
        </p:spPr>
      </p:pic>
      <p:pic>
        <p:nvPicPr>
          <p:cNvPr id="246" name="apollo.jpg"/>
          <p:cNvPicPr>
            <a:picLocks noChangeAspect="1"/>
          </p:cNvPicPr>
          <p:nvPr/>
        </p:nvPicPr>
        <p:blipFill>
          <a:blip r:embed="rId5">
            <a:extLst/>
          </a:blip>
          <a:stretch>
            <a:fillRect/>
          </a:stretch>
        </p:blipFill>
        <p:spPr>
          <a:xfrm>
            <a:off x="2954817" y="1411457"/>
            <a:ext cx="1831396" cy="3242944"/>
          </a:xfrm>
          <a:prstGeom prst="rect">
            <a:avLst/>
          </a:prstGeom>
          <a:ln w="12700">
            <a:miter lim="400000"/>
          </a:ln>
        </p:spPr>
      </p:pic>
      <p:pic>
        <p:nvPicPr>
          <p:cNvPr id="247" name="hermes.jpg"/>
          <p:cNvPicPr>
            <a:picLocks noChangeAspect="1"/>
          </p:cNvPicPr>
          <p:nvPr/>
        </p:nvPicPr>
        <p:blipFill>
          <a:blip r:embed="rId6">
            <a:extLst/>
          </a:blip>
          <a:stretch>
            <a:fillRect/>
          </a:stretch>
        </p:blipFill>
        <p:spPr>
          <a:xfrm flipH="1">
            <a:off x="5270658" y="1683955"/>
            <a:ext cx="2394451" cy="2979302"/>
          </a:xfrm>
          <a:prstGeom prst="rect">
            <a:avLst/>
          </a:prstGeom>
          <a:ln w="12700">
            <a:miter lim="400000"/>
          </a:ln>
        </p:spPr>
      </p:pic>
      <p:pic>
        <p:nvPicPr>
          <p:cNvPr id="248" name="athena.jpg"/>
          <p:cNvPicPr>
            <a:picLocks noChangeAspect="1"/>
          </p:cNvPicPr>
          <p:nvPr/>
        </p:nvPicPr>
        <p:blipFill>
          <a:blip r:embed="rId7">
            <a:extLst/>
          </a:blip>
          <a:stretch>
            <a:fillRect/>
          </a:stretch>
        </p:blipFill>
        <p:spPr>
          <a:xfrm flipH="1">
            <a:off x="9761166" y="5590616"/>
            <a:ext cx="2394451" cy="3872067"/>
          </a:xfrm>
          <a:prstGeom prst="rect">
            <a:avLst/>
          </a:prstGeom>
          <a:ln w="12700">
            <a:miter lim="400000"/>
          </a:ln>
        </p:spPr>
      </p:pic>
      <p:sp>
        <p:nvSpPr>
          <p:cNvPr id="249" name="Shape 249"/>
          <p:cNvSpPr/>
          <p:nvPr/>
        </p:nvSpPr>
        <p:spPr>
          <a:xfrm>
            <a:off x="8149555" y="1781042"/>
            <a:ext cx="2801690"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7200" b="1">
                <a:solidFill>
                  <a:schemeClr val="accent5"/>
                </a:solidFill>
                <a:latin typeface="Calibri"/>
                <a:ea typeface="Calibri"/>
                <a:cs typeface="Calibri"/>
                <a:sym typeface="Calibri"/>
              </a:defRPr>
            </a:pPr>
            <a:r>
              <a:rPr>
                <a:solidFill>
                  <a:srgbClr val="000000"/>
                </a:solidFill>
              </a:rPr>
              <a:t>‘ο</a:t>
            </a:r>
            <a:r>
              <a:t> </a:t>
            </a:r>
            <a:r>
              <a:rPr>
                <a:solidFill>
                  <a:srgbClr val="000000"/>
                </a:solidFill>
              </a:rPr>
              <a:t>θεος</a:t>
            </a:r>
          </a:p>
        </p:txBody>
      </p:sp>
      <p:sp>
        <p:nvSpPr>
          <p:cNvPr id="250" name="Shape 250"/>
          <p:cNvSpPr/>
          <p:nvPr/>
        </p:nvSpPr>
        <p:spPr>
          <a:xfrm>
            <a:off x="8073876" y="2814098"/>
            <a:ext cx="2953048"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b="1">
                <a:latin typeface="Calibri"/>
                <a:ea typeface="Calibri"/>
                <a:cs typeface="Calibri"/>
                <a:sym typeface="Calibri"/>
              </a:defRPr>
            </a:lvl1pPr>
          </a:lstStyle>
          <a:p>
            <a:pPr>
              <a:defRPr>
                <a:solidFill>
                  <a:schemeClr val="accent5"/>
                </a:solidFill>
              </a:defRPr>
            </a:pPr>
            <a:r>
              <a:rPr>
                <a:solidFill>
                  <a:srgbClr val="000000"/>
                </a:solidFill>
              </a:rPr>
              <a:t>‘οι θεοι</a:t>
            </a:r>
          </a:p>
        </p:txBody>
      </p:sp>
      <p:sp>
        <p:nvSpPr>
          <p:cNvPr id="251" name="Shape 251"/>
          <p:cNvSpPr/>
          <p:nvPr/>
        </p:nvSpPr>
        <p:spPr>
          <a:xfrm>
            <a:off x="1594588" y="6463045"/>
            <a:ext cx="2504332"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b="1">
                <a:latin typeface="Calibri"/>
                <a:ea typeface="Calibri"/>
                <a:cs typeface="Calibri"/>
                <a:sym typeface="Calibri"/>
              </a:defRPr>
            </a:lvl1pPr>
          </a:lstStyle>
          <a:p>
            <a:pPr>
              <a:defRPr>
                <a:solidFill>
                  <a:schemeClr val="accent5"/>
                </a:solidFill>
              </a:defRPr>
            </a:pPr>
            <a:r>
              <a:rPr>
                <a:solidFill>
                  <a:srgbClr val="000000"/>
                </a:solidFill>
              </a:rPr>
              <a:t>‘η θεα</a:t>
            </a:r>
          </a:p>
        </p:txBody>
      </p:sp>
      <p:sp>
        <p:nvSpPr>
          <p:cNvPr id="252" name="Shape 252"/>
          <p:cNvSpPr/>
          <p:nvPr/>
        </p:nvSpPr>
        <p:spPr>
          <a:xfrm>
            <a:off x="1311517" y="7496100"/>
            <a:ext cx="3070474"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200" b="1">
                <a:latin typeface="Calibri"/>
                <a:ea typeface="Calibri"/>
                <a:cs typeface="Calibri"/>
                <a:sym typeface="Calibri"/>
              </a:defRPr>
            </a:lvl1pPr>
          </a:lstStyle>
          <a:p>
            <a:pPr>
              <a:defRPr>
                <a:solidFill>
                  <a:schemeClr val="accent5"/>
                </a:solidFill>
              </a:defRPr>
            </a:pPr>
            <a:r>
              <a:rPr>
                <a:solidFill>
                  <a:srgbClr val="000000"/>
                </a:solidFill>
              </a:rPr>
              <a:t>‘αι θεαι</a:t>
            </a:r>
          </a:p>
        </p:txBody>
      </p:sp>
      <p:sp>
        <p:nvSpPr>
          <p:cNvPr id="253" name="Shape 253"/>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2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4" animBg="1" advAuto="0"/>
      <p:bldP spid="244" grpId="9" animBg="1" advAuto="0"/>
      <p:bldP spid="245" grpId="6" animBg="1" advAuto="0"/>
      <p:bldP spid="246" grpId="3" animBg="1" advAuto="0"/>
      <p:bldP spid="247" grpId="1" animBg="1" advAuto="0"/>
      <p:bldP spid="248" grpId="8" animBg="1" advAuto="0"/>
      <p:bldP spid="249" grpId="2" animBg="1" advAuto="0"/>
      <p:bldP spid="250" grpId="5" animBg="1" advAuto="0"/>
      <p:bldP spid="251" grpId="7" animBg="1" advAuto="0"/>
      <p:bldP spid="252" grpId="1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xfrm>
            <a:off x="952500" y="-39279"/>
            <a:ext cx="11099800" cy="594371"/>
          </a:xfrm>
          <a:prstGeom prst="rect">
            <a:avLst/>
          </a:prstGeom>
        </p:spPr>
        <p:txBody>
          <a:bodyPr anchor="ctr">
            <a:normAutofit fontScale="90000"/>
          </a:bodyPr>
          <a:lstStyle>
            <a:lvl1pPr>
              <a:defRPr sz="3500">
                <a:latin typeface="+mj-lt"/>
                <a:ea typeface="+mj-ea"/>
                <a:cs typeface="+mj-cs"/>
                <a:sym typeface="Herculanum"/>
              </a:defRPr>
            </a:lvl1pPr>
          </a:lstStyle>
          <a:p>
            <a:r>
              <a:t>Plural Nouns &amp; Verbs</a:t>
            </a:r>
          </a:p>
        </p:txBody>
      </p:sp>
      <p:sp>
        <p:nvSpPr>
          <p:cNvPr id="256" name="Shape 256"/>
          <p:cNvSpPr/>
          <p:nvPr/>
        </p:nvSpPr>
        <p:spPr>
          <a:xfrm>
            <a:off x="2085028" y="614573"/>
            <a:ext cx="9178926" cy="806451"/>
          </a:xfrm>
          <a:custGeom>
            <a:avLst/>
            <a:gdLst/>
            <a:ahLst/>
            <a:cxnLst>
              <a:cxn ang="0">
                <a:pos x="wd2" y="hd2"/>
              </a:cxn>
              <a:cxn ang="5400000">
                <a:pos x="wd2" y="hd2"/>
              </a:cxn>
              <a:cxn ang="10800000">
                <a:pos x="wd2" y="hd2"/>
              </a:cxn>
              <a:cxn ang="16200000">
                <a:pos x="wd2" y="hd2"/>
              </a:cxn>
            </a:cxnLst>
            <a:rect l="0" t="0" r="r" b="b"/>
            <a:pathLst>
              <a:path w="21600" h="21600" extrusionOk="0">
                <a:moveTo>
                  <a:pt x="825" y="0"/>
                </a:moveTo>
                <a:cubicBezTo>
                  <a:pt x="742" y="0"/>
                  <a:pt x="675" y="761"/>
                  <a:pt x="675" y="1701"/>
                </a:cubicBezTo>
                <a:lnTo>
                  <a:pt x="675" y="6771"/>
                </a:lnTo>
                <a:lnTo>
                  <a:pt x="0" y="10173"/>
                </a:lnTo>
                <a:lnTo>
                  <a:pt x="675" y="13574"/>
                </a:lnTo>
                <a:lnTo>
                  <a:pt x="675" y="19899"/>
                </a:lnTo>
                <a:cubicBezTo>
                  <a:pt x="675" y="20839"/>
                  <a:pt x="742" y="21600"/>
                  <a:pt x="825" y="21600"/>
                </a:cubicBezTo>
                <a:lnTo>
                  <a:pt x="21451" y="21600"/>
                </a:lnTo>
                <a:cubicBezTo>
                  <a:pt x="21533" y="21600"/>
                  <a:pt x="21600" y="20839"/>
                  <a:pt x="21600" y="19899"/>
                </a:cubicBezTo>
                <a:lnTo>
                  <a:pt x="21600" y="1701"/>
                </a:lnTo>
                <a:cubicBezTo>
                  <a:pt x="21600" y="761"/>
                  <a:pt x="21533" y="0"/>
                  <a:pt x="21451" y="0"/>
                </a:cubicBezTo>
                <a:lnTo>
                  <a:pt x="825" y="0"/>
                </a:lnTo>
                <a:close/>
              </a:path>
            </a:pathLst>
          </a:custGeom>
          <a:ln w="25400">
            <a:solidFill>
              <a:srgbClr val="85888D"/>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800">
                <a:latin typeface="Comic Sans MS"/>
                <a:ea typeface="Comic Sans MS"/>
                <a:cs typeface="Comic Sans MS"/>
                <a:sym typeface="Comic Sans MS"/>
              </a:defRPr>
            </a:lvl1pPr>
          </a:lstStyle>
          <a:p>
            <a:r>
              <a:t>What are the gods and goddesses doing? Translate the sentence and add an illustration. The first one has been done to show you how.</a:t>
            </a:r>
          </a:p>
        </p:txBody>
      </p:sp>
      <p:pic>
        <p:nvPicPr>
          <p:cNvPr id="257" name="Picture 256"/>
          <p:cNvPicPr>
            <a:picLocks/>
          </p:cNvPicPr>
          <p:nvPr/>
        </p:nvPicPr>
        <p:blipFill>
          <a:blip r:embed="rId2">
            <a:extLst/>
          </a:blip>
          <a:stretch>
            <a:fillRect/>
          </a:stretch>
        </p:blipFill>
        <p:spPr>
          <a:xfrm>
            <a:off x="198213" y="2400300"/>
            <a:ext cx="3016574" cy="2732832"/>
          </a:xfrm>
          <a:prstGeom prst="rect">
            <a:avLst/>
          </a:prstGeom>
        </p:spPr>
      </p:pic>
      <p:sp>
        <p:nvSpPr>
          <p:cNvPr id="259" name="Shape 259"/>
          <p:cNvSpPr/>
          <p:nvPr/>
        </p:nvSpPr>
        <p:spPr>
          <a:xfrm>
            <a:off x="159360" y="4610100"/>
            <a:ext cx="3094280"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a:latin typeface="Calibri"/>
                <a:ea typeface="Calibri"/>
                <a:cs typeface="Calibri"/>
                <a:sym typeface="Calibri"/>
              </a:defRPr>
            </a:lvl1pPr>
          </a:lstStyle>
          <a:p>
            <a:pPr>
              <a:defRPr>
                <a:solidFill>
                  <a:srgbClr val="7A81FF"/>
                </a:solidFill>
              </a:defRPr>
            </a:pPr>
            <a:r>
              <a:rPr>
                <a:solidFill>
                  <a:srgbClr val="000000"/>
                </a:solidFill>
              </a:rPr>
              <a:t>’Αθηνα και ‘Ηρα μετρουσι </a:t>
            </a:r>
          </a:p>
        </p:txBody>
      </p:sp>
      <p:sp>
        <p:nvSpPr>
          <p:cNvPr id="260" name="Shape 260"/>
          <p:cNvSpPr/>
          <p:nvPr/>
        </p:nvSpPr>
        <p:spPr>
          <a:xfrm>
            <a:off x="213207" y="5461000"/>
            <a:ext cx="2884986" cy="0"/>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261" name="Shape 261"/>
          <p:cNvSpPr/>
          <p:nvPr/>
        </p:nvSpPr>
        <p:spPr>
          <a:xfrm>
            <a:off x="308301" y="5046065"/>
            <a:ext cx="2808536"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Athena and Hera measure.</a:t>
            </a:r>
          </a:p>
        </p:txBody>
      </p:sp>
      <p:pic>
        <p:nvPicPr>
          <p:cNvPr id="262" name="daedalus_colour.jpg"/>
          <p:cNvPicPr>
            <a:picLocks noChangeAspect="1"/>
          </p:cNvPicPr>
          <p:nvPr/>
        </p:nvPicPr>
        <p:blipFill>
          <a:blip r:embed="rId3">
            <a:extLst/>
          </a:blip>
          <a:stretch>
            <a:fillRect/>
          </a:stretch>
        </p:blipFill>
        <p:spPr>
          <a:xfrm flipH="1">
            <a:off x="339774" y="109446"/>
            <a:ext cx="1672449" cy="2024154"/>
          </a:xfrm>
          <a:prstGeom prst="rect">
            <a:avLst/>
          </a:prstGeom>
          <a:ln w="12700">
            <a:miter lim="400000"/>
          </a:ln>
        </p:spPr>
      </p:pic>
      <p:sp>
        <p:nvSpPr>
          <p:cNvPr id="263" name="Shape 263"/>
          <p:cNvSpPr/>
          <p:nvPr/>
        </p:nvSpPr>
        <p:spPr>
          <a:xfrm>
            <a:off x="213207" y="5793824"/>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grpSp>
        <p:nvGrpSpPr>
          <p:cNvPr id="276" name="Group 276"/>
          <p:cNvGrpSpPr/>
          <p:nvPr/>
        </p:nvGrpSpPr>
        <p:grpSpPr>
          <a:xfrm>
            <a:off x="9910271" y="6235228"/>
            <a:ext cx="2783137" cy="3231749"/>
            <a:chOff x="0" y="0"/>
            <a:chExt cx="2783135" cy="3231747"/>
          </a:xfrm>
        </p:grpSpPr>
        <p:sp>
          <p:nvSpPr>
            <p:cNvPr id="264" name="Shape 264"/>
            <p:cNvSpPr/>
            <p:nvPr/>
          </p:nvSpPr>
          <p:spPr>
            <a:xfrm>
              <a:off x="583380" y="436840"/>
              <a:ext cx="1616376" cy="3175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400"/>
              </a:pPr>
              <a:r>
                <a:rPr b="1">
                  <a:latin typeface="Helvetica"/>
                  <a:ea typeface="Helvetica"/>
                  <a:cs typeface="Helvetica"/>
                  <a:sym typeface="Helvetica"/>
                </a:rPr>
                <a:t>γραφειν</a:t>
              </a:r>
              <a:r>
                <a:t>, graphein</a:t>
              </a:r>
            </a:p>
          </p:txBody>
        </p:sp>
        <p:sp>
          <p:nvSpPr>
            <p:cNvPr id="265" name="Shape 265"/>
            <p:cNvSpPr/>
            <p:nvPr/>
          </p:nvSpPr>
          <p:spPr>
            <a:xfrm>
              <a:off x="0" y="0"/>
              <a:ext cx="2783136" cy="3231748"/>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endParaRPr/>
            </a:p>
          </p:txBody>
        </p:sp>
        <p:sp>
          <p:nvSpPr>
            <p:cNvPr id="266" name="Shape 266"/>
            <p:cNvSpPr/>
            <p:nvPr/>
          </p:nvSpPr>
          <p:spPr>
            <a:xfrm>
              <a:off x="815775" y="44329"/>
              <a:ext cx="1151586" cy="31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400" i="1">
                  <a:latin typeface="Helvetica"/>
                  <a:ea typeface="Helvetica"/>
                  <a:cs typeface="Helvetica"/>
                  <a:sym typeface="Helvetica"/>
                </a:defRPr>
              </a:lvl1pPr>
            </a:lstStyle>
            <a:p>
              <a:r>
                <a:t>Handy Hints!</a:t>
              </a:r>
            </a:p>
          </p:txBody>
        </p:sp>
        <p:sp>
          <p:nvSpPr>
            <p:cNvPr id="267" name="Shape 267"/>
            <p:cNvSpPr/>
            <p:nvPr/>
          </p:nvSpPr>
          <p:spPr>
            <a:xfrm>
              <a:off x="13767" y="1032416"/>
              <a:ext cx="1496829" cy="3175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400"/>
              </a:pPr>
              <a:r>
                <a:rPr b="1">
                  <a:latin typeface="Helvetica"/>
                  <a:ea typeface="Helvetica"/>
                  <a:cs typeface="Helvetica"/>
                  <a:sym typeface="Helvetica"/>
                </a:rPr>
                <a:t>σκοπειν</a:t>
              </a:r>
              <a:r>
                <a:t>, skopein</a:t>
              </a:r>
            </a:p>
          </p:txBody>
        </p:sp>
        <p:sp>
          <p:nvSpPr>
            <p:cNvPr id="268" name="Shape 268"/>
            <p:cNvSpPr/>
            <p:nvPr/>
          </p:nvSpPr>
          <p:spPr>
            <a:xfrm>
              <a:off x="1042936" y="1700225"/>
              <a:ext cx="1724491" cy="3175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400"/>
              </a:pPr>
              <a:r>
                <a:rPr b="1">
                  <a:latin typeface="Helvetica"/>
                  <a:ea typeface="Helvetica"/>
                  <a:cs typeface="Helvetica"/>
                  <a:sym typeface="Helvetica"/>
                </a:rPr>
                <a:t>’αριθμειν</a:t>
              </a:r>
              <a:r>
                <a:t>, arithmein</a:t>
              </a:r>
            </a:p>
          </p:txBody>
        </p:sp>
        <p:pic>
          <p:nvPicPr>
            <p:cNvPr id="269" name="pasted-image.png"/>
            <p:cNvPicPr>
              <a:picLocks noChangeAspect="1"/>
            </p:cNvPicPr>
            <p:nvPr/>
          </p:nvPicPr>
          <p:blipFill>
            <a:blip r:embed="rId4">
              <a:extLst/>
            </a:blip>
            <a:stretch>
              <a:fillRect/>
            </a:stretch>
          </p:blipFill>
          <p:spPr>
            <a:xfrm>
              <a:off x="224859" y="146526"/>
              <a:ext cx="474367" cy="753667"/>
            </a:xfrm>
            <a:prstGeom prst="rect">
              <a:avLst/>
            </a:prstGeom>
            <a:ln w="12700" cap="flat">
              <a:noFill/>
              <a:miter lim="400000"/>
            </a:ln>
            <a:effectLst/>
          </p:spPr>
        </p:pic>
        <p:pic>
          <p:nvPicPr>
            <p:cNvPr id="270" name="skopein.jpg"/>
            <p:cNvPicPr>
              <a:picLocks noChangeAspect="1"/>
            </p:cNvPicPr>
            <p:nvPr/>
          </p:nvPicPr>
          <p:blipFill>
            <a:blip r:embed="rId5">
              <a:extLst/>
            </a:blip>
            <a:stretch>
              <a:fillRect/>
            </a:stretch>
          </p:blipFill>
          <p:spPr>
            <a:xfrm flipH="1">
              <a:off x="1642436" y="741917"/>
              <a:ext cx="855691" cy="753667"/>
            </a:xfrm>
            <a:prstGeom prst="rect">
              <a:avLst/>
            </a:prstGeom>
            <a:ln w="12700" cap="flat">
              <a:noFill/>
              <a:miter lim="400000"/>
            </a:ln>
            <a:effectLst/>
          </p:spPr>
        </p:pic>
        <p:pic>
          <p:nvPicPr>
            <p:cNvPr id="271" name="pasted-image.png"/>
            <p:cNvPicPr>
              <a:picLocks noChangeAspect="1"/>
            </p:cNvPicPr>
            <p:nvPr/>
          </p:nvPicPr>
          <p:blipFill>
            <a:blip r:embed="rId6">
              <a:extLst/>
            </a:blip>
            <a:stretch>
              <a:fillRect/>
            </a:stretch>
          </p:blipFill>
          <p:spPr>
            <a:xfrm>
              <a:off x="35507" y="1439063"/>
              <a:ext cx="1112386" cy="556193"/>
            </a:xfrm>
            <a:prstGeom prst="rect">
              <a:avLst/>
            </a:prstGeom>
            <a:ln w="12700" cap="flat">
              <a:noFill/>
              <a:miter lim="400000"/>
            </a:ln>
            <a:effectLst/>
          </p:spPr>
        </p:pic>
        <p:pic>
          <p:nvPicPr>
            <p:cNvPr id="272" name="pasted-image.png"/>
            <p:cNvPicPr>
              <a:picLocks noChangeAspect="1"/>
            </p:cNvPicPr>
            <p:nvPr/>
          </p:nvPicPr>
          <p:blipFill>
            <a:blip r:embed="rId7">
              <a:extLst/>
            </a:blip>
            <a:stretch>
              <a:fillRect/>
            </a:stretch>
          </p:blipFill>
          <p:spPr>
            <a:xfrm>
              <a:off x="72459" y="2394426"/>
              <a:ext cx="474367" cy="746688"/>
            </a:xfrm>
            <a:prstGeom prst="rect">
              <a:avLst/>
            </a:prstGeom>
            <a:ln w="12700" cap="flat">
              <a:noFill/>
              <a:miter lim="400000"/>
            </a:ln>
            <a:effectLst/>
          </p:spPr>
        </p:pic>
        <p:sp>
          <p:nvSpPr>
            <p:cNvPr id="273" name="Shape 273"/>
            <p:cNvSpPr/>
            <p:nvPr/>
          </p:nvSpPr>
          <p:spPr>
            <a:xfrm>
              <a:off x="447839" y="2767770"/>
              <a:ext cx="1557258" cy="3175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400"/>
              </a:pPr>
              <a:r>
                <a:rPr b="1">
                  <a:latin typeface="Helvetica"/>
                  <a:ea typeface="Helvetica"/>
                  <a:cs typeface="Helvetica"/>
                  <a:sym typeface="Helvetica"/>
                </a:rPr>
                <a:t>’ακουειν</a:t>
              </a:r>
              <a:r>
                <a:t>, akouein</a:t>
              </a:r>
            </a:p>
          </p:txBody>
        </p:sp>
        <p:pic>
          <p:nvPicPr>
            <p:cNvPr id="274" name="pasted-image.jpg"/>
            <p:cNvPicPr>
              <a:picLocks noChangeAspect="1"/>
            </p:cNvPicPr>
            <p:nvPr/>
          </p:nvPicPr>
          <p:blipFill>
            <a:blip r:embed="rId8">
              <a:extLst/>
            </a:blip>
            <a:stretch>
              <a:fillRect/>
            </a:stretch>
          </p:blipFill>
          <p:spPr>
            <a:xfrm>
              <a:off x="1832213" y="2131950"/>
              <a:ext cx="815538" cy="521209"/>
            </a:xfrm>
            <a:prstGeom prst="rect">
              <a:avLst/>
            </a:prstGeom>
            <a:ln w="12700" cap="flat">
              <a:noFill/>
              <a:miter lim="400000"/>
            </a:ln>
            <a:effectLst/>
          </p:spPr>
        </p:pic>
        <p:sp>
          <p:nvSpPr>
            <p:cNvPr id="275" name="Shape 275"/>
            <p:cNvSpPr/>
            <p:nvPr/>
          </p:nvSpPr>
          <p:spPr>
            <a:xfrm>
              <a:off x="664201" y="2171482"/>
              <a:ext cx="1454734" cy="31750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400"/>
              </a:pPr>
              <a:r>
                <a:rPr b="1">
                  <a:latin typeface="Helvetica"/>
                  <a:ea typeface="Helvetica"/>
                  <a:cs typeface="Helvetica"/>
                  <a:sym typeface="Helvetica"/>
                </a:rPr>
                <a:t>μετρειν</a:t>
              </a:r>
              <a:r>
                <a:t>, metrein</a:t>
              </a:r>
            </a:p>
          </p:txBody>
        </p:sp>
      </p:grpSp>
      <p:pic>
        <p:nvPicPr>
          <p:cNvPr id="277" name="Picture 276"/>
          <p:cNvPicPr>
            <a:picLocks/>
          </p:cNvPicPr>
          <p:nvPr/>
        </p:nvPicPr>
        <p:blipFill>
          <a:blip r:embed="rId2">
            <a:extLst/>
          </a:blip>
          <a:stretch>
            <a:fillRect/>
          </a:stretch>
        </p:blipFill>
        <p:spPr>
          <a:xfrm>
            <a:off x="3396660" y="2405184"/>
            <a:ext cx="3016573" cy="2732833"/>
          </a:xfrm>
          <a:prstGeom prst="rect">
            <a:avLst/>
          </a:prstGeom>
        </p:spPr>
      </p:pic>
      <p:sp>
        <p:nvSpPr>
          <p:cNvPr id="279" name="Shape 279"/>
          <p:cNvSpPr/>
          <p:nvPr/>
        </p:nvSpPr>
        <p:spPr>
          <a:xfrm>
            <a:off x="3257953" y="4641850"/>
            <a:ext cx="3256640" cy="368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700" b="1">
                <a:latin typeface="Calibri"/>
                <a:ea typeface="Calibri"/>
                <a:cs typeface="Calibri"/>
                <a:sym typeface="Calibri"/>
              </a:defRPr>
            </a:lvl1pPr>
          </a:lstStyle>
          <a:p>
            <a:pPr>
              <a:defRPr>
                <a:solidFill>
                  <a:srgbClr val="7A81FF"/>
                </a:solidFill>
              </a:defRPr>
            </a:pPr>
            <a:r>
              <a:rPr dirty="0">
                <a:solidFill>
                  <a:srgbClr val="000000"/>
                </a:solidFill>
              </a:rPr>
              <a:t>Ζευσ και ’</a:t>
            </a:r>
            <a:r>
              <a:rPr dirty="0" smtClean="0">
                <a:solidFill>
                  <a:schemeClr val="tx1">
                    <a:lumMod val="95000"/>
                    <a:lumOff val="5000"/>
                  </a:schemeClr>
                </a:solidFill>
              </a:rPr>
              <a:t>Απολ</a:t>
            </a:r>
            <a:r>
              <a:rPr lang="el-GR" dirty="0">
                <a:solidFill>
                  <a:schemeClr val="tx1">
                    <a:lumMod val="95000"/>
                    <a:lumOff val="5000"/>
                  </a:schemeClr>
                </a:solidFill>
              </a:rPr>
              <a:t>λ</a:t>
            </a:r>
            <a:r>
              <a:rPr dirty="0" smtClean="0">
                <a:solidFill>
                  <a:schemeClr val="tx1">
                    <a:lumMod val="95000"/>
                    <a:lumOff val="5000"/>
                  </a:schemeClr>
                </a:solidFill>
              </a:rPr>
              <a:t>ων </a:t>
            </a:r>
            <a:r>
              <a:rPr dirty="0">
                <a:solidFill>
                  <a:srgbClr val="000000"/>
                </a:solidFill>
              </a:rPr>
              <a:t>γραφουσι</a:t>
            </a:r>
          </a:p>
        </p:txBody>
      </p:sp>
      <p:sp>
        <p:nvSpPr>
          <p:cNvPr id="280" name="Shape 280"/>
          <p:cNvSpPr/>
          <p:nvPr/>
        </p:nvSpPr>
        <p:spPr>
          <a:xfrm>
            <a:off x="3411653" y="5465884"/>
            <a:ext cx="2884987"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281" name="Shape 281"/>
          <p:cNvSpPr/>
          <p:nvPr/>
        </p:nvSpPr>
        <p:spPr>
          <a:xfrm>
            <a:off x="3506747" y="5050949"/>
            <a:ext cx="2808536"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Zeus and Apollo write.</a:t>
            </a:r>
          </a:p>
        </p:txBody>
      </p:sp>
      <p:sp>
        <p:nvSpPr>
          <p:cNvPr id="282" name="Shape 282"/>
          <p:cNvSpPr/>
          <p:nvPr/>
        </p:nvSpPr>
        <p:spPr>
          <a:xfrm>
            <a:off x="3411653" y="5798709"/>
            <a:ext cx="2884987"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pic>
        <p:nvPicPr>
          <p:cNvPr id="283" name="Picture 282"/>
          <p:cNvPicPr>
            <a:picLocks/>
          </p:cNvPicPr>
          <p:nvPr/>
        </p:nvPicPr>
        <p:blipFill>
          <a:blip r:embed="rId2">
            <a:extLst/>
          </a:blip>
          <a:stretch>
            <a:fillRect/>
          </a:stretch>
        </p:blipFill>
        <p:spPr>
          <a:xfrm>
            <a:off x="6595105" y="2391507"/>
            <a:ext cx="3016574" cy="2732833"/>
          </a:xfrm>
          <a:prstGeom prst="rect">
            <a:avLst/>
          </a:prstGeom>
        </p:spPr>
      </p:pic>
      <p:sp>
        <p:nvSpPr>
          <p:cNvPr id="285" name="Shape 285"/>
          <p:cNvSpPr/>
          <p:nvPr/>
        </p:nvSpPr>
        <p:spPr>
          <a:xfrm>
            <a:off x="6556253" y="4601307"/>
            <a:ext cx="3094280"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a:latin typeface="Calibri"/>
                <a:ea typeface="Calibri"/>
                <a:cs typeface="Calibri"/>
                <a:sym typeface="Calibri"/>
              </a:defRPr>
            </a:lvl1pPr>
          </a:lstStyle>
          <a:p>
            <a:pPr>
              <a:defRPr>
                <a:solidFill>
                  <a:srgbClr val="7A81FF"/>
                </a:solidFill>
              </a:defRPr>
            </a:pPr>
            <a:r>
              <a:rPr>
                <a:solidFill>
                  <a:srgbClr val="000000"/>
                </a:solidFill>
              </a:rPr>
              <a:t>‘αι θεαι ’ακουουσι </a:t>
            </a:r>
          </a:p>
        </p:txBody>
      </p:sp>
      <p:sp>
        <p:nvSpPr>
          <p:cNvPr id="286" name="Shape 286"/>
          <p:cNvSpPr/>
          <p:nvPr/>
        </p:nvSpPr>
        <p:spPr>
          <a:xfrm>
            <a:off x="6610099" y="5452207"/>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287" name="Shape 287"/>
          <p:cNvSpPr/>
          <p:nvPr/>
        </p:nvSpPr>
        <p:spPr>
          <a:xfrm>
            <a:off x="6705193" y="5037272"/>
            <a:ext cx="2808536"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The goddesses listen.</a:t>
            </a:r>
          </a:p>
        </p:txBody>
      </p:sp>
      <p:sp>
        <p:nvSpPr>
          <p:cNvPr id="288" name="Shape 288"/>
          <p:cNvSpPr/>
          <p:nvPr/>
        </p:nvSpPr>
        <p:spPr>
          <a:xfrm>
            <a:off x="6610099" y="5785032"/>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pic>
        <p:nvPicPr>
          <p:cNvPr id="289" name="Picture 288"/>
          <p:cNvPicPr>
            <a:picLocks/>
          </p:cNvPicPr>
          <p:nvPr/>
        </p:nvPicPr>
        <p:blipFill>
          <a:blip r:embed="rId2">
            <a:extLst/>
          </a:blip>
          <a:stretch>
            <a:fillRect/>
          </a:stretch>
        </p:blipFill>
        <p:spPr>
          <a:xfrm>
            <a:off x="9793552" y="2373923"/>
            <a:ext cx="3016574" cy="2732832"/>
          </a:xfrm>
          <a:prstGeom prst="rect">
            <a:avLst/>
          </a:prstGeom>
        </p:spPr>
      </p:pic>
      <p:sp>
        <p:nvSpPr>
          <p:cNvPr id="291" name="Shape 291"/>
          <p:cNvSpPr/>
          <p:nvPr/>
        </p:nvSpPr>
        <p:spPr>
          <a:xfrm>
            <a:off x="9754699" y="4583722"/>
            <a:ext cx="3094280"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a:latin typeface="Calibri"/>
                <a:ea typeface="Calibri"/>
                <a:cs typeface="Calibri"/>
                <a:sym typeface="Calibri"/>
              </a:defRPr>
            </a:lvl1pPr>
          </a:lstStyle>
          <a:p>
            <a:pPr>
              <a:defRPr>
                <a:solidFill>
                  <a:srgbClr val="7A81FF"/>
                </a:solidFill>
              </a:defRPr>
            </a:pPr>
            <a:r>
              <a:rPr>
                <a:solidFill>
                  <a:srgbClr val="000000"/>
                </a:solidFill>
              </a:rPr>
              <a:t>‘οι θεοι σκοπουσι</a:t>
            </a:r>
          </a:p>
        </p:txBody>
      </p:sp>
      <p:sp>
        <p:nvSpPr>
          <p:cNvPr id="292" name="Shape 292"/>
          <p:cNvSpPr/>
          <p:nvPr/>
        </p:nvSpPr>
        <p:spPr>
          <a:xfrm>
            <a:off x="9808546" y="5434622"/>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293" name="Shape 293"/>
          <p:cNvSpPr/>
          <p:nvPr/>
        </p:nvSpPr>
        <p:spPr>
          <a:xfrm>
            <a:off x="9903639" y="5045088"/>
            <a:ext cx="2808536"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The gods watch.</a:t>
            </a:r>
          </a:p>
        </p:txBody>
      </p:sp>
      <p:sp>
        <p:nvSpPr>
          <p:cNvPr id="294" name="Shape 294"/>
          <p:cNvSpPr/>
          <p:nvPr/>
        </p:nvSpPr>
        <p:spPr>
          <a:xfrm>
            <a:off x="9808546" y="5767447"/>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pic>
        <p:nvPicPr>
          <p:cNvPr id="295" name="Picture 294"/>
          <p:cNvPicPr>
            <a:picLocks/>
          </p:cNvPicPr>
          <p:nvPr/>
        </p:nvPicPr>
        <p:blipFill>
          <a:blip r:embed="rId2">
            <a:extLst/>
          </a:blip>
          <a:stretch>
            <a:fillRect/>
          </a:stretch>
        </p:blipFill>
        <p:spPr>
          <a:xfrm>
            <a:off x="204282" y="6239050"/>
            <a:ext cx="3016574" cy="2732833"/>
          </a:xfrm>
          <a:prstGeom prst="rect">
            <a:avLst/>
          </a:prstGeom>
        </p:spPr>
      </p:pic>
      <p:sp>
        <p:nvSpPr>
          <p:cNvPr id="297" name="Shape 297"/>
          <p:cNvSpPr/>
          <p:nvPr/>
        </p:nvSpPr>
        <p:spPr>
          <a:xfrm>
            <a:off x="165429" y="8455200"/>
            <a:ext cx="3094280" cy="39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900" b="1">
                <a:latin typeface="Calibri"/>
                <a:ea typeface="Calibri"/>
                <a:cs typeface="Calibri"/>
                <a:sym typeface="Calibri"/>
              </a:defRPr>
            </a:lvl1pPr>
          </a:lstStyle>
          <a:p>
            <a:pPr>
              <a:defRPr>
                <a:solidFill>
                  <a:srgbClr val="7A81FF"/>
                </a:solidFill>
              </a:defRPr>
            </a:pPr>
            <a:r>
              <a:rPr>
                <a:solidFill>
                  <a:srgbClr val="000000"/>
                </a:solidFill>
              </a:rPr>
              <a:t>‘Ερμης και ‘Αδες αριθμουσι</a:t>
            </a:r>
          </a:p>
        </p:txBody>
      </p:sp>
      <p:sp>
        <p:nvSpPr>
          <p:cNvPr id="298" name="Shape 298"/>
          <p:cNvSpPr/>
          <p:nvPr/>
        </p:nvSpPr>
        <p:spPr>
          <a:xfrm>
            <a:off x="219276" y="9299750"/>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299" name="Shape 299"/>
          <p:cNvSpPr/>
          <p:nvPr/>
        </p:nvSpPr>
        <p:spPr>
          <a:xfrm>
            <a:off x="314369" y="8884815"/>
            <a:ext cx="2808536"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Hermes and Hades count.</a:t>
            </a:r>
          </a:p>
        </p:txBody>
      </p:sp>
      <p:sp>
        <p:nvSpPr>
          <p:cNvPr id="300" name="Shape 300"/>
          <p:cNvSpPr/>
          <p:nvPr/>
        </p:nvSpPr>
        <p:spPr>
          <a:xfrm>
            <a:off x="219276" y="9632574"/>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pic>
        <p:nvPicPr>
          <p:cNvPr id="301" name="Picture 300"/>
          <p:cNvPicPr>
            <a:picLocks/>
          </p:cNvPicPr>
          <p:nvPr/>
        </p:nvPicPr>
        <p:blipFill>
          <a:blip r:embed="rId2">
            <a:extLst/>
          </a:blip>
          <a:stretch>
            <a:fillRect/>
          </a:stretch>
        </p:blipFill>
        <p:spPr>
          <a:xfrm>
            <a:off x="3402728" y="6243935"/>
            <a:ext cx="3016574" cy="2732832"/>
          </a:xfrm>
          <a:prstGeom prst="rect">
            <a:avLst/>
          </a:prstGeom>
        </p:spPr>
      </p:pic>
      <p:sp>
        <p:nvSpPr>
          <p:cNvPr id="303" name="Shape 303"/>
          <p:cNvSpPr/>
          <p:nvPr/>
        </p:nvSpPr>
        <p:spPr>
          <a:xfrm>
            <a:off x="3338475" y="8250535"/>
            <a:ext cx="3094280"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a:latin typeface="Calibri"/>
                <a:ea typeface="Calibri"/>
                <a:cs typeface="Calibri"/>
                <a:sym typeface="Calibri"/>
              </a:defRPr>
            </a:lvl1pPr>
          </a:lstStyle>
          <a:p>
            <a:pPr>
              <a:defRPr>
                <a:solidFill>
                  <a:srgbClr val="7A81FF"/>
                </a:solidFill>
              </a:defRPr>
            </a:pPr>
            <a:r>
              <a:rPr>
                <a:solidFill>
                  <a:srgbClr val="000000"/>
                </a:solidFill>
              </a:rPr>
              <a:t>’Αρτεμις και ’Αθηνα και Περσεφονη σκοπουσι</a:t>
            </a:r>
          </a:p>
        </p:txBody>
      </p:sp>
      <p:sp>
        <p:nvSpPr>
          <p:cNvPr id="304" name="Shape 304"/>
          <p:cNvSpPr/>
          <p:nvPr/>
        </p:nvSpPr>
        <p:spPr>
          <a:xfrm>
            <a:off x="3417722" y="9304635"/>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305" name="Shape 305"/>
          <p:cNvSpPr/>
          <p:nvPr/>
        </p:nvSpPr>
        <p:spPr>
          <a:xfrm>
            <a:off x="3512815" y="8902400"/>
            <a:ext cx="2946623"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solidFill>
                  <a:schemeClr val="accent1"/>
                </a:solidFill>
                <a:latin typeface="Comic Sans MS"/>
                <a:ea typeface="Comic Sans MS"/>
                <a:cs typeface="Comic Sans MS"/>
                <a:sym typeface="Comic Sans MS"/>
              </a:defRPr>
            </a:lvl1pPr>
          </a:lstStyle>
          <a:p>
            <a:r>
              <a:t>Artemis and Hera and Persephone watch.</a:t>
            </a:r>
          </a:p>
        </p:txBody>
      </p:sp>
      <p:sp>
        <p:nvSpPr>
          <p:cNvPr id="306" name="Shape 306"/>
          <p:cNvSpPr/>
          <p:nvPr/>
        </p:nvSpPr>
        <p:spPr>
          <a:xfrm>
            <a:off x="3417722" y="9637459"/>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pic>
        <p:nvPicPr>
          <p:cNvPr id="307" name="Picture 306"/>
          <p:cNvPicPr>
            <a:picLocks/>
          </p:cNvPicPr>
          <p:nvPr/>
        </p:nvPicPr>
        <p:blipFill>
          <a:blip r:embed="rId2">
            <a:extLst/>
          </a:blip>
          <a:stretch>
            <a:fillRect/>
          </a:stretch>
        </p:blipFill>
        <p:spPr>
          <a:xfrm>
            <a:off x="6601174" y="6230258"/>
            <a:ext cx="3016574" cy="2732832"/>
          </a:xfrm>
          <a:prstGeom prst="rect">
            <a:avLst/>
          </a:prstGeom>
        </p:spPr>
      </p:pic>
      <p:sp>
        <p:nvSpPr>
          <p:cNvPr id="309" name="Shape 309"/>
          <p:cNvSpPr/>
          <p:nvPr/>
        </p:nvSpPr>
        <p:spPr>
          <a:xfrm>
            <a:off x="6562321" y="8440057"/>
            <a:ext cx="3094280"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b="1">
                <a:latin typeface="Calibri"/>
                <a:ea typeface="Calibri"/>
                <a:cs typeface="Calibri"/>
                <a:sym typeface="Calibri"/>
              </a:defRPr>
            </a:lvl1pPr>
          </a:lstStyle>
          <a:p>
            <a:pPr>
              <a:defRPr>
                <a:solidFill>
                  <a:srgbClr val="7A81FF"/>
                </a:solidFill>
              </a:defRPr>
            </a:pPr>
            <a:r>
              <a:rPr>
                <a:solidFill>
                  <a:srgbClr val="000000"/>
                </a:solidFill>
              </a:rPr>
              <a:t>‘οι θεοι ’ακουουσι</a:t>
            </a:r>
          </a:p>
        </p:txBody>
      </p:sp>
      <p:sp>
        <p:nvSpPr>
          <p:cNvPr id="310" name="Shape 310"/>
          <p:cNvSpPr/>
          <p:nvPr/>
        </p:nvSpPr>
        <p:spPr>
          <a:xfrm>
            <a:off x="6616168" y="9290957"/>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311" name="Shape 311"/>
          <p:cNvSpPr/>
          <p:nvPr/>
        </p:nvSpPr>
        <p:spPr>
          <a:xfrm>
            <a:off x="6711261" y="8901423"/>
            <a:ext cx="2808536"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chemeClr val="accent1"/>
                </a:solidFill>
                <a:latin typeface="Comic Sans MS"/>
                <a:ea typeface="Comic Sans MS"/>
                <a:cs typeface="Comic Sans MS"/>
                <a:sym typeface="Comic Sans MS"/>
              </a:defRPr>
            </a:lvl1pPr>
          </a:lstStyle>
          <a:p>
            <a:r>
              <a:t>The gods listen.</a:t>
            </a:r>
          </a:p>
        </p:txBody>
      </p:sp>
      <p:sp>
        <p:nvSpPr>
          <p:cNvPr id="312" name="Shape 312"/>
          <p:cNvSpPr/>
          <p:nvPr/>
        </p:nvSpPr>
        <p:spPr>
          <a:xfrm>
            <a:off x="6616168" y="9623782"/>
            <a:ext cx="2884986" cy="1"/>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pic>
        <p:nvPicPr>
          <p:cNvPr id="313" name="athena_ruler.jpg"/>
          <p:cNvPicPr>
            <a:picLocks noChangeAspect="1"/>
          </p:cNvPicPr>
          <p:nvPr/>
        </p:nvPicPr>
        <p:blipFill>
          <a:blip r:embed="rId9">
            <a:extLst/>
          </a:blip>
          <a:stretch>
            <a:fillRect/>
          </a:stretch>
        </p:blipFill>
        <p:spPr>
          <a:xfrm>
            <a:off x="341560" y="2770288"/>
            <a:ext cx="1140526" cy="1813435"/>
          </a:xfrm>
          <a:prstGeom prst="rect">
            <a:avLst/>
          </a:prstGeom>
          <a:ln w="12700">
            <a:miter lim="400000"/>
          </a:ln>
        </p:spPr>
      </p:pic>
      <p:pic>
        <p:nvPicPr>
          <p:cNvPr id="314" name="hera_ruler.jpg"/>
          <p:cNvPicPr>
            <a:picLocks noChangeAspect="1"/>
          </p:cNvPicPr>
          <p:nvPr/>
        </p:nvPicPr>
        <p:blipFill>
          <a:blip r:embed="rId10">
            <a:extLst/>
          </a:blip>
          <a:stretch>
            <a:fillRect/>
          </a:stretch>
        </p:blipFill>
        <p:spPr>
          <a:xfrm flipH="1">
            <a:off x="1728614" y="2588226"/>
            <a:ext cx="1086132" cy="2024155"/>
          </a:xfrm>
          <a:prstGeom prst="rect">
            <a:avLst/>
          </a:prstGeom>
          <a:ln w="12700">
            <a:miter lim="400000"/>
          </a:ln>
        </p:spPr>
      </p:pic>
      <p:sp>
        <p:nvSpPr>
          <p:cNvPr id="315" name="Shape 315"/>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animBg="1" advAuto="0"/>
      <p:bldP spid="287" grpId="2" animBg="1" advAuto="0"/>
      <p:bldP spid="293" grpId="3" animBg="1" advAuto="0"/>
      <p:bldP spid="299" grpId="4" animBg="1" advAuto="0"/>
      <p:bldP spid="305" grpId="5" animBg="1" advAuto="0"/>
      <p:bldP spid="311" grpId="6"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9" name="Group 319"/>
          <p:cNvGrpSpPr/>
          <p:nvPr/>
        </p:nvGrpSpPr>
        <p:grpSpPr>
          <a:xfrm>
            <a:off x="167836" y="128929"/>
            <a:ext cx="12205902" cy="3809739"/>
            <a:chOff x="0" y="0"/>
            <a:chExt cx="12205901" cy="3809738"/>
          </a:xfrm>
        </p:grpSpPr>
        <p:pic>
          <p:nvPicPr>
            <p:cNvPr id="317" name="daedalus_colour.jpg"/>
            <p:cNvPicPr>
              <a:picLocks noChangeAspect="1"/>
            </p:cNvPicPr>
            <p:nvPr/>
          </p:nvPicPr>
          <p:blipFill>
            <a:blip r:embed="rId2">
              <a:extLst/>
            </a:blip>
            <a:stretch>
              <a:fillRect/>
            </a:stretch>
          </p:blipFill>
          <p:spPr>
            <a:xfrm flipH="1">
              <a:off x="0" y="0"/>
              <a:ext cx="3147779" cy="3809739"/>
            </a:xfrm>
            <a:prstGeom prst="rect">
              <a:avLst/>
            </a:prstGeom>
            <a:ln w="12700" cap="flat">
              <a:noFill/>
              <a:miter lim="400000"/>
            </a:ln>
            <a:effectLst/>
          </p:spPr>
        </p:pic>
        <p:sp>
          <p:nvSpPr>
            <p:cNvPr id="318" name="Shape 318"/>
            <p:cNvSpPr/>
            <p:nvPr/>
          </p:nvSpPr>
          <p:spPr>
            <a:xfrm>
              <a:off x="3026976" y="1173397"/>
              <a:ext cx="9178926" cy="806451"/>
            </a:xfrm>
            <a:custGeom>
              <a:avLst/>
              <a:gdLst/>
              <a:ahLst/>
              <a:cxnLst>
                <a:cxn ang="0">
                  <a:pos x="wd2" y="hd2"/>
                </a:cxn>
                <a:cxn ang="5400000">
                  <a:pos x="wd2" y="hd2"/>
                </a:cxn>
                <a:cxn ang="10800000">
                  <a:pos x="wd2" y="hd2"/>
                </a:cxn>
                <a:cxn ang="16200000">
                  <a:pos x="wd2" y="hd2"/>
                </a:cxn>
              </a:cxnLst>
              <a:rect l="0" t="0" r="r" b="b"/>
              <a:pathLst>
                <a:path w="21600" h="21600" extrusionOk="0">
                  <a:moveTo>
                    <a:pt x="825" y="0"/>
                  </a:moveTo>
                  <a:cubicBezTo>
                    <a:pt x="742" y="0"/>
                    <a:pt x="675" y="761"/>
                    <a:pt x="675" y="1701"/>
                  </a:cubicBezTo>
                  <a:lnTo>
                    <a:pt x="675" y="6771"/>
                  </a:lnTo>
                  <a:lnTo>
                    <a:pt x="0" y="10173"/>
                  </a:lnTo>
                  <a:lnTo>
                    <a:pt x="675" y="13574"/>
                  </a:lnTo>
                  <a:lnTo>
                    <a:pt x="675" y="19899"/>
                  </a:lnTo>
                  <a:cubicBezTo>
                    <a:pt x="675" y="20839"/>
                    <a:pt x="742" y="21600"/>
                    <a:pt x="825" y="21600"/>
                  </a:cubicBezTo>
                  <a:lnTo>
                    <a:pt x="21451" y="21600"/>
                  </a:lnTo>
                  <a:cubicBezTo>
                    <a:pt x="21533" y="21600"/>
                    <a:pt x="21600" y="20839"/>
                    <a:pt x="21600" y="19899"/>
                  </a:cubicBezTo>
                  <a:lnTo>
                    <a:pt x="21600" y="1701"/>
                  </a:lnTo>
                  <a:cubicBezTo>
                    <a:pt x="21600" y="761"/>
                    <a:pt x="21533" y="0"/>
                    <a:pt x="21451" y="0"/>
                  </a:cubicBezTo>
                  <a:lnTo>
                    <a:pt x="825" y="0"/>
                  </a:lnTo>
                  <a:close/>
                </a:path>
              </a:pathLst>
            </a:cu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800">
                  <a:latin typeface="Comic Sans MS"/>
                  <a:ea typeface="Comic Sans MS"/>
                  <a:cs typeface="Comic Sans MS"/>
                  <a:sym typeface="Comic Sans MS"/>
                </a:defRPr>
              </a:lvl1pPr>
            </a:lstStyle>
            <a:p>
              <a:r>
                <a:t>Let me tell you one of the most famous Greek myths, a cautionary tale about listening to instructions…</a:t>
              </a:r>
            </a:p>
          </p:txBody>
        </p:sp>
      </p:grpSp>
      <p:sp>
        <p:nvSpPr>
          <p:cNvPr id="320" name="Shape 320"/>
          <p:cNvSpPr/>
          <p:nvPr/>
        </p:nvSpPr>
        <p:spPr>
          <a:xfrm>
            <a:off x="1754669" y="-22535"/>
            <a:ext cx="11099801" cy="12384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defRPr sz="6500">
                <a:latin typeface="+mj-lt"/>
                <a:ea typeface="+mj-ea"/>
                <a:cs typeface="+mj-cs"/>
                <a:sym typeface="Herculanum"/>
              </a:defRPr>
            </a:lvl1pPr>
          </a:lstStyle>
          <a:p>
            <a:r>
              <a:t>The myth of icarus</a:t>
            </a:r>
          </a:p>
        </p:txBody>
      </p:sp>
      <p:sp>
        <p:nvSpPr>
          <p:cNvPr id="321" name="Shape 321"/>
          <p:cNvSpPr/>
          <p:nvPr/>
        </p:nvSpPr>
        <p:spPr>
          <a:xfrm>
            <a:off x="11944382" y="9480549"/>
            <a:ext cx="1054036" cy="241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900">
                <a:solidFill>
                  <a:srgbClr val="53585F"/>
                </a:solidFill>
              </a:defRPr>
            </a:pPr>
            <a:r>
              <a:rPr>
                <a:latin typeface="Helvetica"/>
                <a:ea typeface="Helvetica"/>
                <a:cs typeface="Helvetica"/>
                <a:sym typeface="Helvetica"/>
              </a:rPr>
              <a:t>© </a:t>
            </a:r>
            <a:r>
              <a:t>C. Andrew 2017</a:t>
            </a:r>
          </a:p>
        </p:txBody>
      </p:sp>
      <p:grpSp>
        <p:nvGrpSpPr>
          <p:cNvPr id="324" name="Group 324"/>
          <p:cNvGrpSpPr/>
          <p:nvPr/>
        </p:nvGrpSpPr>
        <p:grpSpPr>
          <a:xfrm>
            <a:off x="2942526" y="2480147"/>
            <a:ext cx="9585842" cy="1521705"/>
            <a:chOff x="0" y="0"/>
            <a:chExt cx="9585841" cy="1521704"/>
          </a:xfrm>
        </p:grpSpPr>
        <p:sp>
          <p:nvSpPr>
            <p:cNvPr id="322" name="Shape 322"/>
            <p:cNvSpPr/>
            <p:nvPr/>
          </p:nvSpPr>
          <p:spPr>
            <a:xfrm>
              <a:off x="0" y="150104"/>
              <a:ext cx="5375880" cy="1371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100"/>
              </a:lvl1pPr>
            </a:lstStyle>
            <a:p>
              <a:r>
                <a:t>Once upon a time, my son, Icarus and I lived on the island of Crete. King Minos kept us prisoners there, as he prized my skills as the world’s greatest inventor.</a:t>
              </a:r>
            </a:p>
          </p:txBody>
        </p:sp>
        <p:pic>
          <p:nvPicPr>
            <p:cNvPr id="323" name="Screen Shot 2017-12-30 at 14.28.56.png"/>
            <p:cNvPicPr>
              <a:picLocks noChangeAspect="1"/>
            </p:cNvPicPr>
            <p:nvPr/>
          </p:nvPicPr>
          <p:blipFill>
            <a:blip r:embed="rId3">
              <a:extLst/>
            </a:blip>
            <a:stretch>
              <a:fillRect/>
            </a:stretch>
          </p:blipFill>
          <p:spPr>
            <a:xfrm>
              <a:off x="5521841" y="0"/>
              <a:ext cx="4064001" cy="1168400"/>
            </a:xfrm>
            <a:prstGeom prst="rect">
              <a:avLst/>
            </a:prstGeom>
            <a:ln w="12700" cap="flat">
              <a:noFill/>
              <a:miter lim="400000"/>
            </a:ln>
            <a:effectLst/>
          </p:spPr>
        </p:pic>
      </p:grpSp>
      <p:grpSp>
        <p:nvGrpSpPr>
          <p:cNvPr id="327" name="Group 327"/>
          <p:cNvGrpSpPr/>
          <p:nvPr/>
        </p:nvGrpSpPr>
        <p:grpSpPr>
          <a:xfrm>
            <a:off x="1144885" y="4190999"/>
            <a:ext cx="11195269" cy="1371601"/>
            <a:chOff x="0" y="0"/>
            <a:chExt cx="11195267" cy="1371600"/>
          </a:xfrm>
        </p:grpSpPr>
        <p:sp>
          <p:nvSpPr>
            <p:cNvPr id="325" name="Shape 325"/>
            <p:cNvSpPr/>
            <p:nvPr/>
          </p:nvSpPr>
          <p:spPr>
            <a:xfrm>
              <a:off x="4556532" y="0"/>
              <a:ext cx="6638736" cy="1371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100"/>
              </a:lvl1pPr>
            </a:lstStyle>
            <a:p>
              <a:r>
                <a:t>But Icarus and I wanted to escape, so I came up with a cunning plan. Using all my skills as an inventor, I made each of us a set of wings so we could fly off the island to freedom.</a:t>
              </a:r>
            </a:p>
          </p:txBody>
        </p:sp>
        <p:pic>
          <p:nvPicPr>
            <p:cNvPr id="326" name="Screen Shot 2017-12-30 at 14.29.02.png"/>
            <p:cNvPicPr>
              <a:picLocks noChangeAspect="1"/>
            </p:cNvPicPr>
            <p:nvPr/>
          </p:nvPicPr>
          <p:blipFill>
            <a:blip r:embed="rId4">
              <a:extLst/>
            </a:blip>
            <a:stretch>
              <a:fillRect/>
            </a:stretch>
          </p:blipFill>
          <p:spPr>
            <a:xfrm>
              <a:off x="0" y="0"/>
              <a:ext cx="4216400" cy="1346201"/>
            </a:xfrm>
            <a:prstGeom prst="rect">
              <a:avLst/>
            </a:prstGeom>
            <a:ln w="12700" cap="flat">
              <a:noFill/>
              <a:miter lim="400000"/>
            </a:ln>
            <a:effectLst/>
          </p:spPr>
        </p:pic>
      </p:grpSp>
      <p:grpSp>
        <p:nvGrpSpPr>
          <p:cNvPr id="330" name="Group 330"/>
          <p:cNvGrpSpPr/>
          <p:nvPr/>
        </p:nvGrpSpPr>
        <p:grpSpPr>
          <a:xfrm>
            <a:off x="341163" y="5675434"/>
            <a:ext cx="12196977" cy="1606437"/>
            <a:chOff x="0" y="0"/>
            <a:chExt cx="12196976" cy="1606436"/>
          </a:xfrm>
        </p:grpSpPr>
        <p:sp>
          <p:nvSpPr>
            <p:cNvPr id="328" name="Shape 328"/>
            <p:cNvSpPr/>
            <p:nvPr/>
          </p:nvSpPr>
          <p:spPr>
            <a:xfrm>
              <a:off x="0" y="234836"/>
              <a:ext cx="7492689" cy="1371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100"/>
              </a:lvl1pPr>
            </a:lstStyle>
            <a:p>
              <a:r>
                <a:t>The day came for our escape. “Icarus,” I warned my son, “Don’t fly too close to the sea or too near to the sun. If you do, the heat will melt the wax holding the feathers on your wings.” He promised he wouldn’t.</a:t>
              </a:r>
            </a:p>
          </p:txBody>
        </p:sp>
        <p:pic>
          <p:nvPicPr>
            <p:cNvPr id="329" name="Screen Shot 2017-12-30 at 14.29.07.png"/>
            <p:cNvPicPr>
              <a:picLocks noChangeAspect="1"/>
            </p:cNvPicPr>
            <p:nvPr/>
          </p:nvPicPr>
          <p:blipFill>
            <a:blip r:embed="rId5">
              <a:extLst/>
            </a:blip>
            <a:stretch>
              <a:fillRect/>
            </a:stretch>
          </p:blipFill>
          <p:spPr>
            <a:xfrm>
              <a:off x="7866276" y="0"/>
              <a:ext cx="4330701" cy="1371600"/>
            </a:xfrm>
            <a:prstGeom prst="rect">
              <a:avLst/>
            </a:prstGeom>
            <a:ln w="12700" cap="flat">
              <a:noFill/>
              <a:miter lim="400000"/>
            </a:ln>
            <a:effectLst/>
          </p:spPr>
        </p:pic>
      </p:grpSp>
      <p:grpSp>
        <p:nvGrpSpPr>
          <p:cNvPr id="333" name="Group 333"/>
          <p:cNvGrpSpPr/>
          <p:nvPr/>
        </p:nvGrpSpPr>
        <p:grpSpPr>
          <a:xfrm>
            <a:off x="397949" y="7420105"/>
            <a:ext cx="11699195" cy="1689101"/>
            <a:chOff x="0" y="0"/>
            <a:chExt cx="11699194" cy="1689100"/>
          </a:xfrm>
        </p:grpSpPr>
        <p:sp>
          <p:nvSpPr>
            <p:cNvPr id="331" name="Shape 331"/>
            <p:cNvSpPr/>
            <p:nvPr/>
          </p:nvSpPr>
          <p:spPr>
            <a:xfrm>
              <a:off x="5546478" y="0"/>
              <a:ext cx="6152717" cy="16891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100"/>
              </a:lvl1pPr>
            </a:lstStyle>
            <a:p>
              <a:r>
                <a:t>But, oh dear, he was so enthralled with his new-found abililty to fly that he got carried away. Up, up he soared toward the sun… and then down, down he plummeted as his wings melted. He fell into the sea, never to be seen again.</a:t>
              </a:r>
            </a:p>
          </p:txBody>
        </p:sp>
        <p:pic>
          <p:nvPicPr>
            <p:cNvPr id="332" name="Screen Shot 2017-12-30 at 14.29.11.png"/>
            <p:cNvPicPr>
              <a:picLocks noChangeAspect="1"/>
            </p:cNvPicPr>
            <p:nvPr/>
          </p:nvPicPr>
          <p:blipFill>
            <a:blip r:embed="rId6">
              <a:extLst/>
            </a:blip>
            <a:stretch>
              <a:fillRect/>
            </a:stretch>
          </p:blipFill>
          <p:spPr>
            <a:xfrm>
              <a:off x="0" y="111647"/>
              <a:ext cx="4584700" cy="1511301"/>
            </a:xfrm>
            <a:prstGeom prst="rect">
              <a:avLst/>
            </a:prstGeom>
            <a:ln w="12700" cap="flat">
              <a:noFill/>
              <a:miter lim="400000"/>
            </a:ln>
            <a:effectLst/>
          </p:spPr>
        </p:pic>
      </p:gr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1" animBg="1" advAuto="0"/>
      <p:bldP spid="327" grpId="2" animBg="1" advAuto="0"/>
      <p:bldP spid="330" grpId="3" animBg="1" advAuto="0"/>
      <p:bldP spid="333" grpId="4"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rculanum"/>
        <a:ea typeface="Herculanum"/>
        <a:cs typeface="Herculan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rculanum"/>
        <a:ea typeface="Herculanum"/>
        <a:cs typeface="Herculan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792</Words>
  <Application>Microsoft Macintosh PowerPoint</Application>
  <PresentationFormat>Custom</PresentationFormat>
  <Paragraphs>122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White</vt:lpstr>
      <vt:lpstr>PowerPoint Presentation</vt:lpstr>
      <vt:lpstr>word roots challenge</vt:lpstr>
      <vt:lpstr>ancient greek verbs</vt:lpstr>
      <vt:lpstr>quick-fire Verbs</vt:lpstr>
      <vt:lpstr>singulars &amp; plurals</vt:lpstr>
      <vt:lpstr>singulars &amp; plurals</vt:lpstr>
      <vt:lpstr>singulars &amp; plurals</vt:lpstr>
      <vt:lpstr>Plural Nouns &amp; Verbs</vt:lpstr>
      <vt:lpstr>PowerPoint Presentation</vt:lpstr>
      <vt:lpstr>make an icarus flyer</vt:lpstr>
      <vt:lpstr>make an icarus flyer</vt:lpstr>
      <vt:lpstr>make an icarus flyer</vt:lpstr>
      <vt:lpstr>make an icarus flyer</vt:lpstr>
      <vt:lpstr>plenary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 Andrew</cp:lastModifiedBy>
  <cp:revision>1</cp:revision>
  <dcterms:modified xsi:type="dcterms:W3CDTF">2018-10-17T11:16:30Z</dcterms:modified>
</cp:coreProperties>
</file>