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719870" y="6248400"/>
            <a:ext cx="7565060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>
                <a:latin typeface="+mj-lt"/>
                <a:ea typeface="+mj-ea"/>
                <a:cs typeface="+mj-cs"/>
                <a:sym typeface="Herculanum"/>
              </a:defRPr>
            </a:pPr>
          </a:p>
          <a:p>
            <a:pPr>
              <a:defRPr sz="9000">
                <a:latin typeface="+mj-lt"/>
                <a:ea typeface="+mj-ea"/>
                <a:cs typeface="+mj-cs"/>
                <a:sym typeface="Herculanum"/>
              </a:defRPr>
            </a:pPr>
            <a:r>
              <a:t>Mega Greek</a:t>
            </a:r>
          </a:p>
          <a:p>
            <a:pPr>
              <a:defRPr sz="6600">
                <a:latin typeface="+mj-lt"/>
                <a:ea typeface="+mj-ea"/>
                <a:cs typeface="+mj-cs"/>
                <a:sym typeface="Herculanum"/>
              </a:defRPr>
            </a:pPr>
            <a:r>
              <a:t>7: entertainment</a:t>
            </a:r>
          </a:p>
        </p:txBody>
      </p:sp>
      <p:sp>
        <p:nvSpPr>
          <p:cNvPr id="147" name="Shape 147"/>
          <p:cNvSpPr/>
          <p:nvPr/>
        </p:nvSpPr>
        <p:spPr>
          <a:xfrm>
            <a:off x="1721370" y="3656343"/>
            <a:ext cx="483766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Your guide for today…</a:t>
            </a:r>
          </a:p>
        </p:txBody>
      </p:sp>
      <p:sp>
        <p:nvSpPr>
          <p:cNvPr id="148" name="Shape 148"/>
          <p:cNvSpPr/>
          <p:nvPr/>
        </p:nvSpPr>
        <p:spPr>
          <a:xfrm>
            <a:off x="3440176" y="4565021"/>
            <a:ext cx="3274418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Homer</a:t>
            </a:r>
          </a:p>
        </p:txBody>
      </p:sp>
      <p:sp>
        <p:nvSpPr>
          <p:cNvPr id="149" name="Shape 149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150" name="Shape 150"/>
          <p:cNvSpPr/>
          <p:nvPr/>
        </p:nvSpPr>
        <p:spPr>
          <a:xfrm>
            <a:off x="837302" y="115323"/>
            <a:ext cx="5801835" cy="2321005"/>
          </a:xfrm>
          <a:prstGeom prst="wedgeEllipseCallout">
            <a:avLst>
              <a:gd name="adj1" fmla="val 69405"/>
              <a:gd name="adj2" fmla="val 44656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000"/>
            </a:pPr>
            <a:r>
              <a:t>Χαιρετε! </a:t>
            </a:r>
          </a:p>
          <a:p>
            <a:pPr>
              <a:defRPr sz="5000"/>
            </a:pPr>
            <a:r>
              <a:t>Khairete!</a:t>
            </a:r>
          </a:p>
        </p:txBody>
      </p:sp>
      <p:pic>
        <p:nvPicPr>
          <p:cNvPr id="151" name="homer_colou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9294" y="745701"/>
            <a:ext cx="4263227" cy="5925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  <p:bldP build="whole" bldLvl="1" animBg="1" rev="0" advAuto="0" spid="151" grpId="2"/>
      <p:bldP build="whole" bldLvl="1" animBg="1" rev="0" advAuto="0" spid="150" grpId="4"/>
      <p:bldP build="whole" bldLvl="1" animBg="1" rev="0" advAuto="0" spid="148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title"/>
          </p:nvPr>
        </p:nvSpPr>
        <p:spPr>
          <a:xfrm>
            <a:off x="952500" y="7538"/>
            <a:ext cx="11099800" cy="1238423"/>
          </a:xfrm>
          <a:prstGeom prst="rect">
            <a:avLst/>
          </a:prstGeom>
        </p:spPr>
        <p:txBody>
          <a:bodyPr lIns="50800" tIns="50800" rIns="50800" bIns="50800"/>
          <a:lstStyle>
            <a:lvl1pPr defTabSz="537463">
              <a:defRPr sz="598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make a greek theatre mask</a:t>
            </a:r>
          </a:p>
        </p:txBody>
      </p:sp>
      <p:sp>
        <p:nvSpPr>
          <p:cNvPr id="354" name="Shape 354"/>
          <p:cNvSpPr/>
          <p:nvPr/>
        </p:nvSpPr>
        <p:spPr>
          <a:xfrm>
            <a:off x="5973796" y="1262245"/>
            <a:ext cx="6692956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3. Cut out the eyes and the mouth. To start off, push a pencil (with an eraser underneath) through the paper plate, so you have a starting point for your scissors.</a:t>
            </a:r>
          </a:p>
        </p:txBody>
      </p:sp>
      <p:pic>
        <p:nvPicPr>
          <p:cNvPr id="355" name="ppm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034" y="1435161"/>
            <a:ext cx="5299219" cy="331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pm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6158" y="4941672"/>
            <a:ext cx="5033679" cy="4718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pm6.jpg"/>
          <p:cNvPicPr>
            <a:picLocks noChangeAspect="1"/>
          </p:cNvPicPr>
          <p:nvPr/>
        </p:nvPicPr>
        <p:blipFill>
          <a:blip r:embed="rId4">
            <a:extLst/>
          </a:blip>
          <a:srcRect l="0" t="3283" r="0" b="15313"/>
          <a:stretch>
            <a:fillRect/>
          </a:stretch>
        </p:blipFill>
        <p:spPr>
          <a:xfrm>
            <a:off x="7580679" y="4941667"/>
            <a:ext cx="4345018" cy="4718314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type="title"/>
          </p:nvPr>
        </p:nvSpPr>
        <p:spPr>
          <a:xfrm>
            <a:off x="952500" y="7538"/>
            <a:ext cx="11099800" cy="1238423"/>
          </a:xfrm>
          <a:prstGeom prst="rect">
            <a:avLst/>
          </a:prstGeom>
        </p:spPr>
        <p:txBody>
          <a:bodyPr lIns="50800" tIns="50800" rIns="50800" bIns="50800"/>
          <a:lstStyle>
            <a:lvl1pPr defTabSz="537463">
              <a:defRPr sz="598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make a greek theatre mask</a:t>
            </a:r>
          </a:p>
        </p:txBody>
      </p:sp>
      <p:sp>
        <p:nvSpPr>
          <p:cNvPr id="361" name="Shape 361"/>
          <p:cNvSpPr/>
          <p:nvPr/>
        </p:nvSpPr>
        <p:spPr>
          <a:xfrm>
            <a:off x="5926903" y="1280135"/>
            <a:ext cx="6692956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4. Turn the plate over, so you’re working on the bottom.</a:t>
            </a:r>
          </a:p>
          <a:p>
            <a:pPr algn="l"/>
          </a:p>
          <a:p>
            <a:pPr algn="l"/>
            <a:r>
              <a:t>Before you start to decorate, you have to decide on your character. Male or female? Old or young? Rich or poor? Angry or afraid?</a:t>
            </a:r>
          </a:p>
        </p:txBody>
      </p:sp>
      <p:pic>
        <p:nvPicPr>
          <p:cNvPr id="362" name="ppm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245" y="1381735"/>
            <a:ext cx="5191242" cy="426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flower.jpg"/>
          <p:cNvPicPr>
            <a:picLocks noChangeAspect="1"/>
          </p:cNvPicPr>
          <p:nvPr/>
        </p:nvPicPr>
        <p:blipFill>
          <a:blip r:embed="rId3">
            <a:extLst/>
          </a:blip>
          <a:srcRect l="20551" t="21168" r="13009" b="12923"/>
          <a:stretch>
            <a:fillRect/>
          </a:stretch>
        </p:blipFill>
        <p:spPr>
          <a:xfrm>
            <a:off x="10710923" y="7122257"/>
            <a:ext cx="2215308" cy="1476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elements.jpg"/>
          <p:cNvPicPr>
            <a:picLocks noChangeAspect="1"/>
          </p:cNvPicPr>
          <p:nvPr/>
        </p:nvPicPr>
        <p:blipFill>
          <a:blip r:embed="rId4">
            <a:extLst/>
          </a:blip>
          <a:srcRect l="73651" t="16702" r="3065" b="56019"/>
          <a:stretch>
            <a:fillRect/>
          </a:stretch>
        </p:blipFill>
        <p:spPr>
          <a:xfrm>
            <a:off x="340213" y="6176794"/>
            <a:ext cx="2890554" cy="1679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elements.jpg"/>
          <p:cNvPicPr>
            <a:picLocks noChangeAspect="1"/>
          </p:cNvPicPr>
          <p:nvPr/>
        </p:nvPicPr>
        <p:blipFill>
          <a:blip r:embed="rId4">
            <a:extLst/>
          </a:blip>
          <a:srcRect l="31828" t="53526" r="3823" b="7199"/>
          <a:stretch>
            <a:fillRect/>
          </a:stretch>
        </p:blipFill>
        <p:spPr>
          <a:xfrm>
            <a:off x="548661" y="8158328"/>
            <a:ext cx="4086104" cy="1236969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>
            <a:off x="2719163" y="6686381"/>
            <a:ext cx="643751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‘Worry lines’ for an old character</a:t>
            </a:r>
          </a:p>
        </p:txBody>
      </p:sp>
      <p:sp>
        <p:nvSpPr>
          <p:cNvPr id="367" name="Shape 367"/>
          <p:cNvSpPr/>
          <p:nvPr/>
        </p:nvSpPr>
        <p:spPr>
          <a:xfrm>
            <a:off x="5393979" y="7688437"/>
            <a:ext cx="548104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flower in the hair of a girl</a:t>
            </a:r>
          </a:p>
        </p:txBody>
      </p:sp>
      <p:sp>
        <p:nvSpPr>
          <p:cNvPr id="368" name="Shape 368"/>
          <p:cNvSpPr/>
          <p:nvPr/>
        </p:nvSpPr>
        <p:spPr>
          <a:xfrm>
            <a:off x="4504979" y="8690494"/>
            <a:ext cx="638492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Eyebrows can show fear or anger</a:t>
            </a:r>
          </a:p>
        </p:txBody>
      </p:sp>
      <p:sp>
        <p:nvSpPr>
          <p:cNvPr id="369" name="Shape 369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title"/>
          </p:nvPr>
        </p:nvSpPr>
        <p:spPr>
          <a:xfrm>
            <a:off x="952500" y="7538"/>
            <a:ext cx="11099800" cy="1238423"/>
          </a:xfrm>
          <a:prstGeom prst="rect">
            <a:avLst/>
          </a:prstGeom>
        </p:spPr>
        <p:txBody>
          <a:bodyPr lIns="50800" tIns="50800" rIns="50800" bIns="50800"/>
          <a:lstStyle>
            <a:lvl1pPr defTabSz="537463">
              <a:defRPr sz="598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make a greek theatre mask</a:t>
            </a:r>
          </a:p>
        </p:txBody>
      </p:sp>
      <p:sp>
        <p:nvSpPr>
          <p:cNvPr id="372" name="Shape 372"/>
          <p:cNvSpPr/>
          <p:nvPr/>
        </p:nvSpPr>
        <p:spPr>
          <a:xfrm>
            <a:off x="659334" y="1880454"/>
            <a:ext cx="5238074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5. Using felt-tip pens, coloured pencils or paint, decorate your character to bring it to life.</a:t>
            </a:r>
          </a:p>
        </p:txBody>
      </p:sp>
      <p:pic>
        <p:nvPicPr>
          <p:cNvPr id="373" name="ppm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9170" y="1856031"/>
            <a:ext cx="6350001" cy="671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546856" y="6457781"/>
            <a:ext cx="4127928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Exaggerated eyes, cheeks and lips characterise a beautiful woman</a:t>
            </a:r>
          </a:p>
        </p:txBody>
      </p:sp>
      <p:sp>
        <p:nvSpPr>
          <p:cNvPr id="375" name="Shape 375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title"/>
          </p:nvPr>
        </p:nvSpPr>
        <p:spPr>
          <a:xfrm>
            <a:off x="952500" y="7538"/>
            <a:ext cx="11099800" cy="1238423"/>
          </a:xfrm>
          <a:prstGeom prst="rect">
            <a:avLst/>
          </a:prstGeom>
        </p:spPr>
        <p:txBody>
          <a:bodyPr lIns="50800" tIns="50800" rIns="50800" bIns="50800"/>
          <a:lstStyle>
            <a:lvl1pPr defTabSz="537463">
              <a:defRPr sz="598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make a greek theatre mask</a:t>
            </a:r>
          </a:p>
        </p:txBody>
      </p:sp>
      <p:sp>
        <p:nvSpPr>
          <p:cNvPr id="378" name="Shape 378"/>
          <p:cNvSpPr/>
          <p:nvPr/>
        </p:nvSpPr>
        <p:spPr>
          <a:xfrm>
            <a:off x="829169" y="2163762"/>
            <a:ext cx="4488895" cy="501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6. Make holes for string (to hold the mask in place) by pushing a pencil through the plate and into an eraser underneath. Do this on both sides of the mask.</a:t>
            </a:r>
          </a:p>
        </p:txBody>
      </p:sp>
      <p:pic>
        <p:nvPicPr>
          <p:cNvPr id="379" name="ppm12.jpg"/>
          <p:cNvPicPr>
            <a:picLocks noChangeAspect="1"/>
          </p:cNvPicPr>
          <p:nvPr/>
        </p:nvPicPr>
        <p:blipFill>
          <a:blip r:embed="rId2">
            <a:extLst/>
          </a:blip>
          <a:srcRect l="31852" t="0" r="0" b="29242"/>
          <a:stretch>
            <a:fillRect/>
          </a:stretch>
        </p:blipFill>
        <p:spPr>
          <a:xfrm>
            <a:off x="5716404" y="1114241"/>
            <a:ext cx="3370273" cy="4045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ppm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85007" y="1114241"/>
            <a:ext cx="3032495" cy="404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pm1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82850" y="5518943"/>
            <a:ext cx="4398029" cy="3843878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xfrm>
            <a:off x="952500" y="7538"/>
            <a:ext cx="11099800" cy="1238423"/>
          </a:xfrm>
          <a:prstGeom prst="rect">
            <a:avLst/>
          </a:prstGeom>
        </p:spPr>
        <p:txBody>
          <a:bodyPr lIns="50800" tIns="50800" rIns="50800" bIns="50800"/>
          <a:lstStyle>
            <a:lvl1pPr defTabSz="537463">
              <a:defRPr sz="598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make a greek theatre mask</a:t>
            </a:r>
          </a:p>
        </p:txBody>
      </p:sp>
      <p:sp>
        <p:nvSpPr>
          <p:cNvPr id="385" name="Shape 385"/>
          <p:cNvSpPr/>
          <p:nvPr/>
        </p:nvSpPr>
        <p:spPr>
          <a:xfrm>
            <a:off x="7628553" y="1606427"/>
            <a:ext cx="4488896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7. Tie a 30cm length of string, elastic or ribbon through each of the holes.</a:t>
            </a:r>
          </a:p>
        </p:txBody>
      </p:sp>
      <p:pic>
        <p:nvPicPr>
          <p:cNvPr id="386" name="ppm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602" y="1504461"/>
            <a:ext cx="6350001" cy="476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ppm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2659" y="4252895"/>
            <a:ext cx="4282686" cy="4599604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title"/>
          </p:nvPr>
        </p:nvSpPr>
        <p:spPr>
          <a:xfrm>
            <a:off x="952500" y="7538"/>
            <a:ext cx="11099800" cy="1238423"/>
          </a:xfrm>
          <a:prstGeom prst="rect">
            <a:avLst/>
          </a:prstGeom>
        </p:spPr>
        <p:txBody>
          <a:bodyPr lIns="50800" tIns="50800" rIns="50800" bIns="50800"/>
          <a:lstStyle>
            <a:lvl1pPr defTabSz="537463">
              <a:defRPr sz="598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make a greek theatre mask</a:t>
            </a:r>
          </a:p>
        </p:txBody>
      </p:sp>
      <p:sp>
        <p:nvSpPr>
          <p:cNvPr id="391" name="Shape 391"/>
          <p:cNvSpPr/>
          <p:nvPr/>
        </p:nvSpPr>
        <p:spPr>
          <a:xfrm>
            <a:off x="6915705" y="1264504"/>
            <a:ext cx="5415751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8. Using felt, wool, coloured paper or fabric, give your mask a hairstyle that fits its character.</a:t>
            </a:r>
          </a:p>
          <a:p>
            <a:pPr algn="l"/>
          </a:p>
          <a:p>
            <a:pPr algn="l"/>
            <a:r>
              <a:t>Your mask is now finished and ready for you to wear!</a:t>
            </a:r>
          </a:p>
        </p:txBody>
      </p:sp>
      <p:pic>
        <p:nvPicPr>
          <p:cNvPr id="392" name="ppm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122" y="1664310"/>
            <a:ext cx="5280656" cy="7044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ppm1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5444" y="5377565"/>
            <a:ext cx="2744052" cy="3852649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94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pPr/>
            <a:r>
              <a:t>plenary</a:t>
            </a:r>
          </a:p>
        </p:txBody>
      </p:sp>
      <p:sp>
        <p:nvSpPr>
          <p:cNvPr id="397" name="Shape 397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398" name="Shape 398"/>
          <p:cNvSpPr/>
          <p:nvPr/>
        </p:nvSpPr>
        <p:spPr>
          <a:xfrm>
            <a:off x="409864" y="5729619"/>
            <a:ext cx="6823080" cy="2760528"/>
          </a:xfrm>
          <a:prstGeom prst="wedgeEllipseCallout">
            <a:avLst>
              <a:gd name="adj1" fmla="val 72561"/>
              <a:gd name="adj2" fmla="val -14782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000"/>
            </a:pPr>
            <a:r>
              <a:t>What English word comes from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μιμος</a:t>
            </a:r>
            <a:r>
              <a:t>, meaning ‘actor’?</a:t>
            </a:r>
          </a:p>
        </p:txBody>
      </p:sp>
      <p:sp>
        <p:nvSpPr>
          <p:cNvPr id="399" name="Shape 399"/>
          <p:cNvSpPr/>
          <p:nvPr/>
        </p:nvSpPr>
        <p:spPr>
          <a:xfrm>
            <a:off x="4762074" y="1567286"/>
            <a:ext cx="7471352" cy="2296863"/>
          </a:xfrm>
          <a:prstGeom prst="wedgeEllipseCallout">
            <a:avLst>
              <a:gd name="adj1" fmla="val -63959"/>
              <a:gd name="adj2" fmla="val -10708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4500"/>
            </a:pPr>
            <a:r>
              <a:t>’ακου</a:t>
            </a:r>
            <a:r>
              <a:t>ετε ?</a:t>
            </a:r>
          </a:p>
        </p:txBody>
      </p:sp>
      <p:pic>
        <p:nvPicPr>
          <p:cNvPr id="400" name="homer_colou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73233" y="511239"/>
            <a:ext cx="3374948" cy="469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homer_colou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4048" y="4764362"/>
            <a:ext cx="3374948" cy="4691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1" grpId="2"/>
      <p:bldP build="whole" bldLvl="1" animBg="1" rev="0" advAuto="0" spid="40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952500" y="444500"/>
            <a:ext cx="11099800" cy="1271340"/>
          </a:xfrm>
          <a:prstGeom prst="rect">
            <a:avLst/>
          </a:prstGeom>
        </p:spPr>
        <p:txBody>
          <a:bodyPr/>
          <a:lstStyle/>
          <a:p>
            <a:pPr/>
            <a:r>
              <a:t>word roots challenge</a:t>
            </a:r>
          </a:p>
        </p:txBody>
      </p:sp>
      <p:sp>
        <p:nvSpPr>
          <p:cNvPr id="154" name="Shape 154"/>
          <p:cNvSpPr/>
          <p:nvPr/>
        </p:nvSpPr>
        <p:spPr>
          <a:xfrm>
            <a:off x="1233677" y="3384550"/>
            <a:ext cx="28666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muthos, story</a:t>
            </a:r>
          </a:p>
        </p:txBody>
      </p:sp>
      <p:sp>
        <p:nvSpPr>
          <p:cNvPr id="155" name="Shape 155"/>
          <p:cNvSpPr/>
          <p:nvPr/>
        </p:nvSpPr>
        <p:spPr>
          <a:xfrm>
            <a:off x="4870069" y="4806950"/>
            <a:ext cx="30106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krites, a judge</a:t>
            </a:r>
          </a:p>
        </p:txBody>
      </p:sp>
      <p:sp>
        <p:nvSpPr>
          <p:cNvPr id="156" name="Shape 156"/>
          <p:cNvSpPr/>
          <p:nvPr/>
        </p:nvSpPr>
        <p:spPr>
          <a:xfrm>
            <a:off x="1007534" y="6837522"/>
            <a:ext cx="27564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mimos, actor</a:t>
            </a:r>
          </a:p>
        </p:txBody>
      </p:sp>
      <p:sp>
        <p:nvSpPr>
          <p:cNvPr id="157" name="Shape 157"/>
          <p:cNvSpPr/>
          <p:nvPr/>
        </p:nvSpPr>
        <p:spPr>
          <a:xfrm>
            <a:off x="8334861" y="3384550"/>
            <a:ext cx="43698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melos, song</a:t>
            </a:r>
          </a:p>
        </p:txBody>
      </p:sp>
      <p:sp>
        <p:nvSpPr>
          <p:cNvPr id="158" name="Shape 158"/>
          <p:cNvSpPr/>
          <p:nvPr/>
        </p:nvSpPr>
        <p:spPr>
          <a:xfrm>
            <a:off x="1491840" y="2520949"/>
            <a:ext cx="209632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μυθος</a:t>
            </a:r>
          </a:p>
        </p:txBody>
      </p:sp>
      <p:sp>
        <p:nvSpPr>
          <p:cNvPr id="159" name="Shape 159"/>
          <p:cNvSpPr/>
          <p:nvPr/>
        </p:nvSpPr>
        <p:spPr>
          <a:xfrm>
            <a:off x="5321287" y="3994149"/>
            <a:ext cx="210822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κριτης</a:t>
            </a:r>
          </a:p>
        </p:txBody>
      </p:sp>
      <p:sp>
        <p:nvSpPr>
          <p:cNvPr id="160" name="Shape 160"/>
          <p:cNvSpPr/>
          <p:nvPr/>
        </p:nvSpPr>
        <p:spPr>
          <a:xfrm>
            <a:off x="9410678" y="2590764"/>
            <a:ext cx="197502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μελος</a:t>
            </a:r>
          </a:p>
        </p:txBody>
      </p:sp>
      <p:sp>
        <p:nvSpPr>
          <p:cNvPr id="161" name="Shape 161"/>
          <p:cNvSpPr/>
          <p:nvPr/>
        </p:nvSpPr>
        <p:spPr>
          <a:xfrm>
            <a:off x="1587090" y="5924889"/>
            <a:ext cx="190582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1">
                    <a:satOff val="-3355"/>
                    <a:lumOff val="26614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μιμος</a:t>
            </a:r>
          </a:p>
        </p:txBody>
      </p:sp>
      <p:sp>
        <p:nvSpPr>
          <p:cNvPr id="162" name="Shape 162"/>
          <p:cNvSpPr/>
          <p:nvPr/>
        </p:nvSpPr>
        <p:spPr>
          <a:xfrm>
            <a:off x="7483551" y="6485780"/>
            <a:ext cx="539216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poiema, something made or written</a:t>
            </a:r>
          </a:p>
        </p:txBody>
      </p:sp>
      <p:sp>
        <p:nvSpPr>
          <p:cNvPr id="163" name="Shape 163"/>
          <p:cNvSpPr/>
          <p:nvPr/>
        </p:nvSpPr>
        <p:spPr>
          <a:xfrm>
            <a:off x="9153105" y="5700960"/>
            <a:ext cx="2473599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ποιημα</a:t>
            </a:r>
          </a:p>
        </p:txBody>
      </p:sp>
      <p:sp>
        <p:nvSpPr>
          <p:cNvPr id="164" name="Shape 164"/>
          <p:cNvSpPr/>
          <p:nvPr/>
        </p:nvSpPr>
        <p:spPr>
          <a:xfrm>
            <a:off x="3202674" y="8357379"/>
            <a:ext cx="539216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theatron, a place for seeing things</a:t>
            </a:r>
          </a:p>
        </p:txBody>
      </p:sp>
      <p:sp>
        <p:nvSpPr>
          <p:cNvPr id="165" name="Shape 165"/>
          <p:cNvSpPr/>
          <p:nvPr/>
        </p:nvSpPr>
        <p:spPr>
          <a:xfrm>
            <a:off x="4713912" y="7572560"/>
            <a:ext cx="279023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6">
                    <a:satOff val="24555"/>
                    <a:lumOff val="22232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θεατρον</a:t>
            </a:r>
          </a:p>
        </p:txBody>
      </p:sp>
      <p:sp>
        <p:nvSpPr>
          <p:cNvPr id="166" name="Shape 166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6"/>
      <p:bldP build="whole" bldLvl="1" animBg="1" rev="0" advAuto="0" spid="160" grpId="3"/>
      <p:bldP build="whole" bldLvl="1" animBg="1" rev="0" advAuto="0" spid="159" grpId="5"/>
      <p:bldP build="whole" bldLvl="1" animBg="1" rev="0" advAuto="0" spid="156" grpId="8"/>
      <p:bldP build="whole" bldLvl="1" animBg="1" rev="0" advAuto="0" spid="164" grpId="12"/>
      <p:bldP build="whole" bldLvl="1" animBg="1" rev="0" advAuto="0" spid="165" grpId="11"/>
      <p:bldP build="whole" bldLvl="1" animBg="1" rev="0" advAuto="0" spid="157" grpId="4"/>
      <p:bldP build="whole" bldLvl="1" animBg="1" rev="0" advAuto="0" spid="162" grpId="10"/>
      <p:bldP build="whole" bldLvl="1" animBg="1" rev="0" advAuto="0" spid="158" grpId="1"/>
      <p:bldP build="whole" bldLvl="1" animBg="1" rev="0" advAuto="0" spid="163" grpId="9"/>
      <p:bldP build="whole" bldLvl="1" animBg="1" rev="0" advAuto="0" spid="161" grpId="7"/>
      <p:bldP build="whole" bldLvl="1" animBg="1" rev="0" advAuto="0" spid="15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952500" y="444500"/>
            <a:ext cx="11099800" cy="1238422"/>
          </a:xfrm>
          <a:prstGeom prst="rect">
            <a:avLst/>
          </a:prstGeom>
        </p:spPr>
        <p:txBody>
          <a:bodyPr/>
          <a:lstStyle/>
          <a:p>
            <a:pPr/>
            <a:r>
              <a:t>ancient greek verbs</a:t>
            </a:r>
          </a:p>
        </p:txBody>
      </p:sp>
      <p:sp>
        <p:nvSpPr>
          <p:cNvPr id="169" name="Shape 169"/>
          <p:cNvSpPr/>
          <p:nvPr/>
        </p:nvSpPr>
        <p:spPr>
          <a:xfrm>
            <a:off x="3029077" y="2030283"/>
            <a:ext cx="1025874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ω</a:t>
            </a:r>
          </a:p>
        </p:txBody>
      </p:sp>
      <p:sp>
        <p:nvSpPr>
          <p:cNvPr id="170" name="Shape 170"/>
          <p:cNvSpPr/>
          <p:nvPr/>
        </p:nvSpPr>
        <p:spPr>
          <a:xfrm>
            <a:off x="3417051" y="1997847"/>
            <a:ext cx="25191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71" name="Shape 171"/>
          <p:cNvSpPr/>
          <p:nvPr/>
        </p:nvSpPr>
        <p:spPr>
          <a:xfrm>
            <a:off x="3053272" y="4384989"/>
            <a:ext cx="91287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you</a:t>
            </a:r>
          </a:p>
        </p:txBody>
      </p:sp>
      <p:sp>
        <p:nvSpPr>
          <p:cNvPr id="172" name="Shape 172"/>
          <p:cNvSpPr/>
          <p:nvPr/>
        </p:nvSpPr>
        <p:spPr>
          <a:xfrm>
            <a:off x="2436970" y="6881969"/>
            <a:ext cx="227837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he,she,it</a:t>
            </a:r>
          </a:p>
        </p:txBody>
      </p:sp>
      <p:sp>
        <p:nvSpPr>
          <p:cNvPr id="173" name="Shape 173"/>
          <p:cNvSpPr/>
          <p:nvPr/>
        </p:nvSpPr>
        <p:spPr>
          <a:xfrm>
            <a:off x="8542064" y="2001279"/>
            <a:ext cx="747453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</a:t>
            </a:r>
          </a:p>
        </p:txBody>
      </p:sp>
      <p:sp>
        <p:nvSpPr>
          <p:cNvPr id="174" name="Shape 174"/>
          <p:cNvSpPr/>
          <p:nvPr/>
        </p:nvSpPr>
        <p:spPr>
          <a:xfrm>
            <a:off x="7716570" y="4384989"/>
            <a:ext cx="190371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you/y’all</a:t>
            </a:r>
          </a:p>
        </p:txBody>
      </p:sp>
      <p:sp>
        <p:nvSpPr>
          <p:cNvPr id="175" name="Shape 175"/>
          <p:cNvSpPr/>
          <p:nvPr/>
        </p:nvSpPr>
        <p:spPr>
          <a:xfrm>
            <a:off x="8026537" y="6918582"/>
            <a:ext cx="105048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they</a:t>
            </a:r>
          </a:p>
        </p:txBody>
      </p:sp>
      <p:sp>
        <p:nvSpPr>
          <p:cNvPr id="176" name="Shape 176"/>
          <p:cNvSpPr/>
          <p:nvPr/>
        </p:nvSpPr>
        <p:spPr>
          <a:xfrm>
            <a:off x="2754365" y="4417426"/>
            <a:ext cx="157529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εις</a:t>
            </a:r>
          </a:p>
        </p:txBody>
      </p:sp>
      <p:sp>
        <p:nvSpPr>
          <p:cNvPr id="177" name="Shape 177"/>
          <p:cNvSpPr/>
          <p:nvPr/>
        </p:nvSpPr>
        <p:spPr>
          <a:xfrm>
            <a:off x="3046786" y="6914405"/>
            <a:ext cx="1058739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ει</a:t>
            </a:r>
          </a:p>
        </p:txBody>
      </p:sp>
      <p:sp>
        <p:nvSpPr>
          <p:cNvPr id="178" name="Shape 178"/>
          <p:cNvSpPr/>
          <p:nvPr/>
        </p:nvSpPr>
        <p:spPr>
          <a:xfrm>
            <a:off x="7470253" y="2033716"/>
            <a:ext cx="269212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ομεν</a:t>
            </a:r>
          </a:p>
        </p:txBody>
      </p:sp>
      <p:sp>
        <p:nvSpPr>
          <p:cNvPr id="179" name="Shape 179"/>
          <p:cNvSpPr/>
          <p:nvPr/>
        </p:nvSpPr>
        <p:spPr>
          <a:xfrm>
            <a:off x="7780942" y="4417426"/>
            <a:ext cx="1774974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ετε</a:t>
            </a:r>
          </a:p>
        </p:txBody>
      </p:sp>
      <p:sp>
        <p:nvSpPr>
          <p:cNvPr id="180" name="Shape 180"/>
          <p:cNvSpPr/>
          <p:nvPr/>
        </p:nvSpPr>
        <p:spPr>
          <a:xfrm>
            <a:off x="7394299" y="6951019"/>
            <a:ext cx="2548261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ουσι</a:t>
            </a:r>
          </a:p>
        </p:txBody>
      </p:sp>
      <p:sp>
        <p:nvSpPr>
          <p:cNvPr id="181" name="Shape 181"/>
          <p:cNvSpPr/>
          <p:nvPr/>
        </p:nvSpPr>
        <p:spPr>
          <a:xfrm>
            <a:off x="3357762" y="3498506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</a:t>
            </a:r>
          </a:p>
        </p:txBody>
      </p:sp>
      <p:sp>
        <p:nvSpPr>
          <p:cNvPr id="182" name="Shape 182"/>
          <p:cNvSpPr/>
          <p:nvPr/>
        </p:nvSpPr>
        <p:spPr>
          <a:xfrm>
            <a:off x="3192713" y="5787195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eis</a:t>
            </a:r>
          </a:p>
        </p:txBody>
      </p:sp>
      <p:sp>
        <p:nvSpPr>
          <p:cNvPr id="183" name="Shape 183"/>
          <p:cNvSpPr/>
          <p:nvPr/>
        </p:nvSpPr>
        <p:spPr>
          <a:xfrm>
            <a:off x="3341154" y="8382628"/>
            <a:ext cx="4700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ei</a:t>
            </a:r>
          </a:p>
        </p:txBody>
      </p:sp>
      <p:sp>
        <p:nvSpPr>
          <p:cNvPr id="184" name="Shape 184"/>
          <p:cNvSpPr/>
          <p:nvPr/>
        </p:nvSpPr>
        <p:spPr>
          <a:xfrm>
            <a:off x="8197426" y="3501938"/>
            <a:ext cx="12577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omen</a:t>
            </a:r>
          </a:p>
        </p:txBody>
      </p:sp>
      <p:sp>
        <p:nvSpPr>
          <p:cNvPr id="185" name="Shape 185"/>
          <p:cNvSpPr/>
          <p:nvPr/>
        </p:nvSpPr>
        <p:spPr>
          <a:xfrm>
            <a:off x="8371603" y="5885648"/>
            <a:ext cx="7498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ete</a:t>
            </a:r>
          </a:p>
        </p:txBody>
      </p:sp>
      <p:sp>
        <p:nvSpPr>
          <p:cNvPr id="186" name="Shape 186"/>
          <p:cNvSpPr/>
          <p:nvPr/>
        </p:nvSpPr>
        <p:spPr>
          <a:xfrm>
            <a:off x="8075377" y="8419241"/>
            <a:ext cx="9528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ousi</a:t>
            </a:r>
          </a:p>
        </p:txBody>
      </p:sp>
      <p:sp>
        <p:nvSpPr>
          <p:cNvPr id="187" name="Shape 187"/>
          <p:cNvSpPr/>
          <p:nvPr/>
        </p:nvSpPr>
        <p:spPr>
          <a:xfrm>
            <a:off x="1187221" y="2050649"/>
            <a:ext cx="1638301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😱</a:t>
            </a:r>
          </a:p>
        </p:txBody>
      </p:sp>
      <p:sp>
        <p:nvSpPr>
          <p:cNvPr id="188" name="Shape 188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5"/>
      <p:bldP build="whole" bldLvl="1" animBg="1" rev="0" advAuto="0" spid="184" grpId="8"/>
      <p:bldP build="whole" bldLvl="1" animBg="1" rev="0" advAuto="0" spid="180" grpId="11"/>
      <p:bldP build="whole" bldLvl="1" animBg="1" rev="0" advAuto="0" spid="182" grpId="4"/>
      <p:bldP build="whole" bldLvl="1" animBg="1" rev="0" advAuto="0" spid="179" grpId="9"/>
      <p:bldP build="whole" bldLvl="1" animBg="1" rev="0" advAuto="0" spid="185" grpId="10"/>
      <p:bldP build="whole" bldLvl="1" animBg="1" rev="0" advAuto="0" spid="169" grpId="1"/>
      <p:bldP build="whole" bldLvl="1" animBg="1" rev="0" advAuto="0" spid="183" grpId="6"/>
      <p:bldP build="whole" bldLvl="1" animBg="1" rev="0" advAuto="0" spid="178" grpId="7"/>
      <p:bldP build="whole" bldLvl="1" animBg="1" rev="0" advAuto="0" spid="186" grpId="12"/>
      <p:bldP build="whole" bldLvl="1" animBg="1" rev="0" advAuto="0" spid="187" grpId="13"/>
      <p:bldP build="whole" bldLvl="1" animBg="1" rev="0" advAuto="0" spid="181" grpId="2"/>
      <p:bldP build="whole" bldLvl="1" animBg="1" rev="0" advAuto="0" spid="17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900322" y="-38165"/>
            <a:ext cx="11099801" cy="1238422"/>
          </a:xfrm>
          <a:prstGeom prst="rect">
            <a:avLst/>
          </a:prstGeom>
        </p:spPr>
        <p:txBody>
          <a:bodyPr/>
          <a:lstStyle/>
          <a:p>
            <a:pPr/>
            <a:r>
              <a:t>quick-fire verbs</a:t>
            </a:r>
          </a:p>
        </p:txBody>
      </p:sp>
      <p:sp>
        <p:nvSpPr>
          <p:cNvPr id="191" name="Shape 191"/>
          <p:cNvSpPr/>
          <p:nvPr/>
        </p:nvSpPr>
        <p:spPr>
          <a:xfrm>
            <a:off x="291432" y="2019799"/>
            <a:ext cx="366937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σκοπειν</a:t>
            </a:r>
            <a:r>
              <a:t>, skopein</a:t>
            </a:r>
          </a:p>
        </p:txBody>
      </p:sp>
      <p:pic>
        <p:nvPicPr>
          <p:cNvPr id="192" name="skopei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302" y="374756"/>
            <a:ext cx="1874499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5372388" y="3598560"/>
            <a:ext cx="180982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φιλ</a:t>
            </a:r>
            <a:r>
              <a:t>ει</a:t>
            </a:r>
          </a:p>
        </p:txBody>
      </p:sp>
      <p:sp>
        <p:nvSpPr>
          <p:cNvPr id="194" name="Shape 194"/>
          <p:cNvSpPr/>
          <p:nvPr/>
        </p:nvSpPr>
        <p:spPr>
          <a:xfrm>
            <a:off x="9630885" y="4362449"/>
            <a:ext cx="223956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φιλ</a:t>
            </a:r>
            <a:r>
              <a:t>ετε</a:t>
            </a:r>
          </a:p>
        </p:txBody>
      </p:sp>
      <p:sp>
        <p:nvSpPr>
          <p:cNvPr id="195" name="Shape 195"/>
          <p:cNvSpPr/>
          <p:nvPr/>
        </p:nvSpPr>
        <p:spPr>
          <a:xfrm>
            <a:off x="5209517" y="5238749"/>
            <a:ext cx="2481412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’ακου</a:t>
            </a:r>
            <a:r>
              <a:t>ω</a:t>
            </a:r>
          </a:p>
        </p:txBody>
      </p:sp>
      <p:sp>
        <p:nvSpPr>
          <p:cNvPr id="196" name="Shape 196"/>
          <p:cNvSpPr/>
          <p:nvPr/>
        </p:nvSpPr>
        <p:spPr>
          <a:xfrm>
            <a:off x="385536" y="3298372"/>
            <a:ext cx="3481165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’ακου</a:t>
            </a:r>
            <a:r>
              <a:t>ομεν</a:t>
            </a:r>
          </a:p>
        </p:txBody>
      </p:sp>
      <p:sp>
        <p:nvSpPr>
          <p:cNvPr id="197" name="Shape 197"/>
          <p:cNvSpPr/>
          <p:nvPr/>
        </p:nvSpPr>
        <p:spPr>
          <a:xfrm>
            <a:off x="1353811" y="4404749"/>
            <a:ext cx="211976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φιλ</a:t>
            </a:r>
            <a:r>
              <a:t>εις</a:t>
            </a:r>
          </a:p>
        </p:txBody>
      </p:sp>
      <p:sp>
        <p:nvSpPr>
          <p:cNvPr id="198" name="Shape 198"/>
          <p:cNvSpPr/>
          <p:nvPr/>
        </p:nvSpPr>
        <p:spPr>
          <a:xfrm>
            <a:off x="8537962" y="2802666"/>
            <a:ext cx="318648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σκοπ</a:t>
            </a:r>
            <a:r>
              <a:t>ουσι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195964" y="8031355"/>
            <a:ext cx="12612872" cy="1696536"/>
            <a:chOff x="0" y="0"/>
            <a:chExt cx="12612871" cy="1696535"/>
          </a:xfrm>
        </p:grpSpPr>
        <p:sp>
          <p:nvSpPr>
            <p:cNvPr id="199" name="Shape 199"/>
            <p:cNvSpPr/>
            <p:nvPr/>
          </p:nvSpPr>
          <p:spPr>
            <a:xfrm>
              <a:off x="254732" y="287638"/>
              <a:ext cx="706823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5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ω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487480" y="27575"/>
              <a:ext cx="24132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I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1856875" y="0"/>
              <a:ext cx="85144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you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3050674" y="0"/>
              <a:ext cx="196528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he,she,it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5904884" y="0"/>
              <a:ext cx="69874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we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7941628" y="0"/>
              <a:ext cx="176607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you/y’all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10900261" y="27575"/>
              <a:ext cx="97847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they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707385" y="287638"/>
              <a:ext cx="1063948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500">
                  <a:solidFill>
                    <a:srgbClr val="4EAA4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εις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3522915" y="287638"/>
              <a:ext cx="728186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500">
                  <a:solidFill>
                    <a:srgbClr val="7A81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ει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5359314" y="287638"/>
              <a:ext cx="1789889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5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ομεν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8227793" y="287638"/>
              <a:ext cx="1193739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500">
                  <a:solidFill>
                    <a:srgbClr val="4EAA4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ετε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10500123" y="287638"/>
              <a:ext cx="1696375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500">
                  <a:solidFill>
                    <a:srgbClr val="7A81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ουσι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450748" y="1048835"/>
              <a:ext cx="36850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916914" y="1048835"/>
              <a:ext cx="69860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eis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3678863" y="1048835"/>
              <a:ext cx="47000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ei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5662225" y="1048835"/>
              <a:ext cx="12577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omen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8554694" y="1048835"/>
              <a:ext cx="74980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ete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10913094" y="1048835"/>
              <a:ext cx="95280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ousi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0" y="72826"/>
              <a:ext cx="12612872" cy="1604492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219" name="Shape 219"/>
          <p:cNvSpPr/>
          <p:nvPr/>
        </p:nvSpPr>
        <p:spPr>
          <a:xfrm>
            <a:off x="4820091" y="1959436"/>
            <a:ext cx="3062002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φιλειν</a:t>
            </a:r>
            <a:r>
              <a:t>, philein</a:t>
            </a:r>
          </a:p>
        </p:txBody>
      </p:sp>
      <p:sp>
        <p:nvSpPr>
          <p:cNvPr id="220" name="Shape 220"/>
          <p:cNvSpPr/>
          <p:nvPr/>
        </p:nvSpPr>
        <p:spPr>
          <a:xfrm>
            <a:off x="1708052" y="6413965"/>
            <a:ext cx="2265612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σκοπ</a:t>
            </a:r>
            <a:r>
              <a:t>ω</a:t>
            </a:r>
          </a:p>
        </p:txBody>
      </p:sp>
      <p:sp>
        <p:nvSpPr>
          <p:cNvPr id="221" name="Shape 221"/>
          <p:cNvSpPr/>
          <p:nvPr/>
        </p:nvSpPr>
        <p:spPr>
          <a:xfrm>
            <a:off x="8450668" y="6413965"/>
            <a:ext cx="2696097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φιλ</a:t>
            </a:r>
            <a:r>
              <a:t>ουσι</a:t>
            </a:r>
          </a:p>
        </p:txBody>
      </p:sp>
      <p:sp>
        <p:nvSpPr>
          <p:cNvPr id="222" name="Shape 222"/>
          <p:cNvSpPr/>
          <p:nvPr/>
        </p:nvSpPr>
        <p:spPr>
          <a:xfrm>
            <a:off x="4740032" y="7220232"/>
            <a:ext cx="292454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’ακου</a:t>
            </a:r>
            <a:r>
              <a:t>ετε</a:t>
            </a:r>
          </a:p>
        </p:txBody>
      </p:sp>
      <p:pic>
        <p:nvPicPr>
          <p:cNvPr id="22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8868" y="1053916"/>
            <a:ext cx="1276865" cy="119926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8741379" y="1959436"/>
            <a:ext cx="3824761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’ακουειν</a:t>
            </a:r>
            <a:r>
              <a:t>, akouein</a:t>
            </a:r>
          </a:p>
        </p:txBody>
      </p:sp>
      <p:pic>
        <p:nvPicPr>
          <p:cNvPr id="22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12793" y="440856"/>
            <a:ext cx="1048871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11960013" y="-37172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0" dur="6500" fill="hold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2"/>
      <p:bldP build="whole" bldLvl="1" animBg="1" rev="0" advAuto="0" spid="221" grpId="9"/>
      <p:bldP build="whole" bldLvl="1" animBg="1" rev="0" advAuto="0" spid="194" grpId="5"/>
      <p:bldP build="whole" bldLvl="1" animBg="1" rev="0" advAuto="0" spid="193" grpId="3"/>
      <p:bldP build="whole" bldLvl="1" animBg="1" rev="0" advAuto="0" spid="195" grpId="6"/>
      <p:bldP build="whole" bldLvl="1" animBg="1" rev="0" advAuto="0" spid="220" grpId="8"/>
      <p:bldP build="whole" bldLvl="1" animBg="1" rev="0" advAuto="0" spid="222" grpId="10"/>
      <p:bldP build="whole" bldLvl="1" animBg="1" rev="0" advAuto="0" spid="218" grpId="7"/>
      <p:bldP build="whole" bldLvl="1" animBg="1" rev="0" advAuto="0" spid="196" grpId="1"/>
      <p:bldP build="whole" bldLvl="1" animBg="1" rev="0" advAuto="0" spid="197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xfrm>
            <a:off x="650239" y="77980"/>
            <a:ext cx="11704322" cy="1625601"/>
          </a:xfrm>
          <a:prstGeom prst="rect">
            <a:avLst/>
          </a:prstGeom>
        </p:spPr>
        <p:txBody>
          <a:bodyPr/>
          <a:lstStyle/>
          <a:p>
            <a:pPr defTabSz="519937">
              <a:defRPr sz="5785">
                <a:latin typeface="+mj-lt"/>
                <a:ea typeface="+mj-ea"/>
                <a:cs typeface="+mj-cs"/>
                <a:sym typeface="Herculanum"/>
              </a:defRPr>
            </a:pPr>
            <a:r>
              <a:t>goodbye pronouns, </a:t>
            </a:r>
          </a:p>
          <a:p>
            <a:pPr defTabSz="519937">
              <a:defRPr sz="5785">
                <a:latin typeface="+mj-lt"/>
                <a:ea typeface="+mj-ea"/>
                <a:cs typeface="+mj-cs"/>
                <a:sym typeface="Herculanum"/>
              </a:defRPr>
            </a:pPr>
            <a:r>
              <a:t>hello nouns</a:t>
            </a:r>
          </a:p>
        </p:txBody>
      </p:sp>
      <p:sp>
        <p:nvSpPr>
          <p:cNvPr id="229" name="Shape 229"/>
          <p:cNvSpPr/>
          <p:nvPr/>
        </p:nvSpPr>
        <p:spPr>
          <a:xfrm>
            <a:off x="5629728" y="2643065"/>
            <a:ext cx="2494807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’ακου</a:t>
            </a:r>
            <a:r>
              <a:t>ει</a:t>
            </a:r>
          </a:p>
        </p:txBody>
      </p:sp>
      <p:sp>
        <p:nvSpPr>
          <p:cNvPr id="230" name="Shape 230"/>
          <p:cNvSpPr/>
          <p:nvPr/>
        </p:nvSpPr>
        <p:spPr>
          <a:xfrm>
            <a:off x="5362445" y="5035061"/>
            <a:ext cx="2292773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σκοπ</a:t>
            </a:r>
            <a:r>
              <a:t>ει</a:t>
            </a:r>
          </a:p>
        </p:txBody>
      </p:sp>
      <p:sp>
        <p:nvSpPr>
          <p:cNvPr id="231" name="Shape 231"/>
          <p:cNvSpPr/>
          <p:nvPr/>
        </p:nvSpPr>
        <p:spPr>
          <a:xfrm>
            <a:off x="5182561" y="7427057"/>
            <a:ext cx="1809825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00"/>
                </a:solidFill>
              </a:rPr>
              <a:t>φιλ</a:t>
            </a:r>
            <a:r>
              <a:t>ει</a:t>
            </a:r>
          </a:p>
        </p:txBody>
      </p:sp>
      <p:sp>
        <p:nvSpPr>
          <p:cNvPr id="232" name="Shape 232"/>
          <p:cNvSpPr/>
          <p:nvPr/>
        </p:nvSpPr>
        <p:spPr>
          <a:xfrm>
            <a:off x="8502718" y="2731965"/>
            <a:ext cx="246659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he/she/it</a:t>
            </a:r>
          </a:p>
        </p:txBody>
      </p:sp>
      <p:sp>
        <p:nvSpPr>
          <p:cNvPr id="233" name="Shape 233"/>
          <p:cNvSpPr/>
          <p:nvPr/>
        </p:nvSpPr>
        <p:spPr>
          <a:xfrm>
            <a:off x="11106571" y="2731965"/>
            <a:ext cx="167067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hears</a:t>
            </a:r>
          </a:p>
        </p:txBody>
      </p:sp>
      <p:sp>
        <p:nvSpPr>
          <p:cNvPr id="234" name="Shape 234"/>
          <p:cNvSpPr/>
          <p:nvPr/>
        </p:nvSpPr>
        <p:spPr>
          <a:xfrm>
            <a:off x="7906795" y="5123961"/>
            <a:ext cx="246659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he/she/it</a:t>
            </a:r>
          </a:p>
        </p:txBody>
      </p:sp>
      <p:sp>
        <p:nvSpPr>
          <p:cNvPr id="235" name="Shape 235"/>
          <p:cNvSpPr/>
          <p:nvPr/>
        </p:nvSpPr>
        <p:spPr>
          <a:xfrm>
            <a:off x="10504803" y="5123961"/>
            <a:ext cx="2258747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looks at</a:t>
            </a:r>
          </a:p>
        </p:txBody>
      </p:sp>
      <p:sp>
        <p:nvSpPr>
          <p:cNvPr id="236" name="Shape 236"/>
          <p:cNvSpPr/>
          <p:nvPr/>
        </p:nvSpPr>
        <p:spPr>
          <a:xfrm>
            <a:off x="7596133" y="7534519"/>
            <a:ext cx="246659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he/she/it</a:t>
            </a:r>
          </a:p>
        </p:txBody>
      </p:sp>
      <p:sp>
        <p:nvSpPr>
          <p:cNvPr id="237" name="Shape 237"/>
          <p:cNvSpPr/>
          <p:nvPr/>
        </p:nvSpPr>
        <p:spPr>
          <a:xfrm>
            <a:off x="10251949" y="7534519"/>
            <a:ext cx="1566749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loves</a:t>
            </a:r>
          </a:p>
        </p:txBody>
      </p:sp>
      <p:sp>
        <p:nvSpPr>
          <p:cNvPr id="238" name="Shape 238"/>
          <p:cNvSpPr/>
          <p:nvPr/>
        </p:nvSpPr>
        <p:spPr>
          <a:xfrm>
            <a:off x="8115753" y="7534519"/>
            <a:ext cx="194697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Hades</a:t>
            </a:r>
          </a:p>
        </p:txBody>
      </p:sp>
      <p:sp>
        <p:nvSpPr>
          <p:cNvPr id="239" name="Shape 239"/>
          <p:cNvSpPr/>
          <p:nvPr/>
        </p:nvSpPr>
        <p:spPr>
          <a:xfrm>
            <a:off x="8293091" y="2731965"/>
            <a:ext cx="270804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Poseidon</a:t>
            </a:r>
          </a:p>
        </p:txBody>
      </p:sp>
      <p:sp>
        <p:nvSpPr>
          <p:cNvPr id="240" name="Shape 240"/>
          <p:cNvSpPr/>
          <p:nvPr/>
        </p:nvSpPr>
        <p:spPr>
          <a:xfrm>
            <a:off x="8167147" y="5123961"/>
            <a:ext cx="2234477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Artemis</a:t>
            </a:r>
          </a:p>
        </p:txBody>
      </p:sp>
      <p:grpSp>
        <p:nvGrpSpPr>
          <p:cNvPr id="245" name="Group 245"/>
          <p:cNvGrpSpPr/>
          <p:nvPr/>
        </p:nvGrpSpPr>
        <p:grpSpPr>
          <a:xfrm>
            <a:off x="153751" y="6945718"/>
            <a:ext cx="4717343" cy="2979303"/>
            <a:chOff x="0" y="0"/>
            <a:chExt cx="4717341" cy="2979301"/>
          </a:xfrm>
        </p:grpSpPr>
        <p:sp>
          <p:nvSpPr>
            <p:cNvPr id="241" name="Shape 241"/>
            <p:cNvSpPr/>
            <p:nvPr/>
          </p:nvSpPr>
          <p:spPr>
            <a:xfrm>
              <a:off x="2880355" y="481338"/>
              <a:ext cx="1836987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solidFill>
                    <a:srgbClr val="7A81FF"/>
                  </a:solidFill>
                </a:defRPr>
              </a:pPr>
              <a:r>
                <a:rPr>
                  <a:solidFill>
                    <a:srgbClr val="000000"/>
                  </a:solidFill>
                </a:rPr>
                <a:t>‘Αδες</a:t>
              </a:r>
            </a:p>
          </p:txBody>
        </p:sp>
        <p:grpSp>
          <p:nvGrpSpPr>
            <p:cNvPr id="244" name="Group 244"/>
            <p:cNvGrpSpPr/>
            <p:nvPr/>
          </p:nvGrpSpPr>
          <p:grpSpPr>
            <a:xfrm>
              <a:off x="0" y="0"/>
              <a:ext cx="2234477" cy="2979302"/>
              <a:chOff x="0" y="0"/>
              <a:chExt cx="2234476" cy="2979301"/>
            </a:xfrm>
          </p:grpSpPr>
          <p:pic>
            <p:nvPicPr>
              <p:cNvPr id="242" name="hades colour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234477" cy="29793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3" name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515514" y="141675"/>
                <a:ext cx="416560" cy="3912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50" name="Group 250"/>
          <p:cNvGrpSpPr/>
          <p:nvPr/>
        </p:nvGrpSpPr>
        <p:grpSpPr>
          <a:xfrm>
            <a:off x="251777" y="4316246"/>
            <a:ext cx="4738440" cy="2671754"/>
            <a:chOff x="0" y="0"/>
            <a:chExt cx="4738438" cy="2671753"/>
          </a:xfrm>
        </p:grpSpPr>
        <p:sp>
          <p:nvSpPr>
            <p:cNvPr id="246" name="Shape 246"/>
            <p:cNvSpPr/>
            <p:nvPr/>
          </p:nvSpPr>
          <p:spPr>
            <a:xfrm>
              <a:off x="1960487" y="718814"/>
              <a:ext cx="2777952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solidFill>
                    <a:srgbClr val="7A81FF"/>
                  </a:solidFill>
                </a:defRPr>
              </a:pPr>
              <a:r>
                <a:rPr>
                  <a:solidFill>
                    <a:srgbClr val="000000"/>
                  </a:solidFill>
                </a:rPr>
                <a:t>’Αρτεμις</a:t>
              </a:r>
            </a:p>
          </p:txBody>
        </p:sp>
        <p:grpSp>
          <p:nvGrpSpPr>
            <p:cNvPr id="249" name="Group 249"/>
            <p:cNvGrpSpPr/>
            <p:nvPr/>
          </p:nvGrpSpPr>
          <p:grpSpPr>
            <a:xfrm>
              <a:off x="0" y="0"/>
              <a:ext cx="2857903" cy="2671754"/>
              <a:chOff x="0" y="0"/>
              <a:chExt cx="2857902" cy="2671753"/>
            </a:xfrm>
          </p:grpSpPr>
          <p:pic>
            <p:nvPicPr>
              <p:cNvPr id="247" name="artemis_clean.jp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flipH="1">
                <a:off x="0" y="0"/>
                <a:ext cx="1809825" cy="26717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8" name="Shape 248"/>
              <p:cNvSpPr/>
              <p:nvPr/>
            </p:nvSpPr>
            <p:spPr>
              <a:xfrm>
                <a:off x="1187230" y="357353"/>
                <a:ext cx="1670673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</p:grpSp>
      <p:grpSp>
        <p:nvGrpSpPr>
          <p:cNvPr id="255" name="Group 255"/>
          <p:cNvGrpSpPr/>
          <p:nvPr/>
        </p:nvGrpSpPr>
        <p:grpSpPr>
          <a:xfrm>
            <a:off x="101692" y="1499735"/>
            <a:ext cx="5197000" cy="2371104"/>
            <a:chOff x="0" y="0"/>
            <a:chExt cx="5196999" cy="2371103"/>
          </a:xfrm>
        </p:grpSpPr>
        <p:sp>
          <p:nvSpPr>
            <p:cNvPr id="251" name="Shape 251"/>
            <p:cNvSpPr/>
            <p:nvPr/>
          </p:nvSpPr>
          <p:spPr>
            <a:xfrm>
              <a:off x="1905590" y="1155542"/>
              <a:ext cx="3291410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solidFill>
                    <a:srgbClr val="7A81FF"/>
                  </a:solidFill>
                </a:defRPr>
              </a:pPr>
              <a:r>
                <a:rPr>
                  <a:solidFill>
                    <a:srgbClr val="000000"/>
                  </a:solidFill>
                </a:rPr>
                <a:t>Ποσειδων</a:t>
              </a:r>
            </a:p>
          </p:txBody>
        </p:sp>
        <p:grpSp>
          <p:nvGrpSpPr>
            <p:cNvPr id="254" name="Group 254"/>
            <p:cNvGrpSpPr/>
            <p:nvPr/>
          </p:nvGrpSpPr>
          <p:grpSpPr>
            <a:xfrm>
              <a:off x="0" y="0"/>
              <a:ext cx="1856399" cy="2371104"/>
              <a:chOff x="0" y="0"/>
              <a:chExt cx="1856398" cy="2371103"/>
            </a:xfrm>
          </p:grpSpPr>
          <p:pic>
            <p:nvPicPr>
              <p:cNvPr id="252" name="poseidon_clean.jp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149544"/>
                <a:ext cx="1809825" cy="22215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3" name="Shape 253"/>
              <p:cNvSpPr/>
              <p:nvPr/>
            </p:nvSpPr>
            <p:spPr>
              <a:xfrm>
                <a:off x="1221448" y="0"/>
                <a:ext cx="634951" cy="5588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1" sz="3000">
                    <a:solidFill>
                      <a:srgbClr val="53585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!</a:t>
                </a:r>
              </a:p>
            </p:txBody>
          </p:sp>
        </p:grpSp>
      </p:grpSp>
      <p:sp>
        <p:nvSpPr>
          <p:cNvPr id="256" name="Shape 256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2"/>
      <p:bldP build="whole" bldLvl="1" animBg="1" rev="0" advAuto="0" spid="232" grpId="5"/>
      <p:bldP build="whole" bldLvl="1" animBg="1" rev="0" advAuto="0" spid="255" grpId="4"/>
      <p:bldP build="whole" bldLvl="1" animBg="1" rev="0" advAuto="0" spid="230" grpId="7"/>
      <p:bldP build="whole" bldLvl="1" animBg="1" rev="0" advAuto="0" spid="229" grpId="1"/>
      <p:bldP build="whole" bldLvl="1" animBg="1" rev="0" advAuto="0" spid="236" grpId="14"/>
      <p:bldP build="whole" bldLvl="1" animBg="1" rev="0" advAuto="0" spid="237" grpId="15"/>
      <p:bldP build="whole" bldLvl="1" animBg="1" rev="0" advAuto="0" spid="245" grpId="16"/>
      <p:bldP build="whole" bldLvl="1" animBg="1" rev="0" advAuto="0" spid="236" grpId="17"/>
      <p:bldP build="whole" bldLvl="1" animBg="1" rev="0" advAuto="0" spid="238" grpId="18"/>
      <p:bldP build="whole" bldLvl="1" animBg="1" rev="0" advAuto="0" spid="250" grpId="10"/>
      <p:bldP build="whole" bldLvl="1" animBg="1" rev="0" advAuto="0" spid="239" grpId="6"/>
      <p:bldP build="whole" bldLvl="1" animBg="1" rev="0" advAuto="0" spid="231" grpId="13"/>
      <p:bldP build="whole" bldLvl="1" animBg="1" rev="0" advAuto="0" spid="233" grpId="3"/>
      <p:bldP build="whole" bldLvl="1" animBg="1" rev="0" advAuto="0" spid="234" grpId="8"/>
      <p:bldP build="whole" bldLvl="1" animBg="1" rev="0" advAuto="0" spid="234" grpId="11"/>
      <p:bldP build="whole" bldLvl="1" animBg="1" rev="0" advAuto="0" spid="232" grpId="2"/>
      <p:bldP build="whole" bldLvl="1" animBg="1" rev="0" advAuto="0" spid="235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xfrm>
            <a:off x="863600" y="159940"/>
            <a:ext cx="11099800" cy="594371"/>
          </a:xfrm>
          <a:prstGeom prst="rect">
            <a:avLst/>
          </a:prstGeom>
        </p:spPr>
        <p:txBody>
          <a:bodyPr anchor="ctr"/>
          <a:lstStyle>
            <a:lvl1pPr>
              <a:defRPr sz="35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Nouns &amp; Verbs together</a:t>
            </a:r>
          </a:p>
        </p:txBody>
      </p:sp>
      <p:pic>
        <p:nvPicPr>
          <p:cNvPr id="259" name="homer_colou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406094" y="-28999"/>
            <a:ext cx="1706320" cy="2371785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2710259" y="889000"/>
            <a:ext cx="9178926" cy="806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5" y="0"/>
                </a:moveTo>
                <a:cubicBezTo>
                  <a:pt x="742" y="0"/>
                  <a:pt x="675" y="761"/>
                  <a:pt x="675" y="1701"/>
                </a:cubicBezTo>
                <a:lnTo>
                  <a:pt x="675" y="6771"/>
                </a:lnTo>
                <a:lnTo>
                  <a:pt x="0" y="10173"/>
                </a:lnTo>
                <a:lnTo>
                  <a:pt x="675" y="13574"/>
                </a:lnTo>
                <a:lnTo>
                  <a:pt x="675" y="19899"/>
                </a:lnTo>
                <a:cubicBezTo>
                  <a:pt x="675" y="20839"/>
                  <a:pt x="742" y="21600"/>
                  <a:pt x="825" y="21600"/>
                </a:cubicBezTo>
                <a:lnTo>
                  <a:pt x="21451" y="21600"/>
                </a:lnTo>
                <a:cubicBezTo>
                  <a:pt x="21533" y="21600"/>
                  <a:pt x="21600" y="20839"/>
                  <a:pt x="21600" y="19899"/>
                </a:cubicBezTo>
                <a:lnTo>
                  <a:pt x="21600" y="1701"/>
                </a:lnTo>
                <a:cubicBezTo>
                  <a:pt x="21600" y="761"/>
                  <a:pt x="21533" y="0"/>
                  <a:pt x="21451" y="0"/>
                </a:cubicBezTo>
                <a:lnTo>
                  <a:pt x="825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What are the gods and goddesses doing? Translate the sentence and add an illustration. The first one has been done to show you how.</a:t>
            </a:r>
          </a:p>
        </p:txBody>
      </p:sp>
      <p:grpSp>
        <p:nvGrpSpPr>
          <p:cNvPr id="273" name="Group 273"/>
          <p:cNvGrpSpPr/>
          <p:nvPr/>
        </p:nvGrpSpPr>
        <p:grpSpPr>
          <a:xfrm>
            <a:off x="9626600" y="6157074"/>
            <a:ext cx="2783136" cy="3231749"/>
            <a:chOff x="0" y="0"/>
            <a:chExt cx="2783135" cy="3231747"/>
          </a:xfrm>
        </p:grpSpPr>
        <p:sp>
          <p:nvSpPr>
            <p:cNvPr id="261" name="Shape 261"/>
            <p:cNvSpPr/>
            <p:nvPr/>
          </p:nvSpPr>
          <p:spPr>
            <a:xfrm>
              <a:off x="583380" y="436840"/>
              <a:ext cx="1616376" cy="317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γραφειν</a:t>
              </a:r>
              <a:r>
                <a:t>, graphein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0" y="0"/>
              <a:ext cx="2783136" cy="3231748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15775" y="44329"/>
              <a:ext cx="1151586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1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Handy Hints!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13767" y="1032416"/>
              <a:ext cx="1496829" cy="317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σκοπειν</a:t>
              </a:r>
              <a:r>
                <a:t>, skopein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1042936" y="1700225"/>
              <a:ext cx="1724491" cy="317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’αριθμειν</a:t>
              </a:r>
              <a:r>
                <a:t>, arithmein</a:t>
              </a:r>
            </a:p>
          </p:txBody>
        </p:sp>
        <p:pic>
          <p:nvPicPr>
            <p:cNvPr id="266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4859" y="146526"/>
              <a:ext cx="474367" cy="7536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skopein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>
              <a:off x="1642436" y="741917"/>
              <a:ext cx="855691" cy="7536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507" y="1439063"/>
              <a:ext cx="1112386" cy="556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99827" y="2114458"/>
              <a:ext cx="592182" cy="556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pasted-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2459" y="2394426"/>
              <a:ext cx="474367" cy="746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Shape 271"/>
            <p:cNvSpPr/>
            <p:nvPr/>
          </p:nvSpPr>
          <p:spPr>
            <a:xfrm>
              <a:off x="761253" y="2233803"/>
              <a:ext cx="1260629" cy="317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φιλειν</a:t>
              </a:r>
              <a:r>
                <a:t>, philein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447839" y="2767770"/>
              <a:ext cx="1557258" cy="317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’ακουειν</a:t>
              </a:r>
              <a:r>
                <a:t>, akouein</a:t>
              </a:r>
            </a:p>
          </p:txBody>
        </p:sp>
      </p:grpSp>
      <p:pic>
        <p:nvPicPr>
          <p:cNvPr id="274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2800" y="2400300"/>
            <a:ext cx="2503587" cy="2732832"/>
          </a:xfrm>
          <a:prstGeom prst="rect">
            <a:avLst/>
          </a:prstGeom>
        </p:spPr>
      </p:pic>
      <p:sp>
        <p:nvSpPr>
          <p:cNvPr id="276" name="Shape 276"/>
          <p:cNvSpPr/>
          <p:nvPr/>
        </p:nvSpPr>
        <p:spPr>
          <a:xfrm>
            <a:off x="1139589" y="4565650"/>
            <a:ext cx="185000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7A81FF"/>
                </a:solidFill>
              </a:defRPr>
            </a:pPr>
            <a:r>
              <a:rPr>
                <a:solidFill>
                  <a:srgbClr val="000000"/>
                </a:solidFill>
              </a:rPr>
              <a:t>Ζευς ’ακουει </a:t>
            </a:r>
          </a:p>
        </p:txBody>
      </p:sp>
      <p:sp>
        <p:nvSpPr>
          <p:cNvPr id="277" name="Shape 277"/>
          <p:cNvSpPr/>
          <p:nvPr/>
        </p:nvSpPr>
        <p:spPr>
          <a:xfrm>
            <a:off x="800887" y="5486400"/>
            <a:ext cx="2449706" cy="0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78" name="Shape 278"/>
          <p:cNvSpPr/>
          <p:nvPr/>
        </p:nvSpPr>
        <p:spPr>
          <a:xfrm>
            <a:off x="1287797" y="5105400"/>
            <a:ext cx="155359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Zeus hears</a:t>
            </a:r>
          </a:p>
        </p:txBody>
      </p:sp>
      <p:pic>
        <p:nvPicPr>
          <p:cNvPr id="279" name="zeus_grey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flipH="1">
            <a:off x="950435" y="2843954"/>
            <a:ext cx="1902017" cy="155109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 flipV="1">
            <a:off x="2235199" y="2992270"/>
            <a:ext cx="351794" cy="3517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81" name="Shape 281"/>
          <p:cNvSpPr/>
          <p:nvPr/>
        </p:nvSpPr>
        <p:spPr>
          <a:xfrm flipV="1">
            <a:off x="2255332" y="3224855"/>
            <a:ext cx="463929" cy="1796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82" name="Shape 282"/>
          <p:cNvSpPr/>
          <p:nvPr/>
        </p:nvSpPr>
        <p:spPr>
          <a:xfrm>
            <a:off x="2243084" y="3445176"/>
            <a:ext cx="488425" cy="9464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83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44900" y="2400300"/>
            <a:ext cx="2503587" cy="2732832"/>
          </a:xfrm>
          <a:prstGeom prst="rect">
            <a:avLst/>
          </a:prstGeom>
        </p:spPr>
      </p:pic>
      <p:sp>
        <p:nvSpPr>
          <p:cNvPr id="285" name="Shape 285"/>
          <p:cNvSpPr/>
          <p:nvPr/>
        </p:nvSpPr>
        <p:spPr>
          <a:xfrm>
            <a:off x="3847820" y="4565650"/>
            <a:ext cx="209774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7A81FF"/>
                </a:solidFill>
              </a:defRPr>
            </a:pPr>
            <a:r>
              <a:rPr>
                <a:solidFill>
                  <a:srgbClr val="000000"/>
                </a:solidFill>
              </a:rPr>
              <a:t>’Αθηνα γραφει</a:t>
            </a:r>
          </a:p>
        </p:txBody>
      </p:sp>
      <p:sp>
        <p:nvSpPr>
          <p:cNvPr id="286" name="Shape 286"/>
          <p:cNvSpPr/>
          <p:nvPr/>
        </p:nvSpPr>
        <p:spPr>
          <a:xfrm>
            <a:off x="3632987" y="5486400"/>
            <a:ext cx="2449706" cy="0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87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77000" y="2400300"/>
            <a:ext cx="2503587" cy="2732832"/>
          </a:xfrm>
          <a:prstGeom prst="rect">
            <a:avLst/>
          </a:prstGeom>
        </p:spPr>
      </p:pic>
      <p:sp>
        <p:nvSpPr>
          <p:cNvPr id="289" name="Shape 289"/>
          <p:cNvSpPr/>
          <p:nvPr/>
        </p:nvSpPr>
        <p:spPr>
          <a:xfrm>
            <a:off x="6963469" y="4565650"/>
            <a:ext cx="153064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7A81FF"/>
                </a:solidFill>
              </a:defRPr>
            </a:pPr>
            <a:r>
              <a:rPr>
                <a:solidFill>
                  <a:srgbClr val="000000"/>
                </a:solidFill>
              </a:rPr>
              <a:t>‘Ηρα φιλει</a:t>
            </a:r>
          </a:p>
        </p:txBody>
      </p:sp>
      <p:sp>
        <p:nvSpPr>
          <p:cNvPr id="290" name="Shape 290"/>
          <p:cNvSpPr/>
          <p:nvPr/>
        </p:nvSpPr>
        <p:spPr>
          <a:xfrm>
            <a:off x="6465087" y="5486400"/>
            <a:ext cx="2449706" cy="0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91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347952" y="2400300"/>
            <a:ext cx="2503588" cy="2732832"/>
          </a:xfrm>
          <a:prstGeom prst="rect">
            <a:avLst/>
          </a:prstGeom>
        </p:spPr>
      </p:pic>
      <p:sp>
        <p:nvSpPr>
          <p:cNvPr id="293" name="Shape 293"/>
          <p:cNvSpPr/>
          <p:nvPr/>
        </p:nvSpPr>
        <p:spPr>
          <a:xfrm>
            <a:off x="9591026" y="4565650"/>
            <a:ext cx="201744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7A81FF"/>
                </a:solidFill>
              </a:defRPr>
            </a:pPr>
            <a:r>
              <a:rPr>
                <a:solidFill>
                  <a:srgbClr val="000000"/>
                </a:solidFill>
              </a:rPr>
              <a:t>‘Αδες ’αριθμει</a:t>
            </a:r>
          </a:p>
        </p:txBody>
      </p:sp>
      <p:sp>
        <p:nvSpPr>
          <p:cNvPr id="294" name="Shape 294"/>
          <p:cNvSpPr/>
          <p:nvPr/>
        </p:nvSpPr>
        <p:spPr>
          <a:xfrm>
            <a:off x="9336040" y="5486400"/>
            <a:ext cx="2449706" cy="0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95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4732" y="6074308"/>
            <a:ext cx="2503587" cy="2732833"/>
          </a:xfrm>
          <a:prstGeom prst="rect">
            <a:avLst/>
          </a:prstGeom>
        </p:spPr>
      </p:pic>
      <p:sp>
        <p:nvSpPr>
          <p:cNvPr id="297" name="Shape 297"/>
          <p:cNvSpPr/>
          <p:nvPr/>
        </p:nvSpPr>
        <p:spPr>
          <a:xfrm>
            <a:off x="791851" y="8239658"/>
            <a:ext cx="248934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7A81FF"/>
                </a:solidFill>
              </a:defRPr>
            </a:pPr>
            <a:r>
              <a:rPr>
                <a:solidFill>
                  <a:srgbClr val="000000"/>
                </a:solidFill>
              </a:rPr>
              <a:t>Ποσειδων σκοπει </a:t>
            </a:r>
          </a:p>
        </p:txBody>
      </p:sp>
      <p:sp>
        <p:nvSpPr>
          <p:cNvPr id="298" name="Shape 298"/>
          <p:cNvSpPr/>
          <p:nvPr/>
        </p:nvSpPr>
        <p:spPr>
          <a:xfrm>
            <a:off x="772819" y="9160408"/>
            <a:ext cx="244970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99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16831" y="6074308"/>
            <a:ext cx="2503588" cy="2732833"/>
          </a:xfrm>
          <a:prstGeom prst="rect">
            <a:avLst/>
          </a:prstGeom>
        </p:spPr>
      </p:pic>
      <p:sp>
        <p:nvSpPr>
          <p:cNvPr id="301" name="Shape 301"/>
          <p:cNvSpPr/>
          <p:nvPr/>
        </p:nvSpPr>
        <p:spPr>
          <a:xfrm>
            <a:off x="3703480" y="8239658"/>
            <a:ext cx="233029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7A81FF"/>
                </a:solidFill>
              </a:defRPr>
            </a:pPr>
            <a:r>
              <a:rPr>
                <a:solidFill>
                  <a:srgbClr val="000000"/>
                </a:solidFill>
              </a:rPr>
              <a:t>’Αρτεμις ’ακουει </a:t>
            </a:r>
          </a:p>
        </p:txBody>
      </p:sp>
      <p:sp>
        <p:nvSpPr>
          <p:cNvPr id="302" name="Shape 302"/>
          <p:cNvSpPr/>
          <p:nvPr/>
        </p:nvSpPr>
        <p:spPr>
          <a:xfrm>
            <a:off x="3604919" y="9160408"/>
            <a:ext cx="244970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03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43921" y="6099708"/>
            <a:ext cx="2503588" cy="2732833"/>
          </a:xfrm>
          <a:prstGeom prst="rect">
            <a:avLst/>
          </a:prstGeom>
        </p:spPr>
      </p:pic>
      <p:sp>
        <p:nvSpPr>
          <p:cNvPr id="305" name="Shape 305"/>
          <p:cNvSpPr/>
          <p:nvPr/>
        </p:nvSpPr>
        <p:spPr>
          <a:xfrm>
            <a:off x="6744129" y="8265058"/>
            <a:ext cx="210317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7A81FF"/>
                </a:solidFill>
              </a:defRPr>
            </a:pPr>
            <a:r>
              <a:rPr>
                <a:solidFill>
                  <a:srgbClr val="000000"/>
                </a:solidFill>
              </a:rPr>
              <a:t>‘Ερμης γραφει </a:t>
            </a:r>
          </a:p>
        </p:txBody>
      </p:sp>
      <p:sp>
        <p:nvSpPr>
          <p:cNvPr id="306" name="Shape 306"/>
          <p:cNvSpPr/>
          <p:nvPr/>
        </p:nvSpPr>
        <p:spPr>
          <a:xfrm>
            <a:off x="6532009" y="9185808"/>
            <a:ext cx="244970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7" name="Shape 307"/>
          <p:cNvSpPr/>
          <p:nvPr/>
        </p:nvSpPr>
        <p:spPr>
          <a:xfrm>
            <a:off x="3915736" y="5105400"/>
            <a:ext cx="196191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Athena writes</a:t>
            </a:r>
          </a:p>
        </p:txBody>
      </p:sp>
      <p:sp>
        <p:nvSpPr>
          <p:cNvPr id="308" name="Shape 308"/>
          <p:cNvSpPr/>
          <p:nvPr/>
        </p:nvSpPr>
        <p:spPr>
          <a:xfrm>
            <a:off x="6994711" y="5105400"/>
            <a:ext cx="149111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Hera loves</a:t>
            </a:r>
          </a:p>
        </p:txBody>
      </p:sp>
      <p:sp>
        <p:nvSpPr>
          <p:cNvPr id="309" name="Shape 309"/>
          <p:cNvSpPr/>
          <p:nvPr/>
        </p:nvSpPr>
        <p:spPr>
          <a:xfrm>
            <a:off x="9631777" y="5105400"/>
            <a:ext cx="185823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Hades counts</a:t>
            </a:r>
          </a:p>
        </p:txBody>
      </p:sp>
      <p:sp>
        <p:nvSpPr>
          <p:cNvPr id="310" name="Shape 310"/>
          <p:cNvSpPr/>
          <p:nvPr/>
        </p:nvSpPr>
        <p:spPr>
          <a:xfrm>
            <a:off x="915370" y="8737600"/>
            <a:ext cx="197214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Poseidon looks</a:t>
            </a:r>
          </a:p>
        </p:txBody>
      </p:sp>
      <p:sp>
        <p:nvSpPr>
          <p:cNvPr id="311" name="Shape 311"/>
          <p:cNvSpPr/>
          <p:nvPr/>
        </p:nvSpPr>
        <p:spPr>
          <a:xfrm>
            <a:off x="3839674" y="8737600"/>
            <a:ext cx="198019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Artemis hears</a:t>
            </a:r>
          </a:p>
        </p:txBody>
      </p:sp>
      <p:sp>
        <p:nvSpPr>
          <p:cNvPr id="312" name="Shape 312"/>
          <p:cNvSpPr/>
          <p:nvPr/>
        </p:nvSpPr>
        <p:spPr>
          <a:xfrm>
            <a:off x="6780583" y="8763000"/>
            <a:ext cx="20302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Hermes writes</a:t>
            </a:r>
          </a:p>
        </p:txBody>
      </p:sp>
      <p:sp>
        <p:nvSpPr>
          <p:cNvPr id="313" name="Shape 313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6"/>
      <p:bldP build="whole" bldLvl="1" animBg="1" rev="0" advAuto="0" spid="307" grpId="1"/>
      <p:bldP build="whole" bldLvl="1" animBg="1" rev="0" advAuto="0" spid="309" grpId="3"/>
      <p:bldP build="whole" bldLvl="1" animBg="1" rev="0" advAuto="0" spid="308" grpId="2"/>
      <p:bldP build="whole" bldLvl="1" animBg="1" rev="0" advAuto="0" spid="311" grpId="5"/>
      <p:bldP build="whole" bldLvl="1" animBg="1" rev="0" advAuto="0" spid="310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title"/>
          </p:nvPr>
        </p:nvSpPr>
        <p:spPr>
          <a:xfrm>
            <a:off x="650239" y="77980"/>
            <a:ext cx="11704322" cy="1625601"/>
          </a:xfrm>
          <a:prstGeom prst="rect">
            <a:avLst/>
          </a:prstGeom>
        </p:spPr>
        <p:txBody>
          <a:bodyPr/>
          <a:lstStyle>
            <a:lvl1pPr defTabSz="519937">
              <a:defRPr sz="5785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entertainment in Ancient greece</a:t>
            </a:r>
          </a:p>
        </p:txBody>
      </p:sp>
      <p:sp>
        <p:nvSpPr>
          <p:cNvPr id="316" name="Shape 316"/>
          <p:cNvSpPr/>
          <p:nvPr/>
        </p:nvSpPr>
        <p:spPr>
          <a:xfrm>
            <a:off x="2208207" y="6410392"/>
            <a:ext cx="247359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ποιημα</a:t>
            </a:r>
          </a:p>
        </p:txBody>
      </p:sp>
      <p:grpSp>
        <p:nvGrpSpPr>
          <p:cNvPr id="319" name="Group 319"/>
          <p:cNvGrpSpPr/>
          <p:nvPr/>
        </p:nvGrpSpPr>
        <p:grpSpPr>
          <a:xfrm>
            <a:off x="6652128" y="1972597"/>
            <a:ext cx="6037256" cy="4606834"/>
            <a:chOff x="207615" y="0"/>
            <a:chExt cx="6037255" cy="4606833"/>
          </a:xfrm>
        </p:grpSpPr>
        <p:sp>
          <p:nvSpPr>
            <p:cNvPr id="317" name="Shape 317"/>
            <p:cNvSpPr/>
            <p:nvPr/>
          </p:nvSpPr>
          <p:spPr>
            <a:xfrm>
              <a:off x="207615" y="3578133"/>
              <a:ext cx="2790230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000">
                  <a:solidFill>
                    <a:schemeClr val="accent1">
                      <a:satOff val="-3355"/>
                      <a:lumOff val="26614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θεατρον</a:t>
              </a:r>
            </a:p>
          </p:txBody>
        </p:sp>
        <p:pic>
          <p:nvPicPr>
            <p:cNvPr id="318" name="pasted-imag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62066" y="0"/>
              <a:ext cx="5282805" cy="3521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0" name="Shape 320"/>
          <p:cNvSpPr/>
          <p:nvPr/>
        </p:nvSpPr>
        <p:spPr>
          <a:xfrm>
            <a:off x="10345533" y="6285346"/>
            <a:ext cx="190582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1">
                    <a:satOff val="-3355"/>
                    <a:lumOff val="26614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μιμος</a:t>
            </a:r>
          </a:p>
        </p:txBody>
      </p:sp>
      <p:sp>
        <p:nvSpPr>
          <p:cNvPr id="321" name="Shape 321"/>
          <p:cNvSpPr/>
          <p:nvPr/>
        </p:nvSpPr>
        <p:spPr>
          <a:xfrm>
            <a:off x="426781" y="7297559"/>
            <a:ext cx="185707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’Ιλιας</a:t>
            </a:r>
          </a:p>
        </p:txBody>
      </p:sp>
      <p:sp>
        <p:nvSpPr>
          <p:cNvPr id="322" name="Shape 322"/>
          <p:cNvSpPr/>
          <p:nvPr/>
        </p:nvSpPr>
        <p:spPr>
          <a:xfrm>
            <a:off x="1498433" y="8242765"/>
            <a:ext cx="349642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’Οδυσσεια</a:t>
            </a:r>
          </a:p>
        </p:txBody>
      </p:sp>
      <p:sp>
        <p:nvSpPr>
          <p:cNvPr id="323" name="Shape 323"/>
          <p:cNvSpPr/>
          <p:nvPr/>
        </p:nvSpPr>
        <p:spPr>
          <a:xfrm>
            <a:off x="8634903" y="7215986"/>
            <a:ext cx="198209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1">
                    <a:satOff val="-3355"/>
                    <a:lumOff val="26614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χορος</a:t>
            </a:r>
          </a:p>
        </p:txBody>
      </p:sp>
      <p:pic>
        <p:nvPicPr>
          <p:cNvPr id="324" name="mask.jpg"/>
          <p:cNvPicPr>
            <a:picLocks noChangeAspect="1"/>
          </p:cNvPicPr>
          <p:nvPr/>
        </p:nvPicPr>
        <p:blipFill>
          <a:blip r:embed="rId3">
            <a:extLst/>
          </a:blip>
          <a:srcRect l="8499" t="5578" r="8499" b="8175"/>
          <a:stretch>
            <a:fillRect/>
          </a:stretch>
        </p:blipFill>
        <p:spPr>
          <a:xfrm>
            <a:off x="6336469" y="6996254"/>
            <a:ext cx="1906000" cy="2514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homer_colou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9233" y="1599355"/>
            <a:ext cx="3070759" cy="4268355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589213" y="5550730"/>
            <a:ext cx="261275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ποιητης</a:t>
            </a:r>
          </a:p>
        </p:txBody>
      </p:sp>
      <p:sp>
        <p:nvSpPr>
          <p:cNvPr id="327" name="Shape 327"/>
          <p:cNvSpPr/>
          <p:nvPr/>
        </p:nvSpPr>
        <p:spPr>
          <a:xfrm>
            <a:off x="2903736" y="5741230"/>
            <a:ext cx="2145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poet</a:t>
            </a:r>
          </a:p>
        </p:txBody>
      </p:sp>
      <p:sp>
        <p:nvSpPr>
          <p:cNvPr id="328" name="Shape 328"/>
          <p:cNvSpPr/>
          <p:nvPr/>
        </p:nvSpPr>
        <p:spPr>
          <a:xfrm>
            <a:off x="282604" y="6600892"/>
            <a:ext cx="214543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poem</a:t>
            </a:r>
          </a:p>
        </p:txBody>
      </p:sp>
      <p:sp>
        <p:nvSpPr>
          <p:cNvPr id="329" name="Shape 329"/>
          <p:cNvSpPr/>
          <p:nvPr/>
        </p:nvSpPr>
        <p:spPr>
          <a:xfrm>
            <a:off x="2269665" y="7581311"/>
            <a:ext cx="30707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Ilias/The Iliad</a:t>
            </a:r>
          </a:p>
        </p:txBody>
      </p:sp>
      <p:sp>
        <p:nvSpPr>
          <p:cNvPr id="330" name="Shape 330"/>
          <p:cNvSpPr/>
          <p:nvPr/>
        </p:nvSpPr>
        <p:spPr>
          <a:xfrm>
            <a:off x="360210" y="9053093"/>
            <a:ext cx="52828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Odusseia/The Odyssey</a:t>
            </a:r>
          </a:p>
        </p:txBody>
      </p:sp>
      <p:sp>
        <p:nvSpPr>
          <p:cNvPr id="331" name="Shape 331"/>
          <p:cNvSpPr/>
          <p:nvPr/>
        </p:nvSpPr>
        <p:spPr>
          <a:xfrm>
            <a:off x="9600496" y="5763483"/>
            <a:ext cx="2145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theatre</a:t>
            </a:r>
          </a:p>
        </p:txBody>
      </p:sp>
      <p:sp>
        <p:nvSpPr>
          <p:cNvPr id="332" name="Shape 332"/>
          <p:cNvSpPr/>
          <p:nvPr/>
        </p:nvSpPr>
        <p:spPr>
          <a:xfrm>
            <a:off x="8242572" y="6600892"/>
            <a:ext cx="2145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actor</a:t>
            </a:r>
          </a:p>
        </p:txBody>
      </p:sp>
      <p:sp>
        <p:nvSpPr>
          <p:cNvPr id="333" name="Shape 333"/>
          <p:cNvSpPr/>
          <p:nvPr/>
        </p:nvSpPr>
        <p:spPr>
          <a:xfrm>
            <a:off x="10634081" y="7488059"/>
            <a:ext cx="214543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chorus</a:t>
            </a:r>
          </a:p>
        </p:txBody>
      </p:sp>
      <p:grpSp>
        <p:nvGrpSpPr>
          <p:cNvPr id="336" name="Group 336"/>
          <p:cNvGrpSpPr/>
          <p:nvPr/>
        </p:nvGrpSpPr>
        <p:grpSpPr>
          <a:xfrm>
            <a:off x="8902678" y="8242765"/>
            <a:ext cx="3541068" cy="1459646"/>
            <a:chOff x="123899" y="-6350"/>
            <a:chExt cx="3541067" cy="1459644"/>
          </a:xfrm>
        </p:grpSpPr>
        <p:sp>
          <p:nvSpPr>
            <p:cNvPr id="334" name="Shape 334"/>
            <p:cNvSpPr/>
            <p:nvPr/>
          </p:nvSpPr>
          <p:spPr>
            <a:xfrm>
              <a:off x="123899" y="-6351"/>
              <a:ext cx="3541069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000">
                  <a:solidFill>
                    <a:schemeClr val="accent1">
                      <a:satOff val="-3355"/>
                      <a:lumOff val="26614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προσωπον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612207" y="805594"/>
              <a:ext cx="214543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mask</a:t>
              </a:r>
            </a:p>
          </p:txBody>
        </p:sp>
      </p:grpSp>
      <p:sp>
        <p:nvSpPr>
          <p:cNvPr id="337" name="Shape 337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11"/>
      <p:bldP build="whole" bldLvl="1" animBg="1" rev="0" advAuto="0" spid="325" grpId="1"/>
      <p:bldP build="whole" bldLvl="1" animBg="1" rev="0" advAuto="0" spid="336" grpId="16"/>
      <p:bldP build="whole" bldLvl="1" animBg="1" rev="0" advAuto="0" spid="330" grpId="9"/>
      <p:bldP build="whole" bldLvl="1" animBg="1" rev="0" advAuto="0" spid="332" grpId="13"/>
      <p:bldP build="whole" bldLvl="1" animBg="1" rev="0" advAuto="0" spid="333" grpId="15"/>
      <p:bldP build="whole" bldLvl="1" animBg="1" rev="0" advAuto="0" spid="324" grpId="17"/>
      <p:bldP build="whole" bldLvl="1" animBg="1" rev="0" advAuto="0" spid="329" grpId="7"/>
      <p:bldP build="whole" bldLvl="1" animBg="1" rev="0" advAuto="0" spid="321" grpId="6"/>
      <p:bldP build="whole" bldLvl="1" animBg="1" rev="0" advAuto="0" spid="327" grpId="3"/>
      <p:bldP build="whole" bldLvl="1" animBg="1" rev="0" advAuto="0" spid="323" grpId="14"/>
      <p:bldP build="whole" bldLvl="1" animBg="1" rev="0" advAuto="0" spid="319" grpId="10"/>
      <p:bldP build="whole" bldLvl="1" animBg="1" rev="0" advAuto="0" spid="320" grpId="12"/>
      <p:bldP build="whole" bldLvl="1" animBg="1" rev="0" advAuto="0" spid="316" grpId="4"/>
      <p:bldP build="whole" bldLvl="1" animBg="1" rev="0" advAuto="0" spid="326" grpId="2"/>
      <p:bldP build="whole" bldLvl="1" animBg="1" rev="0" advAuto="0" spid="322" grpId="8"/>
      <p:bldP build="whole" bldLvl="1" animBg="1" rev="0" advAuto="0" spid="328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title"/>
          </p:nvPr>
        </p:nvSpPr>
        <p:spPr>
          <a:xfrm>
            <a:off x="952500" y="7538"/>
            <a:ext cx="11099800" cy="1238423"/>
          </a:xfrm>
          <a:prstGeom prst="rect">
            <a:avLst/>
          </a:prstGeom>
        </p:spPr>
        <p:txBody>
          <a:bodyPr lIns="50800" tIns="50800" rIns="50800" bIns="50800"/>
          <a:lstStyle>
            <a:lvl1pPr defTabSz="537463">
              <a:defRPr sz="598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make a greek theatre mask</a:t>
            </a:r>
          </a:p>
        </p:txBody>
      </p:sp>
      <p:sp>
        <p:nvSpPr>
          <p:cNvPr id="340" name="Shape 340"/>
          <p:cNvSpPr/>
          <p:nvPr/>
        </p:nvSpPr>
        <p:spPr>
          <a:xfrm>
            <a:off x="7217602" y="3013807"/>
            <a:ext cx="451808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1. Cut the top off a paper plate.</a:t>
            </a:r>
          </a:p>
        </p:txBody>
      </p:sp>
      <p:pic>
        <p:nvPicPr>
          <p:cNvPr id="341" name="ppm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337" y="2343976"/>
            <a:ext cx="6427434" cy="4756301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xfrm>
            <a:off x="952500" y="7538"/>
            <a:ext cx="11099800" cy="1238423"/>
          </a:xfrm>
          <a:prstGeom prst="rect">
            <a:avLst/>
          </a:prstGeom>
        </p:spPr>
        <p:txBody>
          <a:bodyPr lIns="50800" tIns="50800" rIns="50800" bIns="50800"/>
          <a:lstStyle>
            <a:lvl1pPr defTabSz="537463">
              <a:defRPr sz="598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pPr/>
            <a:r>
              <a:t>make a greek theatre mask</a:t>
            </a:r>
          </a:p>
        </p:txBody>
      </p:sp>
      <p:pic>
        <p:nvPicPr>
          <p:cNvPr id="345" name="faces.jpg"/>
          <p:cNvPicPr>
            <a:picLocks noChangeAspect="1"/>
          </p:cNvPicPr>
          <p:nvPr/>
        </p:nvPicPr>
        <p:blipFill>
          <a:blip r:embed="rId2">
            <a:extLst/>
          </a:blip>
          <a:srcRect l="0" t="0" r="55304" b="0"/>
          <a:stretch>
            <a:fillRect/>
          </a:stretch>
        </p:blipFill>
        <p:spPr>
          <a:xfrm>
            <a:off x="2473034" y="5771033"/>
            <a:ext cx="2838146" cy="290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/>
        </p:nvSpPr>
        <p:spPr>
          <a:xfrm>
            <a:off x="1306393" y="8314592"/>
            <a:ext cx="517133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…a tragic character</a:t>
            </a:r>
          </a:p>
          <a:p>
            <a:pPr/>
            <a:r>
              <a:t>(sad face)</a:t>
            </a:r>
          </a:p>
        </p:txBody>
      </p:sp>
      <p:sp>
        <p:nvSpPr>
          <p:cNvPr id="347" name="Shape 347"/>
          <p:cNvSpPr/>
          <p:nvPr/>
        </p:nvSpPr>
        <p:spPr>
          <a:xfrm>
            <a:off x="6754815" y="8314592"/>
            <a:ext cx="517133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…a comic character</a:t>
            </a:r>
          </a:p>
          <a:p>
            <a:pPr/>
            <a:r>
              <a:t>(happy face)</a:t>
            </a:r>
          </a:p>
        </p:txBody>
      </p:sp>
      <p:pic>
        <p:nvPicPr>
          <p:cNvPr id="348" name="faces.jpg"/>
          <p:cNvPicPr>
            <a:picLocks noChangeAspect="1"/>
          </p:cNvPicPr>
          <p:nvPr/>
        </p:nvPicPr>
        <p:blipFill>
          <a:blip r:embed="rId2">
            <a:extLst/>
          </a:blip>
          <a:srcRect l="58667" t="0" r="0" b="0"/>
          <a:stretch>
            <a:fillRect/>
          </a:stretch>
        </p:blipFill>
        <p:spPr>
          <a:xfrm>
            <a:off x="7758112" y="5521813"/>
            <a:ext cx="2624627" cy="290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7099211" y="1553796"/>
            <a:ext cx="4846877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2. On the plate, sketch out the mask’s eyes and a mouth. You’ll need to decide between…</a:t>
            </a:r>
          </a:p>
        </p:txBody>
      </p:sp>
      <p:pic>
        <p:nvPicPr>
          <p:cNvPr id="350" name="ppm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29" y="1551598"/>
            <a:ext cx="6350001" cy="391160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