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rculan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2899663" y="6248400"/>
            <a:ext cx="7205473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>
                <a:latin typeface="+mj-lt"/>
                <a:ea typeface="+mj-ea"/>
                <a:cs typeface="+mj-cs"/>
                <a:sym typeface="Herculanum"/>
              </a:defRPr>
            </a:pPr>
          </a:p>
          <a:p>
            <a:pPr>
              <a:defRPr sz="9000">
                <a:latin typeface="+mj-lt"/>
                <a:ea typeface="+mj-ea"/>
                <a:cs typeface="+mj-cs"/>
                <a:sym typeface="Herculanum"/>
              </a:defRPr>
            </a:pPr>
            <a:r>
              <a:t>Mega Greek</a:t>
            </a:r>
          </a:p>
          <a:p>
            <a:pPr>
              <a:defRPr sz="6600">
                <a:latin typeface="+mj-lt"/>
                <a:ea typeface="+mj-ea"/>
                <a:cs typeface="+mj-cs"/>
                <a:sym typeface="Herculanum"/>
              </a:defRPr>
            </a:pPr>
            <a:r>
              <a:t>6: nature</a:t>
            </a:r>
          </a:p>
        </p:txBody>
      </p:sp>
      <p:sp>
        <p:nvSpPr>
          <p:cNvPr id="147" name="Shape 147"/>
          <p:cNvSpPr/>
          <p:nvPr/>
        </p:nvSpPr>
        <p:spPr>
          <a:xfrm>
            <a:off x="1721370" y="3656343"/>
            <a:ext cx="483766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Your guide for today…</a:t>
            </a:r>
          </a:p>
        </p:txBody>
      </p:sp>
      <p:sp>
        <p:nvSpPr>
          <p:cNvPr id="148" name="Shape 148"/>
          <p:cNvSpPr/>
          <p:nvPr/>
        </p:nvSpPr>
        <p:spPr>
          <a:xfrm>
            <a:off x="2308090" y="4565021"/>
            <a:ext cx="5538590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Persephone</a:t>
            </a:r>
          </a:p>
        </p:txBody>
      </p:sp>
      <p:sp>
        <p:nvSpPr>
          <p:cNvPr id="149" name="Shape 149"/>
          <p:cNvSpPr/>
          <p:nvPr/>
        </p:nvSpPr>
        <p:spPr>
          <a:xfrm>
            <a:off x="11944382" y="9480549"/>
            <a:ext cx="1054036" cy="24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">
                <a:solidFill>
                  <a:srgbClr val="53585F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© </a:t>
            </a:r>
            <a:r>
              <a:t>C. Andrew 2017</a:t>
            </a:r>
          </a:p>
        </p:txBody>
      </p:sp>
      <p:sp>
        <p:nvSpPr>
          <p:cNvPr id="150" name="Shape 150"/>
          <p:cNvSpPr/>
          <p:nvPr/>
        </p:nvSpPr>
        <p:spPr>
          <a:xfrm>
            <a:off x="837302" y="115323"/>
            <a:ext cx="5801835" cy="2321005"/>
          </a:xfrm>
          <a:prstGeom prst="wedgeEllipseCallout">
            <a:avLst>
              <a:gd name="adj1" fmla="val 69405"/>
              <a:gd name="adj2" fmla="val 44656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000"/>
            </a:pPr>
            <a:r>
              <a:t>Χαιρετε! </a:t>
            </a:r>
          </a:p>
          <a:p>
            <a:pPr>
              <a:defRPr sz="5000"/>
            </a:pPr>
            <a:r>
              <a:t>Khairete!</a:t>
            </a:r>
          </a:p>
        </p:txBody>
      </p:sp>
      <p:pic>
        <p:nvPicPr>
          <p:cNvPr id="151" name="persephone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5868" y="300904"/>
            <a:ext cx="3424816" cy="6729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  <p:bldP build="whole" bldLvl="1" animBg="1" rev="0" advAuto="0" spid="151" grpId="2"/>
      <p:bldP build="whole" bldLvl="1" animBg="1" rev="0" advAuto="0" spid="148" grpId="3"/>
      <p:bldP build="whole" bldLvl="1" animBg="1" rev="0" advAuto="0" spid="150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type="title" idx="4294967295"/>
          </p:nvPr>
        </p:nvSpPr>
        <p:spPr>
          <a:xfrm>
            <a:off x="952500" y="152400"/>
            <a:ext cx="11099800" cy="1169591"/>
          </a:xfrm>
          <a:prstGeom prst="rect">
            <a:avLst/>
          </a:prstGeom>
        </p:spPr>
        <p:txBody>
          <a:bodyPr/>
          <a:lstStyle/>
          <a:p>
            <a:pPr/>
            <a:r>
              <a:t>plenary</a:t>
            </a:r>
          </a:p>
        </p:txBody>
      </p:sp>
      <p:sp>
        <p:nvSpPr>
          <p:cNvPr id="271" name="Shape 271"/>
          <p:cNvSpPr/>
          <p:nvPr/>
        </p:nvSpPr>
        <p:spPr>
          <a:xfrm>
            <a:off x="11944382" y="9480549"/>
            <a:ext cx="1054036" cy="24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00">
                <a:solidFill>
                  <a:srgbClr val="53585F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© </a:t>
            </a:r>
            <a:r>
              <a:t>C. Andrew 2017</a:t>
            </a:r>
          </a:p>
        </p:txBody>
      </p:sp>
      <p:grpSp>
        <p:nvGrpSpPr>
          <p:cNvPr id="274" name="Group 274"/>
          <p:cNvGrpSpPr/>
          <p:nvPr/>
        </p:nvGrpSpPr>
        <p:grpSpPr>
          <a:xfrm>
            <a:off x="409864" y="4200778"/>
            <a:ext cx="11606591" cy="5615145"/>
            <a:chOff x="0" y="0"/>
            <a:chExt cx="11606589" cy="5615144"/>
          </a:xfrm>
        </p:grpSpPr>
        <p:sp>
          <p:nvSpPr>
            <p:cNvPr id="272" name="Shape 272"/>
            <p:cNvSpPr/>
            <p:nvPr/>
          </p:nvSpPr>
          <p:spPr>
            <a:xfrm>
              <a:off x="0" y="1528841"/>
              <a:ext cx="6823079" cy="2760528"/>
            </a:xfrm>
            <a:prstGeom prst="wedgeEllipseCallout">
              <a:avLst>
                <a:gd name="adj1" fmla="val 72561"/>
                <a:gd name="adj2" fmla="val -14782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What does the myth of Persephone try to explain about the world?</a:t>
              </a:r>
            </a:p>
          </p:txBody>
        </p:sp>
        <p:pic>
          <p:nvPicPr>
            <p:cNvPr id="273" name="persephone_small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749010" y="0"/>
              <a:ext cx="2857580" cy="561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622932" y="89792"/>
            <a:ext cx="11610494" cy="5615145"/>
            <a:chOff x="0" y="0"/>
            <a:chExt cx="11610492" cy="5615144"/>
          </a:xfrm>
        </p:grpSpPr>
        <p:sp>
          <p:nvSpPr>
            <p:cNvPr id="275" name="Shape 275"/>
            <p:cNvSpPr/>
            <p:nvPr/>
          </p:nvSpPr>
          <p:spPr>
            <a:xfrm>
              <a:off x="4139141" y="1477494"/>
              <a:ext cx="7471352" cy="2296863"/>
            </a:xfrm>
            <a:prstGeom prst="wedgeEllipseCallout">
              <a:avLst>
                <a:gd name="adj1" fmla="val -63959"/>
                <a:gd name="adj2" fmla="val -10708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/>
              </a:pPr>
              <a:r>
                <a:t>If I tell you “</a:t>
              </a:r>
              <a:r>
                <a:t>’ακου</a:t>
              </a:r>
              <a:r>
                <a:t>ει,” who is listening?</a:t>
              </a:r>
            </a:p>
          </p:txBody>
        </p:sp>
        <p:pic>
          <p:nvPicPr>
            <p:cNvPr id="276" name="persephone_small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0" y="0"/>
              <a:ext cx="2857580" cy="5615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2"/>
      <p:bldP build="whole" bldLvl="1" animBg="1" rev="0" advAuto="0" spid="27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xfrm>
            <a:off x="952500" y="444500"/>
            <a:ext cx="11099800" cy="1271340"/>
          </a:xfrm>
          <a:prstGeom prst="rect">
            <a:avLst/>
          </a:prstGeom>
        </p:spPr>
        <p:txBody>
          <a:bodyPr/>
          <a:lstStyle/>
          <a:p>
            <a:pPr/>
            <a:r>
              <a:t>word roots challenge</a:t>
            </a:r>
          </a:p>
        </p:txBody>
      </p:sp>
      <p:sp>
        <p:nvSpPr>
          <p:cNvPr id="154" name="Shape 154"/>
          <p:cNvSpPr/>
          <p:nvPr/>
        </p:nvSpPr>
        <p:spPr>
          <a:xfrm>
            <a:off x="1758772" y="3384550"/>
            <a:ext cx="18164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bios, life</a:t>
            </a:r>
          </a:p>
        </p:txBody>
      </p:sp>
      <p:sp>
        <p:nvSpPr>
          <p:cNvPr id="155" name="Shape 155"/>
          <p:cNvSpPr/>
          <p:nvPr/>
        </p:nvSpPr>
        <p:spPr>
          <a:xfrm>
            <a:off x="4408296" y="4806950"/>
            <a:ext cx="39342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hydor/hudor, water</a:t>
            </a:r>
          </a:p>
        </p:txBody>
      </p:sp>
      <p:sp>
        <p:nvSpPr>
          <p:cNvPr id="156" name="Shape 156"/>
          <p:cNvSpPr/>
          <p:nvPr/>
        </p:nvSpPr>
        <p:spPr>
          <a:xfrm>
            <a:off x="931181" y="6837522"/>
            <a:ext cx="29091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hippos, horse</a:t>
            </a:r>
          </a:p>
        </p:txBody>
      </p:sp>
      <p:sp>
        <p:nvSpPr>
          <p:cNvPr id="157" name="Shape 157"/>
          <p:cNvSpPr/>
          <p:nvPr/>
        </p:nvSpPr>
        <p:spPr>
          <a:xfrm>
            <a:off x="8334861" y="3384550"/>
            <a:ext cx="43698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zoon, creature</a:t>
            </a:r>
          </a:p>
        </p:txBody>
      </p:sp>
      <p:sp>
        <p:nvSpPr>
          <p:cNvPr id="158" name="Shape 158"/>
          <p:cNvSpPr/>
          <p:nvPr/>
        </p:nvSpPr>
        <p:spPr>
          <a:xfrm>
            <a:off x="1806240" y="2520949"/>
            <a:ext cx="146752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βιος</a:t>
            </a:r>
          </a:p>
        </p:txBody>
      </p:sp>
      <p:sp>
        <p:nvSpPr>
          <p:cNvPr id="159" name="Shape 159"/>
          <p:cNvSpPr/>
          <p:nvPr/>
        </p:nvSpPr>
        <p:spPr>
          <a:xfrm>
            <a:off x="5332635" y="3994149"/>
            <a:ext cx="208553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0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‘υδωρ</a:t>
            </a:r>
          </a:p>
        </p:txBody>
      </p:sp>
      <p:sp>
        <p:nvSpPr>
          <p:cNvPr id="160" name="Shape 160"/>
          <p:cNvSpPr/>
          <p:nvPr/>
        </p:nvSpPr>
        <p:spPr>
          <a:xfrm>
            <a:off x="9554855" y="2590764"/>
            <a:ext cx="168667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000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ζωον</a:t>
            </a:r>
          </a:p>
        </p:txBody>
      </p:sp>
      <p:sp>
        <p:nvSpPr>
          <p:cNvPr id="161" name="Shape 161"/>
          <p:cNvSpPr/>
          <p:nvPr/>
        </p:nvSpPr>
        <p:spPr>
          <a:xfrm>
            <a:off x="1457312" y="5924889"/>
            <a:ext cx="2165376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chemeClr val="accent1">
                    <a:satOff val="-3355"/>
                    <a:lumOff val="26614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‘ιπ</a:t>
            </a:r>
            <a:r>
              <a:rPr sz="1200"/>
              <a:t> </a:t>
            </a:r>
            <a:r>
              <a:t>πος</a:t>
            </a:r>
          </a:p>
        </p:txBody>
      </p:sp>
      <p:sp>
        <p:nvSpPr>
          <p:cNvPr id="162" name="Shape 162"/>
          <p:cNvSpPr/>
          <p:nvPr/>
        </p:nvSpPr>
        <p:spPr>
          <a:xfrm>
            <a:off x="9121459" y="7049768"/>
            <a:ext cx="2553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amphi, both</a:t>
            </a:r>
          </a:p>
        </p:txBody>
      </p:sp>
      <p:sp>
        <p:nvSpPr>
          <p:cNvPr id="163" name="Shape 163"/>
          <p:cNvSpPr/>
          <p:nvPr/>
        </p:nvSpPr>
        <p:spPr>
          <a:xfrm>
            <a:off x="9200491" y="6101314"/>
            <a:ext cx="1941166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’αμφι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9"/>
      <p:bldP build="whole" bldLvl="1" animBg="1" rev="0" advAuto="0" spid="156" grpId="8"/>
      <p:bldP build="whole" bldLvl="1" animBg="1" rev="0" advAuto="0" spid="161" grpId="7"/>
      <p:bldP build="whole" bldLvl="1" animBg="1" rev="0" advAuto="0" spid="154" grpId="2"/>
      <p:bldP build="whole" bldLvl="1" animBg="1" rev="0" advAuto="0" spid="162" grpId="10"/>
      <p:bldP build="whole" bldLvl="1" animBg="1" rev="0" advAuto="0" spid="158" grpId="1"/>
      <p:bldP build="whole" bldLvl="1" animBg="1" rev="0" advAuto="0" spid="155" grpId="6"/>
      <p:bldP build="whole" bldLvl="1" animBg="1" rev="0" advAuto="0" spid="159" grpId="5"/>
      <p:bldP build="whole" bldLvl="1" animBg="1" rev="0" advAuto="0" spid="157" grpId="4"/>
      <p:bldP build="whole" bldLvl="1" animBg="1" rev="0" advAuto="0" spid="160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title"/>
          </p:nvPr>
        </p:nvSpPr>
        <p:spPr>
          <a:xfrm>
            <a:off x="952500" y="444500"/>
            <a:ext cx="11099800" cy="1238422"/>
          </a:xfrm>
          <a:prstGeom prst="rect">
            <a:avLst/>
          </a:prstGeom>
        </p:spPr>
        <p:txBody>
          <a:bodyPr/>
          <a:lstStyle/>
          <a:p>
            <a:pPr/>
            <a:r>
              <a:t>ancient greek verbs</a:t>
            </a:r>
          </a:p>
        </p:txBody>
      </p:sp>
      <p:sp>
        <p:nvSpPr>
          <p:cNvPr id="166" name="Shape 166"/>
          <p:cNvSpPr/>
          <p:nvPr/>
        </p:nvSpPr>
        <p:spPr>
          <a:xfrm>
            <a:off x="3029077" y="2030283"/>
            <a:ext cx="1025874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ω</a:t>
            </a:r>
          </a:p>
        </p:txBody>
      </p:sp>
      <p:sp>
        <p:nvSpPr>
          <p:cNvPr id="167" name="Shape 167"/>
          <p:cNvSpPr/>
          <p:nvPr/>
        </p:nvSpPr>
        <p:spPr>
          <a:xfrm>
            <a:off x="3417051" y="1997847"/>
            <a:ext cx="25191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68" name="Shape 168"/>
          <p:cNvSpPr/>
          <p:nvPr/>
        </p:nvSpPr>
        <p:spPr>
          <a:xfrm>
            <a:off x="3053272" y="4384989"/>
            <a:ext cx="912876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</a:t>
            </a:r>
          </a:p>
        </p:txBody>
      </p:sp>
      <p:sp>
        <p:nvSpPr>
          <p:cNvPr id="169" name="Shape 169"/>
          <p:cNvSpPr/>
          <p:nvPr/>
        </p:nvSpPr>
        <p:spPr>
          <a:xfrm>
            <a:off x="2436970" y="6881969"/>
            <a:ext cx="227837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he,she,it</a:t>
            </a:r>
          </a:p>
        </p:txBody>
      </p:sp>
      <p:sp>
        <p:nvSpPr>
          <p:cNvPr id="170" name="Shape 170"/>
          <p:cNvSpPr/>
          <p:nvPr/>
        </p:nvSpPr>
        <p:spPr>
          <a:xfrm>
            <a:off x="8542064" y="2001279"/>
            <a:ext cx="747453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</a:t>
            </a:r>
          </a:p>
        </p:txBody>
      </p:sp>
      <p:sp>
        <p:nvSpPr>
          <p:cNvPr id="171" name="Shape 171"/>
          <p:cNvSpPr/>
          <p:nvPr/>
        </p:nvSpPr>
        <p:spPr>
          <a:xfrm>
            <a:off x="7716570" y="4384989"/>
            <a:ext cx="1903718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you/y’all</a:t>
            </a:r>
          </a:p>
        </p:txBody>
      </p:sp>
      <p:sp>
        <p:nvSpPr>
          <p:cNvPr id="172" name="Shape 172"/>
          <p:cNvSpPr/>
          <p:nvPr/>
        </p:nvSpPr>
        <p:spPr>
          <a:xfrm>
            <a:off x="8026537" y="6918582"/>
            <a:ext cx="105048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they</a:t>
            </a:r>
          </a:p>
        </p:txBody>
      </p:sp>
      <p:sp>
        <p:nvSpPr>
          <p:cNvPr id="173" name="Shape 173"/>
          <p:cNvSpPr/>
          <p:nvPr/>
        </p:nvSpPr>
        <p:spPr>
          <a:xfrm>
            <a:off x="2754365" y="4417426"/>
            <a:ext cx="1575298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4EAA4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εις</a:t>
            </a:r>
          </a:p>
        </p:txBody>
      </p:sp>
      <p:sp>
        <p:nvSpPr>
          <p:cNvPr id="174" name="Shape 174"/>
          <p:cNvSpPr/>
          <p:nvPr/>
        </p:nvSpPr>
        <p:spPr>
          <a:xfrm>
            <a:off x="3046786" y="6914405"/>
            <a:ext cx="1058739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7A81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ει</a:t>
            </a:r>
          </a:p>
        </p:txBody>
      </p:sp>
      <p:sp>
        <p:nvSpPr>
          <p:cNvPr id="175" name="Shape 175"/>
          <p:cNvSpPr/>
          <p:nvPr/>
        </p:nvSpPr>
        <p:spPr>
          <a:xfrm>
            <a:off x="7470253" y="2033716"/>
            <a:ext cx="2692128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ομεν</a:t>
            </a:r>
          </a:p>
        </p:txBody>
      </p:sp>
      <p:sp>
        <p:nvSpPr>
          <p:cNvPr id="176" name="Shape 176"/>
          <p:cNvSpPr/>
          <p:nvPr/>
        </p:nvSpPr>
        <p:spPr>
          <a:xfrm>
            <a:off x="7780942" y="4417426"/>
            <a:ext cx="1774974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4EAA4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ετε</a:t>
            </a:r>
          </a:p>
        </p:txBody>
      </p:sp>
      <p:sp>
        <p:nvSpPr>
          <p:cNvPr id="177" name="Shape 177"/>
          <p:cNvSpPr/>
          <p:nvPr/>
        </p:nvSpPr>
        <p:spPr>
          <a:xfrm>
            <a:off x="7394299" y="6951019"/>
            <a:ext cx="254826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0000">
                <a:solidFill>
                  <a:srgbClr val="7A81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ουσι</a:t>
            </a:r>
          </a:p>
        </p:txBody>
      </p:sp>
      <p:sp>
        <p:nvSpPr>
          <p:cNvPr id="178" name="Shape 178"/>
          <p:cNvSpPr/>
          <p:nvPr/>
        </p:nvSpPr>
        <p:spPr>
          <a:xfrm>
            <a:off x="3357762" y="3498506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</a:t>
            </a:r>
          </a:p>
        </p:txBody>
      </p:sp>
      <p:sp>
        <p:nvSpPr>
          <p:cNvPr id="179" name="Shape 179"/>
          <p:cNvSpPr/>
          <p:nvPr/>
        </p:nvSpPr>
        <p:spPr>
          <a:xfrm>
            <a:off x="3192713" y="5787195"/>
            <a:ext cx="6986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eis</a:t>
            </a:r>
          </a:p>
        </p:txBody>
      </p:sp>
      <p:sp>
        <p:nvSpPr>
          <p:cNvPr id="180" name="Shape 180"/>
          <p:cNvSpPr/>
          <p:nvPr/>
        </p:nvSpPr>
        <p:spPr>
          <a:xfrm>
            <a:off x="3341154" y="8382628"/>
            <a:ext cx="4700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ei</a:t>
            </a:r>
          </a:p>
        </p:txBody>
      </p:sp>
      <p:sp>
        <p:nvSpPr>
          <p:cNvPr id="181" name="Shape 181"/>
          <p:cNvSpPr/>
          <p:nvPr/>
        </p:nvSpPr>
        <p:spPr>
          <a:xfrm>
            <a:off x="8197426" y="3501938"/>
            <a:ext cx="12577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omen</a:t>
            </a:r>
          </a:p>
        </p:txBody>
      </p:sp>
      <p:sp>
        <p:nvSpPr>
          <p:cNvPr id="182" name="Shape 182"/>
          <p:cNvSpPr/>
          <p:nvPr/>
        </p:nvSpPr>
        <p:spPr>
          <a:xfrm>
            <a:off x="8371603" y="5885648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ete</a:t>
            </a:r>
          </a:p>
        </p:txBody>
      </p:sp>
      <p:sp>
        <p:nvSpPr>
          <p:cNvPr id="183" name="Shape 183"/>
          <p:cNvSpPr/>
          <p:nvPr/>
        </p:nvSpPr>
        <p:spPr>
          <a:xfrm>
            <a:off x="8075377" y="8419241"/>
            <a:ext cx="9528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ousi</a:t>
            </a:r>
          </a:p>
        </p:txBody>
      </p:sp>
      <p:sp>
        <p:nvSpPr>
          <p:cNvPr id="184" name="Shape 184"/>
          <p:cNvSpPr/>
          <p:nvPr/>
        </p:nvSpPr>
        <p:spPr>
          <a:xfrm>
            <a:off x="1187221" y="2050649"/>
            <a:ext cx="1638301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/>
            </a:lvl1pPr>
          </a:lstStyle>
          <a:p>
            <a:pPr/>
            <a:r>
              <a:t>😱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0"/>
      <p:bldP build="whole" bldLvl="1" animBg="1" rev="0" advAuto="0" spid="183" grpId="12"/>
      <p:bldP build="whole" bldLvl="1" animBg="1" rev="0" advAuto="0" spid="180" grpId="6"/>
      <p:bldP build="whole" bldLvl="1" animBg="1" rev="0" advAuto="0" spid="173" grpId="3"/>
      <p:bldP build="whole" bldLvl="1" animBg="1" rev="0" advAuto="0" spid="181" grpId="8"/>
      <p:bldP build="whole" bldLvl="1" animBg="1" rev="0" advAuto="0" spid="179" grpId="4"/>
      <p:bldP build="whole" bldLvl="1" animBg="1" rev="0" advAuto="0" spid="175" grpId="7"/>
      <p:bldP build="whole" bldLvl="1" animBg="1" rev="0" advAuto="0" spid="174" grpId="5"/>
      <p:bldP build="whole" bldLvl="1" animBg="1" rev="0" advAuto="0" spid="176" grpId="9"/>
      <p:bldP build="whole" bldLvl="1" animBg="1" rev="0" advAuto="0" spid="166" grpId="1"/>
      <p:bldP build="whole" bldLvl="1" animBg="1" rev="0" advAuto="0" spid="178" grpId="2"/>
      <p:bldP build="whole" bldLvl="1" animBg="1" rev="0" advAuto="0" spid="177" grpId="11"/>
      <p:bldP build="whole" bldLvl="1" animBg="1" rev="0" advAuto="0" spid="184" grpId="1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xfrm>
            <a:off x="900322" y="150511"/>
            <a:ext cx="11099801" cy="1238423"/>
          </a:xfrm>
          <a:prstGeom prst="rect">
            <a:avLst/>
          </a:prstGeom>
        </p:spPr>
        <p:txBody>
          <a:bodyPr/>
          <a:lstStyle/>
          <a:p>
            <a:pPr/>
            <a:r>
              <a:t>quick-fire         verbs</a:t>
            </a:r>
          </a:p>
        </p:txBody>
      </p:sp>
      <p:sp>
        <p:nvSpPr>
          <p:cNvPr id="187" name="Shape 187"/>
          <p:cNvSpPr/>
          <p:nvPr/>
        </p:nvSpPr>
        <p:spPr>
          <a:xfrm>
            <a:off x="168991" y="1684978"/>
            <a:ext cx="397677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γραφειν</a:t>
            </a:r>
            <a:r>
              <a:t>, graphein</a:t>
            </a:r>
          </a:p>
        </p:txBody>
      </p:sp>
      <p:pic>
        <p:nvPicPr>
          <p:cNvPr id="18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360" y="176953"/>
            <a:ext cx="1025873" cy="162989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9307117" y="1684978"/>
            <a:ext cx="366937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σκοπειν</a:t>
            </a:r>
            <a:r>
              <a:t>, skopein</a:t>
            </a:r>
          </a:p>
        </p:txBody>
      </p:sp>
      <p:pic>
        <p:nvPicPr>
          <p:cNvPr id="190" name="skopei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0905641" y="166398"/>
            <a:ext cx="1874498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5029897" y="3598560"/>
            <a:ext cx="2494807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7A81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’ακου</a:t>
            </a:r>
            <a:r>
              <a:t>ει</a:t>
            </a:r>
          </a:p>
        </p:txBody>
      </p:sp>
      <p:sp>
        <p:nvSpPr>
          <p:cNvPr id="192" name="Shape 192"/>
          <p:cNvSpPr/>
          <p:nvPr/>
        </p:nvSpPr>
        <p:spPr>
          <a:xfrm>
            <a:off x="9327275" y="4362449"/>
            <a:ext cx="2846785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4EAA4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γραφ</a:t>
            </a:r>
            <a:r>
              <a:t>ετε</a:t>
            </a:r>
          </a:p>
        </p:txBody>
      </p:sp>
      <p:sp>
        <p:nvSpPr>
          <p:cNvPr id="193" name="Shape 193"/>
          <p:cNvSpPr/>
          <p:nvPr/>
        </p:nvSpPr>
        <p:spPr>
          <a:xfrm>
            <a:off x="5209517" y="5238749"/>
            <a:ext cx="248141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’ακου</a:t>
            </a:r>
            <a:r>
              <a:t>ω</a:t>
            </a:r>
          </a:p>
        </p:txBody>
      </p:sp>
      <p:sp>
        <p:nvSpPr>
          <p:cNvPr id="194" name="Shape 194"/>
          <p:cNvSpPr/>
          <p:nvPr/>
        </p:nvSpPr>
        <p:spPr>
          <a:xfrm>
            <a:off x="520977" y="2965734"/>
            <a:ext cx="3272806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σκοπ</a:t>
            </a:r>
            <a:r>
              <a:t>ομεν</a:t>
            </a:r>
          </a:p>
        </p:txBody>
      </p:sp>
      <p:sp>
        <p:nvSpPr>
          <p:cNvPr id="195" name="Shape 195"/>
          <p:cNvSpPr/>
          <p:nvPr/>
        </p:nvSpPr>
        <p:spPr>
          <a:xfrm>
            <a:off x="1050201" y="4404749"/>
            <a:ext cx="2726979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4EAA4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γραφ</a:t>
            </a:r>
            <a:r>
              <a:t>εις</a:t>
            </a:r>
          </a:p>
        </p:txBody>
      </p:sp>
      <p:sp>
        <p:nvSpPr>
          <p:cNvPr id="196" name="Shape 196"/>
          <p:cNvSpPr/>
          <p:nvPr/>
        </p:nvSpPr>
        <p:spPr>
          <a:xfrm>
            <a:off x="8475826" y="2802666"/>
            <a:ext cx="3310757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7A81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γραφ</a:t>
            </a:r>
            <a:r>
              <a:t>ουσι</a:t>
            </a:r>
          </a:p>
        </p:txBody>
      </p:sp>
      <p:grpSp>
        <p:nvGrpSpPr>
          <p:cNvPr id="216" name="Group 216"/>
          <p:cNvGrpSpPr/>
          <p:nvPr/>
        </p:nvGrpSpPr>
        <p:grpSpPr>
          <a:xfrm>
            <a:off x="195964" y="8031355"/>
            <a:ext cx="12612872" cy="1696536"/>
            <a:chOff x="0" y="0"/>
            <a:chExt cx="12612871" cy="1696535"/>
          </a:xfrm>
        </p:grpSpPr>
        <p:sp>
          <p:nvSpPr>
            <p:cNvPr id="197" name="Shape 197"/>
            <p:cNvSpPr/>
            <p:nvPr/>
          </p:nvSpPr>
          <p:spPr>
            <a:xfrm>
              <a:off x="254732" y="287638"/>
              <a:ext cx="706823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ω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487480" y="27575"/>
              <a:ext cx="24132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1856875" y="0"/>
              <a:ext cx="85144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you</a:t>
              </a:r>
            </a:p>
          </p:txBody>
        </p:sp>
        <p:sp>
          <p:nvSpPr>
            <p:cNvPr id="200" name="Shape 200"/>
            <p:cNvSpPr/>
            <p:nvPr/>
          </p:nvSpPr>
          <p:spPr>
            <a:xfrm>
              <a:off x="3050674" y="0"/>
              <a:ext cx="196528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he,she,it</a:t>
              </a:r>
            </a:p>
          </p:txBody>
        </p:sp>
        <p:sp>
          <p:nvSpPr>
            <p:cNvPr id="201" name="Shape 201"/>
            <p:cNvSpPr/>
            <p:nvPr/>
          </p:nvSpPr>
          <p:spPr>
            <a:xfrm>
              <a:off x="5904884" y="0"/>
              <a:ext cx="69874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we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7941628" y="0"/>
              <a:ext cx="176607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you/y’all</a:t>
              </a:r>
            </a:p>
          </p:txBody>
        </p:sp>
        <p:sp>
          <p:nvSpPr>
            <p:cNvPr id="203" name="Shape 203"/>
            <p:cNvSpPr/>
            <p:nvPr/>
          </p:nvSpPr>
          <p:spPr>
            <a:xfrm>
              <a:off x="10900261" y="27575"/>
              <a:ext cx="978472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they</a:t>
              </a:r>
            </a:p>
          </p:txBody>
        </p:sp>
        <p:sp>
          <p:nvSpPr>
            <p:cNvPr id="204" name="Shape 204"/>
            <p:cNvSpPr/>
            <p:nvPr/>
          </p:nvSpPr>
          <p:spPr>
            <a:xfrm>
              <a:off x="1707385" y="287638"/>
              <a:ext cx="1063948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rgbClr val="4EAA4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εις</a:t>
              </a:r>
            </a:p>
          </p:txBody>
        </p:sp>
        <p:sp>
          <p:nvSpPr>
            <p:cNvPr id="205" name="Shape 205"/>
            <p:cNvSpPr/>
            <p:nvPr/>
          </p:nvSpPr>
          <p:spPr>
            <a:xfrm>
              <a:off x="3522915" y="287638"/>
              <a:ext cx="728186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rgbClr val="7A81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ει</a:t>
              </a:r>
            </a:p>
          </p:txBody>
        </p:sp>
        <p:sp>
          <p:nvSpPr>
            <p:cNvPr id="206" name="Shape 206"/>
            <p:cNvSpPr/>
            <p:nvPr/>
          </p:nvSpPr>
          <p:spPr>
            <a:xfrm>
              <a:off x="5359314" y="287638"/>
              <a:ext cx="1789889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ομεν</a:t>
              </a:r>
            </a:p>
          </p:txBody>
        </p:sp>
        <p:sp>
          <p:nvSpPr>
            <p:cNvPr id="207" name="Shape 207"/>
            <p:cNvSpPr/>
            <p:nvPr/>
          </p:nvSpPr>
          <p:spPr>
            <a:xfrm>
              <a:off x="8227793" y="287638"/>
              <a:ext cx="1193739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rgbClr val="4EAA46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ετε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10500123" y="287638"/>
              <a:ext cx="1696375" cy="1104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500">
                  <a:solidFill>
                    <a:srgbClr val="7A81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ουσι</a:t>
              </a:r>
            </a:p>
          </p:txBody>
        </p:sp>
        <p:sp>
          <p:nvSpPr>
            <p:cNvPr id="209" name="Shape 209"/>
            <p:cNvSpPr/>
            <p:nvPr/>
          </p:nvSpPr>
          <p:spPr>
            <a:xfrm>
              <a:off x="450748" y="1048835"/>
              <a:ext cx="36850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</a:t>
              </a:r>
            </a:p>
          </p:txBody>
        </p:sp>
        <p:sp>
          <p:nvSpPr>
            <p:cNvPr id="210" name="Shape 210"/>
            <p:cNvSpPr/>
            <p:nvPr/>
          </p:nvSpPr>
          <p:spPr>
            <a:xfrm>
              <a:off x="1916914" y="1048835"/>
              <a:ext cx="6986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eis</a:t>
              </a:r>
            </a:p>
          </p:txBody>
        </p:sp>
        <p:sp>
          <p:nvSpPr>
            <p:cNvPr id="211" name="Shape 211"/>
            <p:cNvSpPr/>
            <p:nvPr/>
          </p:nvSpPr>
          <p:spPr>
            <a:xfrm>
              <a:off x="3678863" y="1048835"/>
              <a:ext cx="4700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ei</a:t>
              </a:r>
            </a:p>
          </p:txBody>
        </p:sp>
        <p:sp>
          <p:nvSpPr>
            <p:cNvPr id="212" name="Shape 212"/>
            <p:cNvSpPr/>
            <p:nvPr/>
          </p:nvSpPr>
          <p:spPr>
            <a:xfrm>
              <a:off x="5662225" y="1048835"/>
              <a:ext cx="1257758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omen</a:t>
              </a:r>
            </a:p>
          </p:txBody>
        </p:sp>
        <p:sp>
          <p:nvSpPr>
            <p:cNvPr id="213" name="Shape 213"/>
            <p:cNvSpPr/>
            <p:nvPr/>
          </p:nvSpPr>
          <p:spPr>
            <a:xfrm>
              <a:off x="8554694" y="1048835"/>
              <a:ext cx="74980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ete</a:t>
              </a:r>
            </a:p>
          </p:txBody>
        </p:sp>
        <p:sp>
          <p:nvSpPr>
            <p:cNvPr id="214" name="Shape 214"/>
            <p:cNvSpPr/>
            <p:nvPr/>
          </p:nvSpPr>
          <p:spPr>
            <a:xfrm>
              <a:off x="10913094" y="1048835"/>
              <a:ext cx="95280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ousi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0" y="72826"/>
              <a:ext cx="12612872" cy="1604492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17" name="Shape 217"/>
          <p:cNvSpPr/>
          <p:nvPr/>
        </p:nvSpPr>
        <p:spPr>
          <a:xfrm>
            <a:off x="5229856" y="1684978"/>
            <a:ext cx="382476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>
                <a:latin typeface="Helvetica"/>
                <a:ea typeface="Helvetica"/>
                <a:cs typeface="Helvetica"/>
                <a:sym typeface="Helvetica"/>
              </a:rPr>
              <a:t>’ακουειν</a:t>
            </a:r>
            <a:r>
              <a:t>, akouein</a:t>
            </a:r>
          </a:p>
        </p:txBody>
      </p:sp>
      <p:pic>
        <p:nvPicPr>
          <p:cNvPr id="21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01269" y="166398"/>
            <a:ext cx="1048872" cy="165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1642196" y="6413965"/>
            <a:ext cx="239732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γραφ</a:t>
            </a:r>
            <a:r>
              <a:t>ω</a:t>
            </a:r>
          </a:p>
        </p:txBody>
      </p:sp>
      <p:sp>
        <p:nvSpPr>
          <p:cNvPr id="220" name="Shape 220"/>
          <p:cNvSpPr/>
          <p:nvPr/>
        </p:nvSpPr>
        <p:spPr>
          <a:xfrm>
            <a:off x="8205474" y="6413965"/>
            <a:ext cx="3186485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7A81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σκοπ</a:t>
            </a:r>
            <a:r>
              <a:t>ουσι</a:t>
            </a:r>
          </a:p>
        </p:txBody>
      </p:sp>
      <p:sp>
        <p:nvSpPr>
          <p:cNvPr id="221" name="Shape 221"/>
          <p:cNvSpPr/>
          <p:nvPr/>
        </p:nvSpPr>
        <p:spPr>
          <a:xfrm>
            <a:off x="4625713" y="7360909"/>
            <a:ext cx="292454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6000">
                <a:solidFill>
                  <a:srgbClr val="4EAA4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00"/>
                </a:solidFill>
              </a:rPr>
              <a:t>’ακου</a:t>
            </a:r>
            <a:r>
              <a:t>ετε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0" dur="6500" fill="hold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9"/>
      <p:bldP build="whole" bldLvl="1" animBg="1" rev="0" advAuto="0" spid="221" grpId="10"/>
      <p:bldP build="whole" bldLvl="1" animBg="1" rev="0" advAuto="0" spid="216" grpId="7"/>
      <p:bldP build="whole" bldLvl="1" animBg="1" rev="0" advAuto="0" spid="196" grpId="2"/>
      <p:bldP build="whole" bldLvl="1" animBg="1" rev="0" advAuto="0" spid="219" grpId="8"/>
      <p:bldP build="whole" bldLvl="1" animBg="1" rev="0" advAuto="0" spid="191" grpId="3"/>
      <p:bldP build="whole" bldLvl="1" animBg="1" rev="0" advAuto="0" spid="193" grpId="6"/>
      <p:bldP build="whole" bldLvl="1" animBg="1" rev="0" advAuto="0" spid="195" grpId="4"/>
      <p:bldP build="whole" bldLvl="1" animBg="1" rev="0" advAuto="0" spid="194" grpId="1"/>
      <p:bldP build="whole" bldLvl="1" animBg="1" rev="0" advAuto="0" spid="192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xfrm>
            <a:off x="650239" y="77980"/>
            <a:ext cx="11704322" cy="1625601"/>
          </a:xfrm>
          <a:prstGeom prst="rect">
            <a:avLst/>
          </a:prstGeom>
        </p:spPr>
        <p:txBody>
          <a:bodyPr/>
          <a:lstStyle>
            <a:lvl1pPr defTabSz="584200">
              <a:defRPr sz="6500">
                <a:latin typeface="+mj-lt"/>
                <a:ea typeface="+mj-ea"/>
                <a:cs typeface="+mj-cs"/>
                <a:sym typeface="Herculanum"/>
              </a:defRPr>
            </a:lvl1pPr>
          </a:lstStyle>
          <a:p>
            <a:pPr/>
            <a:r>
              <a:t>The myth of persephone</a:t>
            </a:r>
          </a:p>
        </p:txBody>
      </p:sp>
      <p:pic>
        <p:nvPicPr>
          <p:cNvPr id="224" name="persephone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5516" y="1707674"/>
            <a:ext cx="3424816" cy="6729763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730347" y="2640926"/>
            <a:ext cx="3978297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Persephone</a:t>
            </a:r>
          </a:p>
        </p:txBody>
      </p:sp>
      <p:sp>
        <p:nvSpPr>
          <p:cNvPr id="226" name="Shape 226"/>
          <p:cNvSpPr/>
          <p:nvPr/>
        </p:nvSpPr>
        <p:spPr>
          <a:xfrm>
            <a:off x="2730347" y="1872626"/>
            <a:ext cx="4147069" cy="981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1" sz="560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Περσεϕονη</a:t>
            </a:r>
          </a:p>
        </p:txBody>
      </p:sp>
      <p:sp>
        <p:nvSpPr>
          <p:cNvPr id="227" name="Shape 227"/>
          <p:cNvSpPr/>
          <p:nvPr/>
        </p:nvSpPr>
        <p:spPr>
          <a:xfrm>
            <a:off x="3368968" y="5186713"/>
            <a:ext cx="2869826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Demeter</a:t>
            </a:r>
          </a:p>
        </p:txBody>
      </p:sp>
      <p:sp>
        <p:nvSpPr>
          <p:cNvPr id="228" name="Shape 228"/>
          <p:cNvSpPr/>
          <p:nvPr/>
        </p:nvSpPr>
        <p:spPr>
          <a:xfrm>
            <a:off x="3419037" y="4422470"/>
            <a:ext cx="3104925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1" sz="5600">
                <a:solidFill>
                  <a:srgbClr val="9BBB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Δεμητερ</a:t>
            </a:r>
          </a:p>
        </p:txBody>
      </p:sp>
      <p:sp>
        <p:nvSpPr>
          <p:cNvPr id="229" name="Shape 229"/>
          <p:cNvSpPr/>
          <p:nvPr/>
        </p:nvSpPr>
        <p:spPr>
          <a:xfrm>
            <a:off x="3038315" y="7877234"/>
            <a:ext cx="2198561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Hades</a:t>
            </a:r>
          </a:p>
        </p:txBody>
      </p:sp>
      <p:sp>
        <p:nvSpPr>
          <p:cNvPr id="230" name="Shape 230"/>
          <p:cNvSpPr/>
          <p:nvPr/>
        </p:nvSpPr>
        <p:spPr>
          <a:xfrm>
            <a:off x="3038315" y="7108934"/>
            <a:ext cx="2117648" cy="980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1" sz="56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‘Αδης</a:t>
            </a:r>
          </a:p>
        </p:txBody>
      </p:sp>
      <p:pic>
        <p:nvPicPr>
          <p:cNvPr id="231" name="pasted-image.jpeg"/>
          <p:cNvPicPr>
            <a:picLocks noChangeAspect="1"/>
          </p:cNvPicPr>
          <p:nvPr/>
        </p:nvPicPr>
        <p:blipFill>
          <a:blip r:embed="rId3">
            <a:extLst/>
          </a:blip>
          <a:srcRect l="30119" t="25469" r="0" b="0"/>
          <a:stretch>
            <a:fillRect/>
          </a:stretch>
        </p:blipFill>
        <p:spPr>
          <a:xfrm>
            <a:off x="7100582" y="1551109"/>
            <a:ext cx="5600029" cy="3218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20.jpeg" descr="cherries-1363318__340.jpg"/>
          <p:cNvPicPr>
            <a:picLocks noChangeAspect="1"/>
          </p:cNvPicPr>
          <p:nvPr/>
        </p:nvPicPr>
        <p:blipFill>
          <a:blip r:embed="rId4">
            <a:extLst/>
          </a:blip>
          <a:srcRect l="20639" t="0" r="15004" b="7258"/>
          <a:stretch>
            <a:fillRect/>
          </a:stretch>
        </p:blipFill>
        <p:spPr>
          <a:xfrm>
            <a:off x="10450239" y="4997838"/>
            <a:ext cx="2198367" cy="211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21.jpeg" descr="tatry-1034768__340.jpg"/>
          <p:cNvPicPr>
            <a:picLocks noChangeAspect="1"/>
          </p:cNvPicPr>
          <p:nvPr/>
        </p:nvPicPr>
        <p:blipFill>
          <a:blip r:embed="rId5">
            <a:extLst/>
          </a:blip>
          <a:srcRect l="19311" t="16084" r="19311" b="0"/>
          <a:stretch>
            <a:fillRect/>
          </a:stretch>
        </p:blipFill>
        <p:spPr>
          <a:xfrm>
            <a:off x="10904100" y="7220541"/>
            <a:ext cx="1728323" cy="2294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22.jpeg" descr="lamb-1353266__34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64391" y="5047066"/>
            <a:ext cx="3189865" cy="3218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sted-image.jpeg"/>
          <p:cNvPicPr>
            <a:picLocks noChangeAspect="1"/>
          </p:cNvPicPr>
          <p:nvPr/>
        </p:nvPicPr>
        <p:blipFill>
          <a:blip r:embed="rId7">
            <a:extLst/>
          </a:blip>
          <a:srcRect l="0" t="1841" r="0" b="47045"/>
          <a:stretch>
            <a:fillRect/>
          </a:stretch>
        </p:blipFill>
        <p:spPr>
          <a:xfrm>
            <a:off x="7048331" y="8339851"/>
            <a:ext cx="3577093" cy="1228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7"/>
      <p:bldP build="whole" bldLvl="1" animBg="1" rev="0" advAuto="0" spid="228" grpId="1"/>
      <p:bldP build="whole" bldLvl="1" animBg="1" rev="0" advAuto="0" spid="231" grpId="5"/>
      <p:bldP build="whole" bldLvl="1" animBg="1" rev="0" advAuto="0" spid="235" grpId="9"/>
      <p:bldP build="whole" bldLvl="1" animBg="1" rev="0" advAuto="0" spid="230" grpId="3"/>
      <p:bldP build="whole" bldLvl="1" animBg="1" rev="0" advAuto="0" spid="227" grpId="2"/>
      <p:bldP build="whole" bldLvl="1" animBg="1" rev="0" advAuto="0" spid="234" grpId="6"/>
      <p:bldP build="whole" bldLvl="1" animBg="1" rev="0" advAuto="0" spid="229" grpId="4"/>
      <p:bldP build="whole" bldLvl="1" animBg="1" rev="0" advAuto="0" spid="233" grpId="8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24.jpeg" descr="P11900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549" y="1240095"/>
            <a:ext cx="4242640" cy="3158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25.jpeg" descr="P11900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549" y="4811747"/>
            <a:ext cx="4327736" cy="4191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26.jpeg" descr="P1190051.JPG"/>
          <p:cNvPicPr>
            <a:picLocks noChangeAspect="1"/>
          </p:cNvPicPr>
          <p:nvPr/>
        </p:nvPicPr>
        <p:blipFill>
          <a:blip r:embed="rId4">
            <a:extLst/>
          </a:blip>
          <a:srcRect l="0" t="8054" r="0" b="0"/>
          <a:stretch>
            <a:fillRect/>
          </a:stretch>
        </p:blipFill>
        <p:spPr>
          <a:xfrm>
            <a:off x="9361458" y="4816008"/>
            <a:ext cx="3268204" cy="418336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4933247" y="2093475"/>
            <a:ext cx="6253842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1</a:t>
            </a:r>
            <a:r>
              <a:t>: Cut a piece of coloured paper about 5cm x 10cm. Snip the top half at regular intervals to make a ‘fringe’ effect.</a:t>
            </a:r>
          </a:p>
        </p:txBody>
      </p:sp>
      <p:sp>
        <p:nvSpPr>
          <p:cNvPr id="241" name="Shape 241"/>
          <p:cNvSpPr/>
          <p:nvPr/>
        </p:nvSpPr>
        <p:spPr>
          <a:xfrm>
            <a:off x="5080954" y="4887370"/>
            <a:ext cx="4360526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2</a:t>
            </a:r>
            <a:r>
              <a:t>: Wrap the coloured paper, ‘fringe’-side up, around the base of a lollipop. Secure in place with sellotape.</a:t>
            </a:r>
          </a:p>
        </p:txBody>
      </p:sp>
      <p:sp>
        <p:nvSpPr>
          <p:cNvPr id="242" name="Shape 242"/>
          <p:cNvSpPr/>
          <p:nvPr/>
        </p:nvSpPr>
        <p:spPr>
          <a:xfrm>
            <a:off x="5126492" y="7257722"/>
            <a:ext cx="4269449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This create the effect of stamens around the centre of your lollipop flower.</a:t>
            </a:r>
          </a:p>
        </p:txBody>
      </p:sp>
      <p:sp>
        <p:nvSpPr>
          <p:cNvPr id="243" name="Shape 243"/>
          <p:cNvSpPr/>
          <p:nvPr>
            <p:ph type="title"/>
          </p:nvPr>
        </p:nvSpPr>
        <p:spPr>
          <a:xfrm>
            <a:off x="952500" y="7538"/>
            <a:ext cx="11099800" cy="1238423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6500">
                <a:latin typeface="+mj-lt"/>
                <a:ea typeface="+mj-ea"/>
                <a:cs typeface="+mj-cs"/>
                <a:sym typeface="Herculanum"/>
              </a:defRPr>
            </a:lvl1pPr>
          </a:lstStyle>
          <a:p>
            <a:pPr/>
            <a:r>
              <a:t>persephone’s flowers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27.jpeg" descr="P11900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393" y="5789074"/>
            <a:ext cx="5465265" cy="3646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28.jpeg" descr="P1190055.JPG"/>
          <p:cNvPicPr>
            <a:picLocks noChangeAspect="1"/>
          </p:cNvPicPr>
          <p:nvPr/>
        </p:nvPicPr>
        <p:blipFill>
          <a:blip r:embed="rId3">
            <a:extLst/>
          </a:blip>
          <a:srcRect l="0" t="3223" r="0" b="0"/>
          <a:stretch>
            <a:fillRect/>
          </a:stretch>
        </p:blipFill>
        <p:spPr>
          <a:xfrm>
            <a:off x="6451488" y="5789074"/>
            <a:ext cx="5656856" cy="364668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97647" y="241790"/>
            <a:ext cx="6253842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3</a:t>
            </a:r>
            <a:r>
              <a:t>: Cut a square of tissue paper about 10cm x 10cm (you can change the size to make a bigger or smaller flower).</a:t>
            </a:r>
          </a:p>
        </p:txBody>
      </p:sp>
      <p:sp>
        <p:nvSpPr>
          <p:cNvPr id="248" name="Shape 248"/>
          <p:cNvSpPr/>
          <p:nvPr/>
        </p:nvSpPr>
        <p:spPr>
          <a:xfrm>
            <a:off x="6750959" y="239684"/>
            <a:ext cx="6253842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4</a:t>
            </a:r>
            <a:r>
              <a:t>: Fold the square in half, then in half again. Then fold along the diagonal twice. If you’ve ever made paper snowflakes, it’s the same idea.</a:t>
            </a:r>
          </a:p>
        </p:txBody>
      </p:sp>
      <p:sp>
        <p:nvSpPr>
          <p:cNvPr id="249" name="Shape 249"/>
          <p:cNvSpPr/>
          <p:nvPr/>
        </p:nvSpPr>
        <p:spPr>
          <a:xfrm>
            <a:off x="197647" y="4504041"/>
            <a:ext cx="5707072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5</a:t>
            </a:r>
            <a:r>
              <a:t>: Cut a rounded ‘petal’ shape on the outside edge of your folded tissue paper.</a:t>
            </a:r>
          </a:p>
        </p:txBody>
      </p:sp>
      <p:sp>
        <p:nvSpPr>
          <p:cNvPr id="250" name="Shape 250"/>
          <p:cNvSpPr/>
          <p:nvPr/>
        </p:nvSpPr>
        <p:spPr>
          <a:xfrm>
            <a:off x="6451491" y="4486655"/>
            <a:ext cx="565685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6</a:t>
            </a:r>
            <a:r>
              <a:t>: Unfold your tissue paper. You should have a flower shape.</a:t>
            </a:r>
          </a:p>
        </p:txBody>
      </p:sp>
      <p:pic>
        <p:nvPicPr>
          <p:cNvPr id="251" name="image2.png"/>
          <p:cNvPicPr>
            <a:picLocks noChangeAspect="1"/>
          </p:cNvPicPr>
          <p:nvPr/>
        </p:nvPicPr>
        <p:blipFill>
          <a:blip r:embed="rId4">
            <a:extLst/>
          </a:blip>
          <a:srcRect l="0" t="23507" r="0" b="3697"/>
          <a:stretch>
            <a:fillRect/>
          </a:stretch>
        </p:blipFill>
        <p:spPr>
          <a:xfrm>
            <a:off x="105823" y="2026496"/>
            <a:ext cx="1983071" cy="192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3.png"/>
          <p:cNvPicPr>
            <a:picLocks noChangeAspect="1"/>
          </p:cNvPicPr>
          <p:nvPr/>
        </p:nvPicPr>
        <p:blipFill>
          <a:blip r:embed="rId5">
            <a:extLst/>
          </a:blip>
          <a:srcRect l="28921" t="0" r="17377" b="0"/>
          <a:stretch>
            <a:fillRect/>
          </a:stretch>
        </p:blipFill>
        <p:spPr>
          <a:xfrm rot="16155582">
            <a:off x="2548660" y="1697285"/>
            <a:ext cx="1852173" cy="2542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4.png"/>
          <p:cNvPicPr>
            <a:picLocks noChangeAspect="1"/>
          </p:cNvPicPr>
          <p:nvPr/>
        </p:nvPicPr>
        <p:blipFill>
          <a:blip r:embed="rId6">
            <a:extLst/>
          </a:blip>
          <a:srcRect l="17734" t="21014" r="12962" b="36124"/>
          <a:stretch>
            <a:fillRect/>
          </a:stretch>
        </p:blipFill>
        <p:spPr>
          <a:xfrm rot="21540000">
            <a:off x="4957193" y="1991762"/>
            <a:ext cx="2369755" cy="1954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5.png"/>
          <p:cNvPicPr>
            <a:picLocks noChangeAspect="1"/>
          </p:cNvPicPr>
          <p:nvPr/>
        </p:nvPicPr>
        <p:blipFill>
          <a:blip r:embed="rId7">
            <a:extLst/>
          </a:blip>
          <a:srcRect l="17433" t="28880" r="27809" b="30650"/>
          <a:stretch>
            <a:fillRect/>
          </a:stretch>
        </p:blipFill>
        <p:spPr>
          <a:xfrm>
            <a:off x="7525914" y="1991764"/>
            <a:ext cx="1982782" cy="1953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1.png"/>
          <p:cNvPicPr>
            <a:picLocks noChangeAspect="1"/>
          </p:cNvPicPr>
          <p:nvPr/>
        </p:nvPicPr>
        <p:blipFill>
          <a:blip r:embed="rId8">
            <a:extLst/>
          </a:blip>
          <a:srcRect l="23186" t="20487" r="9608" b="24252"/>
          <a:stretch>
            <a:fillRect/>
          </a:stretch>
        </p:blipFill>
        <p:spPr>
          <a:xfrm>
            <a:off x="9770674" y="2026496"/>
            <a:ext cx="3120879" cy="1924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29.jpeg" descr="P11900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5389" y="241790"/>
            <a:ext cx="9439449" cy="446247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244629" y="321814"/>
            <a:ext cx="2944453" cy="3444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7</a:t>
            </a:r>
            <a:r>
              <a:t>: Make a small hole in the centre of your tissue paper flower shape, and push the lollipop through it.</a:t>
            </a:r>
          </a:p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This makes your first set of ‘petals’. </a:t>
            </a:r>
          </a:p>
        </p:txBody>
      </p:sp>
      <p:pic>
        <p:nvPicPr>
          <p:cNvPr id="259" name="image30.jpeg" descr="P1190062.JPG"/>
          <p:cNvPicPr>
            <a:picLocks noChangeAspect="1"/>
          </p:cNvPicPr>
          <p:nvPr/>
        </p:nvPicPr>
        <p:blipFill>
          <a:blip r:embed="rId3">
            <a:extLst/>
          </a:blip>
          <a:srcRect l="28600" t="0" r="0" b="0"/>
          <a:stretch>
            <a:fillRect/>
          </a:stretch>
        </p:blipFill>
        <p:spPr>
          <a:xfrm>
            <a:off x="641766" y="5236321"/>
            <a:ext cx="3441446" cy="402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9181820" y="5516523"/>
            <a:ext cx="2744594" cy="270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8</a:t>
            </a:r>
            <a:r>
              <a:t>: Repeat steps 3 to 7 with a different-coloured tissue paper so that you have two sets of contrasting petals.</a:t>
            </a:r>
          </a:p>
        </p:txBody>
      </p:sp>
      <p:pic>
        <p:nvPicPr>
          <p:cNvPr id="261" name="image31.jpeg" descr="P1190067.JPG"/>
          <p:cNvPicPr>
            <a:picLocks noChangeAspect="1"/>
          </p:cNvPicPr>
          <p:nvPr/>
        </p:nvPicPr>
        <p:blipFill>
          <a:blip r:embed="rId4">
            <a:extLst/>
          </a:blip>
          <a:srcRect l="23905" t="0" r="0" b="0"/>
          <a:stretch>
            <a:fillRect/>
          </a:stretch>
        </p:blipFill>
        <p:spPr>
          <a:xfrm>
            <a:off x="4730673" y="5236320"/>
            <a:ext cx="3991088" cy="402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32.jpeg" descr="P11900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354" y="438235"/>
            <a:ext cx="4879097" cy="323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33.jpeg" descr="P1190064.JPG"/>
          <p:cNvPicPr>
            <a:picLocks noChangeAspect="1"/>
          </p:cNvPicPr>
          <p:nvPr/>
        </p:nvPicPr>
        <p:blipFill>
          <a:blip r:embed="rId3">
            <a:extLst/>
          </a:blip>
          <a:srcRect l="0" t="14898" r="0" b="0"/>
          <a:stretch>
            <a:fillRect/>
          </a:stretch>
        </p:blipFill>
        <p:spPr>
          <a:xfrm>
            <a:off x="8426104" y="3238688"/>
            <a:ext cx="4675777" cy="295764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5397991" y="786872"/>
            <a:ext cx="4675731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9</a:t>
            </a:r>
            <a:r>
              <a:t>: Take the lollipop ‘flower’ and push its stick into a drinking straw. </a:t>
            </a:r>
          </a:p>
        </p:txBody>
      </p:sp>
      <p:sp>
        <p:nvSpPr>
          <p:cNvPr id="266" name="Shape 266"/>
          <p:cNvSpPr/>
          <p:nvPr/>
        </p:nvSpPr>
        <p:spPr>
          <a:xfrm>
            <a:off x="3505129" y="4618729"/>
            <a:ext cx="487909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Step 10</a:t>
            </a:r>
            <a:r>
              <a:t>: Secure the straw and the lollipop together with sellotape.</a:t>
            </a:r>
          </a:p>
        </p:txBody>
      </p:sp>
      <p:pic>
        <p:nvPicPr>
          <p:cNvPr id="267" name="pers_flower.jpg"/>
          <p:cNvPicPr>
            <a:picLocks noChangeAspect="1"/>
          </p:cNvPicPr>
          <p:nvPr/>
        </p:nvPicPr>
        <p:blipFill>
          <a:blip r:embed="rId4">
            <a:extLst/>
          </a:blip>
          <a:srcRect l="0" t="11075" r="0" b="0"/>
          <a:stretch>
            <a:fillRect/>
          </a:stretch>
        </p:blipFill>
        <p:spPr>
          <a:xfrm>
            <a:off x="-112316" y="5864774"/>
            <a:ext cx="5786556" cy="3914895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6304991" y="7413069"/>
            <a:ext cx="487909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Done! </a:t>
            </a:r>
            <a:r>
              <a:t>Why not give the flower as a gift to a friend or family member?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rculanum"/>
        <a:ea typeface="Herculanum"/>
        <a:cs typeface="Herculanum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