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848"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4340409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17" name="Shape 117"/>
          <p:cNvSpPr>
            <a:spLocks noGrp="1"/>
          </p:cNvSpPr>
          <p:nvPr>
            <p:ph type="title"/>
          </p:nvPr>
        </p:nvSpPr>
        <p:spPr>
          <a:xfrm>
            <a:off x="1270000" y="1638300"/>
            <a:ext cx="10464800" cy="3302000"/>
          </a:xfrm>
          <a:prstGeom prst="rect">
            <a:avLst/>
          </a:prstGeom>
        </p:spPr>
        <p:txBody>
          <a:bodyPr anchor="b"/>
          <a:lstStyle>
            <a:lvl1pPr>
              <a:defRPr sz="8000">
                <a:latin typeface="+mn-lt"/>
                <a:ea typeface="+mn-ea"/>
                <a:cs typeface="+mn-cs"/>
                <a:sym typeface="Helvetica Light"/>
              </a:defRPr>
            </a:lvl1pPr>
          </a:lstStyle>
          <a:p>
            <a:r>
              <a:t>Title Text</a:t>
            </a:r>
          </a:p>
        </p:txBody>
      </p:sp>
      <p:sp>
        <p:nvSpPr>
          <p:cNvPr id="118" name="Shape 118"/>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atin typeface="+mn-lt"/>
                <a:ea typeface="+mn-ea"/>
                <a:cs typeface="+mn-cs"/>
                <a:sym typeface="Helvetica Light"/>
              </a:defRPr>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1pPr>
      <a:lvl2pPr marL="0" marR="0" indent="2286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2pPr>
      <a:lvl3pPr marL="0" marR="0" indent="4572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3pPr>
      <a:lvl4pPr marL="0" marR="0" indent="6858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4pPr>
      <a:lvl5pPr marL="0" marR="0" indent="9144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5pPr>
      <a:lvl6pPr marL="0" marR="0" indent="11430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6pPr>
      <a:lvl7pPr marL="0" marR="0" indent="13716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7pPr>
      <a:lvl8pPr marL="0" marR="0" indent="16002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8pPr>
      <a:lvl9pPr marL="0" marR="0" indent="1828800" algn="ctr" defTabSz="584200" rtl="0" latinLnBrk="0">
        <a:lnSpc>
          <a:spcPct val="100000"/>
        </a:lnSpc>
        <a:spcBef>
          <a:spcPts val="0"/>
        </a:spcBef>
        <a:spcAft>
          <a:spcPts val="0"/>
        </a:spcAft>
        <a:buClrTx/>
        <a:buSzTx/>
        <a:buFontTx/>
        <a:buNone/>
        <a:tabLst/>
        <a:defRPr sz="6500" b="0" i="0" u="none" strike="noStrike" cap="none" spc="0" baseline="0">
          <a:ln>
            <a:noFill/>
          </a:ln>
          <a:solidFill>
            <a:srgbClr val="000000"/>
          </a:solidFill>
          <a:uFillTx/>
          <a:latin typeface="+mj-lt"/>
          <a:ea typeface="+mj-ea"/>
          <a:cs typeface="+mj-cs"/>
          <a:sym typeface="Herculanum"/>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5" Type="http://schemas.openxmlformats.org/officeDocument/2006/relationships/image" Target="../media/image8.jpeg"/><Relationship Id="rId6" Type="http://schemas.openxmlformats.org/officeDocument/2006/relationships/image" Target="../media/image9.png"/><Relationship Id="rId1" Type="http://schemas.openxmlformats.org/officeDocument/2006/relationships/slideLayout" Target="../slideLayouts/slideLayout13.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2.jpeg"/><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nike_colour.jpg"/>
          <p:cNvPicPr>
            <a:picLocks noChangeAspect="1"/>
          </p:cNvPicPr>
          <p:nvPr/>
        </p:nvPicPr>
        <p:blipFill>
          <a:blip r:embed="rId2">
            <a:extLst/>
          </a:blip>
          <a:stretch>
            <a:fillRect/>
          </a:stretch>
        </p:blipFill>
        <p:spPr>
          <a:xfrm>
            <a:off x="7486500" y="762556"/>
            <a:ext cx="5062852" cy="6524175"/>
          </a:xfrm>
          <a:prstGeom prst="rect">
            <a:avLst/>
          </a:prstGeom>
          <a:ln w="12700">
            <a:miter lim="400000"/>
          </a:ln>
        </p:spPr>
      </p:pic>
      <p:sp>
        <p:nvSpPr>
          <p:cNvPr id="129" name="Shape 129"/>
          <p:cNvSpPr/>
          <p:nvPr/>
        </p:nvSpPr>
        <p:spPr>
          <a:xfrm>
            <a:off x="2899663" y="6248400"/>
            <a:ext cx="7205473" cy="292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6600">
                <a:latin typeface="+mj-lt"/>
                <a:ea typeface="+mj-ea"/>
                <a:cs typeface="+mj-cs"/>
                <a:sym typeface="Herculanum"/>
              </a:defRPr>
            </a:pPr>
            <a:endParaRPr/>
          </a:p>
          <a:p>
            <a:pPr>
              <a:defRPr sz="9000">
                <a:latin typeface="+mj-lt"/>
                <a:ea typeface="+mj-ea"/>
                <a:cs typeface="+mj-cs"/>
                <a:sym typeface="Herculanum"/>
              </a:defRPr>
            </a:pPr>
            <a:r>
              <a:t>Mega Greek</a:t>
            </a:r>
          </a:p>
          <a:p>
            <a:pPr>
              <a:defRPr sz="6600">
                <a:latin typeface="+mj-lt"/>
                <a:ea typeface="+mj-ea"/>
                <a:cs typeface="+mj-cs"/>
                <a:sym typeface="Herculanum"/>
              </a:defRPr>
            </a:pPr>
            <a:r>
              <a:t>5: sport</a:t>
            </a:r>
          </a:p>
        </p:txBody>
      </p:sp>
      <p:sp>
        <p:nvSpPr>
          <p:cNvPr id="130" name="Shape 130"/>
          <p:cNvSpPr/>
          <p:nvPr/>
        </p:nvSpPr>
        <p:spPr>
          <a:xfrm>
            <a:off x="1721370" y="3656343"/>
            <a:ext cx="4837660"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Comic Sans MS"/>
                <a:ea typeface="Comic Sans MS"/>
                <a:cs typeface="Comic Sans MS"/>
                <a:sym typeface="Comic Sans MS"/>
              </a:defRPr>
            </a:lvl1pPr>
          </a:lstStyle>
          <a:p>
            <a:r>
              <a:t>Your guide for today…</a:t>
            </a:r>
          </a:p>
        </p:txBody>
      </p:sp>
      <p:sp>
        <p:nvSpPr>
          <p:cNvPr id="131" name="Shape 131"/>
          <p:cNvSpPr/>
          <p:nvPr/>
        </p:nvSpPr>
        <p:spPr>
          <a:xfrm>
            <a:off x="3906504" y="4565021"/>
            <a:ext cx="2341762" cy="1511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b="1">
                <a:latin typeface="Comic Sans MS"/>
                <a:ea typeface="Comic Sans MS"/>
                <a:cs typeface="Comic Sans MS"/>
                <a:sym typeface="Comic Sans MS"/>
              </a:defRPr>
            </a:lvl1pPr>
          </a:lstStyle>
          <a:p>
            <a:r>
              <a:t>Nike</a:t>
            </a:r>
          </a:p>
        </p:txBody>
      </p:sp>
      <p:sp>
        <p:nvSpPr>
          <p:cNvPr id="132" name="Shape 132"/>
          <p:cNvSpPr/>
          <p:nvPr/>
        </p:nvSpPr>
        <p:spPr>
          <a:xfrm>
            <a:off x="11944382" y="9480549"/>
            <a:ext cx="1054036" cy="24130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
                <a:solidFill>
                  <a:srgbClr val="53585F"/>
                </a:solidFill>
              </a:defRPr>
            </a:pPr>
            <a:r>
              <a:rPr>
                <a:latin typeface="Helvetica"/>
                <a:ea typeface="Helvetica"/>
                <a:cs typeface="Helvetica"/>
                <a:sym typeface="Helvetica"/>
              </a:rPr>
              <a:t>© </a:t>
            </a:r>
            <a:r>
              <a:t>C. Andrew 2017</a:t>
            </a:r>
          </a:p>
        </p:txBody>
      </p:sp>
      <p:sp>
        <p:nvSpPr>
          <p:cNvPr id="133" name="Shape 133"/>
          <p:cNvSpPr/>
          <p:nvPr/>
        </p:nvSpPr>
        <p:spPr>
          <a:xfrm>
            <a:off x="837302" y="115323"/>
            <a:ext cx="5801835" cy="2321005"/>
          </a:xfrm>
          <a:prstGeom prst="wedgeEllipseCallout">
            <a:avLst>
              <a:gd name="adj1" fmla="val 69405"/>
              <a:gd name="adj2" fmla="val 44656"/>
            </a:avLst>
          </a:prstGeom>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p>
            <a:pPr>
              <a:defRPr sz="5000"/>
            </a:pPr>
            <a:r>
              <a:t>Χαιρετε! </a:t>
            </a:r>
          </a:p>
          <a:p>
            <a:pPr>
              <a:defRPr sz="5000"/>
            </a:pPr>
            <a:r>
              <a:t>Khairete!</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iterate>
                                    <p:tmAbs val="0"/>
                                  </p:iterate>
                                  <p:childTnLst>
                                    <p:set>
                                      <p:cBhvr>
                                        <p:cTn id="14" fill="hold"/>
                                        <p:tgtEl>
                                          <p:spTgt spid="1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iterate>
                                    <p:tmAbs val="0"/>
                                  </p:iterate>
                                  <p:childTnLst>
                                    <p:set>
                                      <p:cBhvr>
                                        <p:cTn id="18" fill="hold"/>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1" animBg="1" advAuto="0"/>
      <p:bldP spid="131" grpId="2" animBg="1" advAuto="0"/>
      <p:bldP spid="133" grpId="3"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952500" y="444500"/>
            <a:ext cx="11099800" cy="1271340"/>
          </a:xfrm>
          <a:prstGeom prst="rect">
            <a:avLst/>
          </a:prstGeom>
        </p:spPr>
        <p:txBody>
          <a:bodyPr/>
          <a:lstStyle/>
          <a:p>
            <a:r>
              <a:t>word roots challenge</a:t>
            </a:r>
          </a:p>
        </p:txBody>
      </p:sp>
      <p:sp>
        <p:nvSpPr>
          <p:cNvPr id="136" name="Shape 136"/>
          <p:cNvSpPr/>
          <p:nvPr/>
        </p:nvSpPr>
        <p:spPr>
          <a:xfrm>
            <a:off x="1402841" y="3384550"/>
            <a:ext cx="2528317"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techne, skill</a:t>
            </a:r>
          </a:p>
        </p:txBody>
      </p:sp>
      <p:sp>
        <p:nvSpPr>
          <p:cNvPr id="137" name="Shape 137"/>
          <p:cNvSpPr/>
          <p:nvPr/>
        </p:nvSpPr>
        <p:spPr>
          <a:xfrm>
            <a:off x="4577689" y="4806950"/>
            <a:ext cx="359542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phusikos, natural</a:t>
            </a:r>
          </a:p>
        </p:txBody>
      </p:sp>
      <p:sp>
        <p:nvSpPr>
          <p:cNvPr id="138" name="Shape 138"/>
          <p:cNvSpPr/>
          <p:nvPr/>
        </p:nvSpPr>
        <p:spPr>
          <a:xfrm>
            <a:off x="1071084" y="6837522"/>
            <a:ext cx="262935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sphaira, ball</a:t>
            </a:r>
          </a:p>
        </p:txBody>
      </p:sp>
      <p:sp>
        <p:nvSpPr>
          <p:cNvPr id="139" name="Shape 139"/>
          <p:cNvSpPr/>
          <p:nvPr/>
        </p:nvSpPr>
        <p:spPr>
          <a:xfrm>
            <a:off x="8334861" y="3384550"/>
            <a:ext cx="4369810" cy="64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r>
              <a:t>kuklos/kyklos, circle</a:t>
            </a:r>
          </a:p>
        </p:txBody>
      </p:sp>
      <p:sp>
        <p:nvSpPr>
          <p:cNvPr id="140" name="Shape 140"/>
          <p:cNvSpPr/>
          <p:nvPr/>
        </p:nvSpPr>
        <p:spPr>
          <a:xfrm>
            <a:off x="1598438" y="2520949"/>
            <a:ext cx="1883124" cy="1028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b="1">
                <a:solidFill>
                  <a:schemeClr val="accent5"/>
                </a:solidFill>
                <a:latin typeface="Calibri"/>
                <a:ea typeface="Calibri"/>
                <a:cs typeface="Calibri"/>
                <a:sym typeface="Calibri"/>
              </a:defRPr>
            </a:lvl1pPr>
          </a:lstStyle>
          <a:p>
            <a:r>
              <a:t>τεχνη</a:t>
            </a:r>
          </a:p>
        </p:txBody>
      </p:sp>
      <p:sp>
        <p:nvSpPr>
          <p:cNvPr id="141" name="Shape 141"/>
          <p:cNvSpPr/>
          <p:nvPr/>
        </p:nvSpPr>
        <p:spPr>
          <a:xfrm>
            <a:off x="4993679" y="3994149"/>
            <a:ext cx="2763442" cy="1028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b="1">
                <a:solidFill>
                  <a:schemeClr val="accent4">
                    <a:hueOff val="384618"/>
                    <a:satOff val="3869"/>
                    <a:lumOff val="5802"/>
                  </a:schemeClr>
                </a:solidFill>
                <a:latin typeface="Calibri"/>
                <a:ea typeface="Calibri"/>
                <a:cs typeface="Calibri"/>
                <a:sym typeface="Calibri"/>
              </a:defRPr>
            </a:lvl1pPr>
          </a:lstStyle>
          <a:p>
            <a:r>
              <a:t>φυσικος</a:t>
            </a:r>
          </a:p>
        </p:txBody>
      </p:sp>
      <p:sp>
        <p:nvSpPr>
          <p:cNvPr id="142" name="Shape 142"/>
          <p:cNvSpPr/>
          <p:nvPr/>
        </p:nvSpPr>
        <p:spPr>
          <a:xfrm>
            <a:off x="9229294" y="2590764"/>
            <a:ext cx="2337793" cy="1028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b="1">
                <a:solidFill>
                  <a:schemeClr val="accent2">
                    <a:hueOff val="-2473793"/>
                    <a:satOff val="-50209"/>
                    <a:lumOff val="23543"/>
                  </a:schemeClr>
                </a:solidFill>
                <a:latin typeface="Calibri"/>
                <a:ea typeface="Calibri"/>
                <a:cs typeface="Calibri"/>
                <a:sym typeface="Calibri"/>
              </a:defRPr>
            </a:lvl1pPr>
          </a:lstStyle>
          <a:p>
            <a:r>
              <a:t>κυκλος</a:t>
            </a:r>
          </a:p>
        </p:txBody>
      </p:sp>
      <p:sp>
        <p:nvSpPr>
          <p:cNvPr id="143" name="Shape 143"/>
          <p:cNvSpPr/>
          <p:nvPr/>
        </p:nvSpPr>
        <p:spPr>
          <a:xfrm>
            <a:off x="1247762" y="5924889"/>
            <a:ext cx="2584476" cy="1028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b="1">
                <a:solidFill>
                  <a:schemeClr val="accent1">
                    <a:satOff val="-3355"/>
                    <a:lumOff val="26614"/>
                  </a:schemeClr>
                </a:solidFill>
                <a:latin typeface="Calibri"/>
                <a:ea typeface="Calibri"/>
                <a:cs typeface="Calibri"/>
                <a:sym typeface="Calibri"/>
              </a:defRPr>
            </a:lvl1pPr>
          </a:lstStyle>
          <a:p>
            <a:r>
              <a:t>σφαιρα</a:t>
            </a:r>
          </a:p>
        </p:txBody>
      </p:sp>
      <p:sp>
        <p:nvSpPr>
          <p:cNvPr id="144" name="Shape 144"/>
          <p:cNvSpPr/>
          <p:nvPr/>
        </p:nvSpPr>
        <p:spPr>
          <a:xfrm>
            <a:off x="9662058" y="7065374"/>
            <a:ext cx="171541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athletes</a:t>
            </a:r>
          </a:p>
        </p:txBody>
      </p:sp>
      <p:sp>
        <p:nvSpPr>
          <p:cNvPr id="145" name="Shape 145"/>
          <p:cNvSpPr/>
          <p:nvPr/>
        </p:nvSpPr>
        <p:spPr>
          <a:xfrm>
            <a:off x="8687034" y="6101314"/>
            <a:ext cx="2968080" cy="1028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b="1">
                <a:solidFill>
                  <a:schemeClr val="accent1"/>
                </a:solidFill>
                <a:latin typeface="Calibri"/>
                <a:ea typeface="Calibri"/>
                <a:cs typeface="Calibri"/>
                <a:sym typeface="Calibri"/>
              </a:defRPr>
            </a:lvl1pPr>
          </a:lstStyle>
          <a:p>
            <a:r>
              <a:t>’αθλητης</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1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1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1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1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2" animBg="1" advAuto="0"/>
      <p:bldP spid="137" grpId="6" animBg="1" advAuto="0"/>
      <p:bldP spid="138" grpId="8" animBg="1" advAuto="0"/>
      <p:bldP spid="139" grpId="4" animBg="1" advAuto="0"/>
      <p:bldP spid="140" grpId="1" animBg="1" advAuto="0"/>
      <p:bldP spid="141" grpId="5" animBg="1" advAuto="0"/>
      <p:bldP spid="142" grpId="3" animBg="1" advAuto="0"/>
      <p:bldP spid="143" grpId="7" animBg="1" advAuto="0"/>
      <p:bldP spid="144" grpId="10" animBg="1" advAuto="0"/>
      <p:bldP spid="145" grpId="9"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952500" y="444500"/>
            <a:ext cx="11099800" cy="1238422"/>
          </a:xfrm>
          <a:prstGeom prst="rect">
            <a:avLst/>
          </a:prstGeom>
        </p:spPr>
        <p:txBody>
          <a:bodyPr/>
          <a:lstStyle/>
          <a:p>
            <a:r>
              <a:t>ancient greek verbs</a:t>
            </a:r>
          </a:p>
        </p:txBody>
      </p:sp>
      <p:sp>
        <p:nvSpPr>
          <p:cNvPr id="148" name="Shape 148"/>
          <p:cNvSpPr/>
          <p:nvPr/>
        </p:nvSpPr>
        <p:spPr>
          <a:xfrm>
            <a:off x="3029077" y="2030283"/>
            <a:ext cx="1025874"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chemeClr val="accent5"/>
                </a:solidFill>
                <a:latin typeface="Calibri"/>
                <a:ea typeface="Calibri"/>
                <a:cs typeface="Calibri"/>
                <a:sym typeface="Calibri"/>
              </a:defRPr>
            </a:lvl1pPr>
          </a:lstStyle>
          <a:p>
            <a:r>
              <a:t>ω</a:t>
            </a:r>
          </a:p>
        </p:txBody>
      </p:sp>
      <p:sp>
        <p:nvSpPr>
          <p:cNvPr id="149" name="Shape 149"/>
          <p:cNvSpPr/>
          <p:nvPr/>
        </p:nvSpPr>
        <p:spPr>
          <a:xfrm>
            <a:off x="3417051" y="1997847"/>
            <a:ext cx="251911" cy="69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900">
                <a:latin typeface="Helvetica"/>
                <a:ea typeface="Helvetica"/>
                <a:cs typeface="Helvetica"/>
                <a:sym typeface="Helvetica"/>
              </a:defRPr>
            </a:lvl1pPr>
          </a:lstStyle>
          <a:p>
            <a:r>
              <a:t>I</a:t>
            </a:r>
          </a:p>
        </p:txBody>
      </p:sp>
      <p:sp>
        <p:nvSpPr>
          <p:cNvPr id="150" name="Shape 150"/>
          <p:cNvSpPr/>
          <p:nvPr/>
        </p:nvSpPr>
        <p:spPr>
          <a:xfrm>
            <a:off x="3053272" y="4384989"/>
            <a:ext cx="912876" cy="69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900">
                <a:latin typeface="Helvetica"/>
                <a:ea typeface="Helvetica"/>
                <a:cs typeface="Helvetica"/>
                <a:sym typeface="Helvetica"/>
              </a:defRPr>
            </a:lvl1pPr>
          </a:lstStyle>
          <a:p>
            <a:r>
              <a:t>you</a:t>
            </a:r>
          </a:p>
        </p:txBody>
      </p:sp>
      <p:sp>
        <p:nvSpPr>
          <p:cNvPr id="151" name="Shape 151"/>
          <p:cNvSpPr/>
          <p:nvPr/>
        </p:nvSpPr>
        <p:spPr>
          <a:xfrm>
            <a:off x="2436970" y="6881969"/>
            <a:ext cx="2278370" cy="698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900">
                <a:latin typeface="Helvetica"/>
                <a:ea typeface="Helvetica"/>
                <a:cs typeface="Helvetica"/>
                <a:sym typeface="Helvetica"/>
              </a:defRPr>
            </a:lvl1pPr>
          </a:lstStyle>
          <a:p>
            <a:r>
              <a:t>he,she,it</a:t>
            </a:r>
          </a:p>
        </p:txBody>
      </p:sp>
      <p:sp>
        <p:nvSpPr>
          <p:cNvPr id="152" name="Shape 152"/>
          <p:cNvSpPr/>
          <p:nvPr/>
        </p:nvSpPr>
        <p:spPr>
          <a:xfrm>
            <a:off x="8542064" y="2001279"/>
            <a:ext cx="747453" cy="69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900">
                <a:latin typeface="Helvetica"/>
                <a:ea typeface="Helvetica"/>
                <a:cs typeface="Helvetica"/>
                <a:sym typeface="Helvetica"/>
              </a:defRPr>
            </a:lvl1pPr>
          </a:lstStyle>
          <a:p>
            <a:r>
              <a:t>we</a:t>
            </a:r>
          </a:p>
        </p:txBody>
      </p:sp>
      <p:sp>
        <p:nvSpPr>
          <p:cNvPr id="153" name="Shape 153"/>
          <p:cNvSpPr/>
          <p:nvPr/>
        </p:nvSpPr>
        <p:spPr>
          <a:xfrm>
            <a:off x="7716570" y="4384989"/>
            <a:ext cx="1903718" cy="69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900">
                <a:latin typeface="Helvetica"/>
                <a:ea typeface="Helvetica"/>
                <a:cs typeface="Helvetica"/>
                <a:sym typeface="Helvetica"/>
              </a:defRPr>
            </a:lvl1pPr>
          </a:lstStyle>
          <a:p>
            <a:r>
              <a:t>you/y’all</a:t>
            </a:r>
          </a:p>
        </p:txBody>
      </p:sp>
      <p:sp>
        <p:nvSpPr>
          <p:cNvPr id="154" name="Shape 154"/>
          <p:cNvSpPr/>
          <p:nvPr/>
        </p:nvSpPr>
        <p:spPr>
          <a:xfrm>
            <a:off x="8026537" y="6918582"/>
            <a:ext cx="1050485" cy="69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900">
                <a:latin typeface="Helvetica"/>
                <a:ea typeface="Helvetica"/>
                <a:cs typeface="Helvetica"/>
                <a:sym typeface="Helvetica"/>
              </a:defRPr>
            </a:lvl1pPr>
          </a:lstStyle>
          <a:p>
            <a:r>
              <a:t>they</a:t>
            </a:r>
          </a:p>
        </p:txBody>
      </p:sp>
      <p:sp>
        <p:nvSpPr>
          <p:cNvPr id="155" name="Shape 155"/>
          <p:cNvSpPr/>
          <p:nvPr/>
        </p:nvSpPr>
        <p:spPr>
          <a:xfrm>
            <a:off x="2754365" y="4417426"/>
            <a:ext cx="1575298"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rgbClr val="4EAA46"/>
                </a:solidFill>
                <a:latin typeface="Calibri"/>
                <a:ea typeface="Calibri"/>
                <a:cs typeface="Calibri"/>
                <a:sym typeface="Calibri"/>
              </a:defRPr>
            </a:lvl1pPr>
          </a:lstStyle>
          <a:p>
            <a:r>
              <a:rPr dirty="0"/>
              <a:t>εις</a:t>
            </a:r>
          </a:p>
        </p:txBody>
      </p:sp>
      <p:sp>
        <p:nvSpPr>
          <p:cNvPr id="156" name="Shape 156"/>
          <p:cNvSpPr/>
          <p:nvPr/>
        </p:nvSpPr>
        <p:spPr>
          <a:xfrm>
            <a:off x="3046786" y="6914405"/>
            <a:ext cx="1058739"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rgbClr val="7A81FF"/>
                </a:solidFill>
                <a:latin typeface="Calibri"/>
                <a:ea typeface="Calibri"/>
                <a:cs typeface="Calibri"/>
                <a:sym typeface="Calibri"/>
              </a:defRPr>
            </a:lvl1pPr>
          </a:lstStyle>
          <a:p>
            <a:r>
              <a:t>ει</a:t>
            </a:r>
          </a:p>
        </p:txBody>
      </p:sp>
      <p:sp>
        <p:nvSpPr>
          <p:cNvPr id="157" name="Shape 157"/>
          <p:cNvSpPr/>
          <p:nvPr/>
        </p:nvSpPr>
        <p:spPr>
          <a:xfrm>
            <a:off x="7470253" y="2033716"/>
            <a:ext cx="2692128"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chemeClr val="accent5"/>
                </a:solidFill>
                <a:latin typeface="Calibri"/>
                <a:ea typeface="Calibri"/>
                <a:cs typeface="Calibri"/>
                <a:sym typeface="Calibri"/>
              </a:defRPr>
            </a:lvl1pPr>
          </a:lstStyle>
          <a:p>
            <a:r>
              <a:t>ομεν</a:t>
            </a:r>
          </a:p>
        </p:txBody>
      </p:sp>
      <p:sp>
        <p:nvSpPr>
          <p:cNvPr id="158" name="Shape 158"/>
          <p:cNvSpPr/>
          <p:nvPr/>
        </p:nvSpPr>
        <p:spPr>
          <a:xfrm>
            <a:off x="7780942" y="4417426"/>
            <a:ext cx="1774974"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rgbClr val="4EAA46"/>
                </a:solidFill>
                <a:latin typeface="Calibri"/>
                <a:ea typeface="Calibri"/>
                <a:cs typeface="Calibri"/>
                <a:sym typeface="Calibri"/>
              </a:defRPr>
            </a:lvl1pPr>
          </a:lstStyle>
          <a:p>
            <a:r>
              <a:t>ετε</a:t>
            </a:r>
          </a:p>
        </p:txBody>
      </p:sp>
      <p:sp>
        <p:nvSpPr>
          <p:cNvPr id="159" name="Shape 159"/>
          <p:cNvSpPr/>
          <p:nvPr/>
        </p:nvSpPr>
        <p:spPr>
          <a:xfrm>
            <a:off x="7394299" y="6951019"/>
            <a:ext cx="2548261" cy="165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0000" b="1">
                <a:solidFill>
                  <a:srgbClr val="7A81FF"/>
                </a:solidFill>
                <a:latin typeface="Calibri"/>
                <a:ea typeface="Calibri"/>
                <a:cs typeface="Calibri"/>
                <a:sym typeface="Calibri"/>
              </a:defRPr>
            </a:lvl1pPr>
          </a:lstStyle>
          <a:p>
            <a:r>
              <a:t>ουσι</a:t>
            </a:r>
          </a:p>
        </p:txBody>
      </p:sp>
      <p:sp>
        <p:nvSpPr>
          <p:cNvPr id="160" name="Shape 160"/>
          <p:cNvSpPr/>
          <p:nvPr/>
        </p:nvSpPr>
        <p:spPr>
          <a:xfrm>
            <a:off x="3357762" y="3498506"/>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a:t>
            </a:r>
          </a:p>
        </p:txBody>
      </p:sp>
      <p:sp>
        <p:nvSpPr>
          <p:cNvPr id="161" name="Shape 161"/>
          <p:cNvSpPr/>
          <p:nvPr/>
        </p:nvSpPr>
        <p:spPr>
          <a:xfrm>
            <a:off x="3192713" y="5787195"/>
            <a:ext cx="69860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eis</a:t>
            </a:r>
          </a:p>
        </p:txBody>
      </p:sp>
      <p:sp>
        <p:nvSpPr>
          <p:cNvPr id="162" name="Shape 162"/>
          <p:cNvSpPr/>
          <p:nvPr/>
        </p:nvSpPr>
        <p:spPr>
          <a:xfrm>
            <a:off x="3341154" y="8382628"/>
            <a:ext cx="470003"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ei</a:t>
            </a:r>
          </a:p>
        </p:txBody>
      </p:sp>
      <p:sp>
        <p:nvSpPr>
          <p:cNvPr id="163" name="Shape 163"/>
          <p:cNvSpPr/>
          <p:nvPr/>
        </p:nvSpPr>
        <p:spPr>
          <a:xfrm>
            <a:off x="8197426" y="3501938"/>
            <a:ext cx="125775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omen</a:t>
            </a:r>
          </a:p>
        </p:txBody>
      </p:sp>
      <p:sp>
        <p:nvSpPr>
          <p:cNvPr id="164" name="Shape 164"/>
          <p:cNvSpPr/>
          <p:nvPr/>
        </p:nvSpPr>
        <p:spPr>
          <a:xfrm>
            <a:off x="8371603" y="5885648"/>
            <a:ext cx="74980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ete</a:t>
            </a:r>
          </a:p>
        </p:txBody>
      </p:sp>
      <p:sp>
        <p:nvSpPr>
          <p:cNvPr id="165" name="Shape 165"/>
          <p:cNvSpPr/>
          <p:nvPr/>
        </p:nvSpPr>
        <p:spPr>
          <a:xfrm>
            <a:off x="8075377" y="8419241"/>
            <a:ext cx="95280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ousi</a:t>
            </a:r>
          </a:p>
        </p:txBody>
      </p:sp>
      <p:sp>
        <p:nvSpPr>
          <p:cNvPr id="166" name="Shape 166"/>
          <p:cNvSpPr/>
          <p:nvPr/>
        </p:nvSpPr>
        <p:spPr>
          <a:xfrm>
            <a:off x="241915" y="2130123"/>
            <a:ext cx="2583607" cy="1949252"/>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defRPr sz="12000"/>
            </a:lvl1pPr>
          </a:lstStyle>
          <a:p>
            <a:r>
              <a:t>😱</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1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1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1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1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1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1" nodeType="clickEffect">
                                  <p:stCondLst>
                                    <p:cond delay="0"/>
                                  </p:stCondLst>
                                  <p:iterate>
                                    <p:tmAbs val="0"/>
                                  </p:iterate>
                                  <p:childTnLst>
                                    <p:set>
                                      <p:cBhvr>
                                        <p:cTn id="46" fill="hold"/>
                                        <p:tgtEl>
                                          <p:spTgt spid="1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2" nodeType="clickEffect">
                                  <p:stCondLst>
                                    <p:cond delay="0"/>
                                  </p:stCondLst>
                                  <p:iterate>
                                    <p:tmAbs val="0"/>
                                  </p:iterate>
                                  <p:childTnLst>
                                    <p:set>
                                      <p:cBhvr>
                                        <p:cTn id="50" fill="hold"/>
                                        <p:tgtEl>
                                          <p:spTgt spid="1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13" nodeType="clickEffect">
                                  <p:stCondLst>
                                    <p:cond delay="0"/>
                                  </p:stCondLst>
                                  <p:iterate>
                                    <p:tmAbs val="0"/>
                                  </p:iterate>
                                  <p:childTnLst>
                                    <p:set>
                                      <p:cBhvr>
                                        <p:cTn id="54" fill="hold"/>
                                        <p:tgtEl>
                                          <p:spTgt spid="166"/>
                                        </p:tgtEl>
                                        <p:attrNameLst>
                                          <p:attrName>style.visibility</p:attrName>
                                        </p:attrNameLst>
                                      </p:cBhvr>
                                      <p:to>
                                        <p:strVal val="visible"/>
                                      </p:to>
                                    </p:set>
                                    <p:anim calcmode="lin" valueType="num">
                                      <p:cBhvr>
                                        <p:cTn id="55" dur="2000" fill="hold"/>
                                        <p:tgtEl>
                                          <p:spTgt spid="166"/>
                                        </p:tgtEl>
                                        <p:attrNameLst>
                                          <p:attrName>ppt_w</p:attrName>
                                        </p:attrNameLst>
                                      </p:cBhvr>
                                      <p:tavLst>
                                        <p:tav tm="0">
                                          <p:val>
                                            <p:fltVal val="0"/>
                                          </p:val>
                                        </p:tav>
                                        <p:tav tm="100000">
                                          <p:val>
                                            <p:strVal val="#ppt_w"/>
                                          </p:val>
                                        </p:tav>
                                      </p:tavLst>
                                    </p:anim>
                                    <p:anim calcmode="lin" valueType="num">
                                      <p:cBhvr>
                                        <p:cTn id="56" dur="2000" fill="hold"/>
                                        <p:tgtEl>
                                          <p:spTgt spid="1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 animBg="1" advAuto="0"/>
      <p:bldP spid="155" grpId="3" animBg="1" advAuto="0"/>
      <p:bldP spid="156" grpId="5" animBg="1" advAuto="0"/>
      <p:bldP spid="157" grpId="7" animBg="1" advAuto="0"/>
      <p:bldP spid="158" grpId="9" animBg="1" advAuto="0"/>
      <p:bldP spid="159" grpId="11" animBg="1" advAuto="0"/>
      <p:bldP spid="160" grpId="2" animBg="1" advAuto="0"/>
      <p:bldP spid="161" grpId="4" animBg="1" advAuto="0"/>
      <p:bldP spid="162" grpId="6" animBg="1" advAuto="0"/>
      <p:bldP spid="163" grpId="8" animBg="1" advAuto="0"/>
      <p:bldP spid="164" grpId="10" animBg="1" advAuto="0"/>
      <p:bldP spid="165" grpId="12" animBg="1" advAuto="0"/>
      <p:bldP spid="166" grpId="13"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xfrm>
            <a:off x="800100" y="444500"/>
            <a:ext cx="11099800" cy="1238422"/>
          </a:xfrm>
          <a:prstGeom prst="rect">
            <a:avLst/>
          </a:prstGeom>
        </p:spPr>
        <p:txBody>
          <a:bodyPr/>
          <a:lstStyle/>
          <a:p>
            <a:r>
              <a:t>quick-fire verbs</a:t>
            </a:r>
          </a:p>
        </p:txBody>
      </p:sp>
      <p:sp>
        <p:nvSpPr>
          <p:cNvPr id="169" name="Shape 169"/>
          <p:cNvSpPr/>
          <p:nvPr/>
        </p:nvSpPr>
        <p:spPr>
          <a:xfrm>
            <a:off x="450696" y="8318993"/>
            <a:ext cx="706823"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chemeClr val="accent5"/>
                </a:solidFill>
                <a:latin typeface="Calibri"/>
                <a:ea typeface="Calibri"/>
                <a:cs typeface="Calibri"/>
                <a:sym typeface="Calibri"/>
              </a:defRPr>
            </a:lvl1pPr>
          </a:lstStyle>
          <a:p>
            <a:r>
              <a:t>ω</a:t>
            </a:r>
          </a:p>
        </p:txBody>
      </p:sp>
      <p:sp>
        <p:nvSpPr>
          <p:cNvPr id="170" name="Shape 170"/>
          <p:cNvSpPr/>
          <p:nvPr/>
        </p:nvSpPr>
        <p:spPr>
          <a:xfrm>
            <a:off x="683445" y="8058931"/>
            <a:ext cx="241325"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Helvetica"/>
                <a:ea typeface="Helvetica"/>
                <a:cs typeface="Helvetica"/>
                <a:sym typeface="Helvetica"/>
              </a:defRPr>
            </a:lvl1pPr>
          </a:lstStyle>
          <a:p>
            <a:r>
              <a:t>I</a:t>
            </a:r>
          </a:p>
        </p:txBody>
      </p:sp>
      <p:sp>
        <p:nvSpPr>
          <p:cNvPr id="171" name="Shape 171"/>
          <p:cNvSpPr/>
          <p:nvPr/>
        </p:nvSpPr>
        <p:spPr>
          <a:xfrm>
            <a:off x="2052839" y="8031355"/>
            <a:ext cx="851447"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Helvetica"/>
                <a:ea typeface="Helvetica"/>
                <a:cs typeface="Helvetica"/>
                <a:sym typeface="Helvetica"/>
              </a:defRPr>
            </a:lvl1pPr>
          </a:lstStyle>
          <a:p>
            <a:r>
              <a:t>you</a:t>
            </a:r>
          </a:p>
        </p:txBody>
      </p:sp>
      <p:sp>
        <p:nvSpPr>
          <p:cNvPr id="172" name="Shape 172"/>
          <p:cNvSpPr/>
          <p:nvPr/>
        </p:nvSpPr>
        <p:spPr>
          <a:xfrm>
            <a:off x="3246639" y="8031355"/>
            <a:ext cx="1965285" cy="64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latin typeface="Helvetica"/>
                <a:ea typeface="Helvetica"/>
                <a:cs typeface="Helvetica"/>
                <a:sym typeface="Helvetica"/>
              </a:defRPr>
            </a:lvl1pPr>
          </a:lstStyle>
          <a:p>
            <a:r>
              <a:t>he,she,it</a:t>
            </a:r>
          </a:p>
        </p:txBody>
      </p:sp>
      <p:sp>
        <p:nvSpPr>
          <p:cNvPr id="173" name="Shape 173"/>
          <p:cNvSpPr/>
          <p:nvPr/>
        </p:nvSpPr>
        <p:spPr>
          <a:xfrm>
            <a:off x="6100848" y="8031355"/>
            <a:ext cx="69874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Helvetica"/>
                <a:ea typeface="Helvetica"/>
                <a:cs typeface="Helvetica"/>
                <a:sym typeface="Helvetica"/>
              </a:defRPr>
            </a:lvl1pPr>
          </a:lstStyle>
          <a:p>
            <a:r>
              <a:t>we</a:t>
            </a:r>
          </a:p>
        </p:txBody>
      </p:sp>
      <p:sp>
        <p:nvSpPr>
          <p:cNvPr id="174" name="Shape 174"/>
          <p:cNvSpPr/>
          <p:nvPr/>
        </p:nvSpPr>
        <p:spPr>
          <a:xfrm>
            <a:off x="8137592" y="8031355"/>
            <a:ext cx="1766070"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Helvetica"/>
                <a:ea typeface="Helvetica"/>
                <a:cs typeface="Helvetica"/>
                <a:sym typeface="Helvetica"/>
              </a:defRPr>
            </a:lvl1pPr>
          </a:lstStyle>
          <a:p>
            <a:r>
              <a:t>you/y’all</a:t>
            </a:r>
          </a:p>
        </p:txBody>
      </p:sp>
      <p:sp>
        <p:nvSpPr>
          <p:cNvPr id="175" name="Shape 175"/>
          <p:cNvSpPr/>
          <p:nvPr/>
        </p:nvSpPr>
        <p:spPr>
          <a:xfrm>
            <a:off x="11096225" y="8058931"/>
            <a:ext cx="97847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Helvetica"/>
                <a:ea typeface="Helvetica"/>
                <a:cs typeface="Helvetica"/>
                <a:sym typeface="Helvetica"/>
              </a:defRPr>
            </a:lvl1pPr>
          </a:lstStyle>
          <a:p>
            <a:r>
              <a:t>they</a:t>
            </a:r>
          </a:p>
        </p:txBody>
      </p:sp>
      <p:sp>
        <p:nvSpPr>
          <p:cNvPr id="176" name="Shape 176"/>
          <p:cNvSpPr/>
          <p:nvPr/>
        </p:nvSpPr>
        <p:spPr>
          <a:xfrm>
            <a:off x="1903349" y="8318993"/>
            <a:ext cx="1063949"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rgbClr val="4EAA46"/>
                </a:solidFill>
                <a:latin typeface="Calibri"/>
                <a:ea typeface="Calibri"/>
                <a:cs typeface="Calibri"/>
                <a:sym typeface="Calibri"/>
              </a:defRPr>
            </a:lvl1pPr>
          </a:lstStyle>
          <a:p>
            <a:r>
              <a:t>εις</a:t>
            </a:r>
          </a:p>
        </p:txBody>
      </p:sp>
      <p:sp>
        <p:nvSpPr>
          <p:cNvPr id="177" name="Shape 177"/>
          <p:cNvSpPr/>
          <p:nvPr/>
        </p:nvSpPr>
        <p:spPr>
          <a:xfrm>
            <a:off x="3718879" y="8318993"/>
            <a:ext cx="728186"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rgbClr val="7A81FF"/>
                </a:solidFill>
                <a:latin typeface="Calibri"/>
                <a:ea typeface="Calibri"/>
                <a:cs typeface="Calibri"/>
                <a:sym typeface="Calibri"/>
              </a:defRPr>
            </a:lvl1pPr>
          </a:lstStyle>
          <a:p>
            <a:r>
              <a:t>ει</a:t>
            </a:r>
          </a:p>
        </p:txBody>
      </p:sp>
      <p:sp>
        <p:nvSpPr>
          <p:cNvPr id="178" name="Shape 178"/>
          <p:cNvSpPr/>
          <p:nvPr/>
        </p:nvSpPr>
        <p:spPr>
          <a:xfrm>
            <a:off x="5555279" y="8318993"/>
            <a:ext cx="1789888"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chemeClr val="accent5"/>
                </a:solidFill>
                <a:latin typeface="Calibri"/>
                <a:ea typeface="Calibri"/>
                <a:cs typeface="Calibri"/>
                <a:sym typeface="Calibri"/>
              </a:defRPr>
            </a:lvl1pPr>
          </a:lstStyle>
          <a:p>
            <a:r>
              <a:t>ομεν</a:t>
            </a:r>
          </a:p>
        </p:txBody>
      </p:sp>
      <p:sp>
        <p:nvSpPr>
          <p:cNvPr id="179" name="Shape 179"/>
          <p:cNvSpPr/>
          <p:nvPr/>
        </p:nvSpPr>
        <p:spPr>
          <a:xfrm>
            <a:off x="8423757" y="8318993"/>
            <a:ext cx="1193739"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rgbClr val="4EAA46"/>
                </a:solidFill>
                <a:latin typeface="Calibri"/>
                <a:ea typeface="Calibri"/>
                <a:cs typeface="Calibri"/>
                <a:sym typeface="Calibri"/>
              </a:defRPr>
            </a:lvl1pPr>
          </a:lstStyle>
          <a:p>
            <a:r>
              <a:t>ετε</a:t>
            </a:r>
          </a:p>
        </p:txBody>
      </p:sp>
      <p:sp>
        <p:nvSpPr>
          <p:cNvPr id="180" name="Shape 180"/>
          <p:cNvSpPr/>
          <p:nvPr/>
        </p:nvSpPr>
        <p:spPr>
          <a:xfrm>
            <a:off x="10696087" y="8318993"/>
            <a:ext cx="1696375" cy="1104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500" b="1">
                <a:solidFill>
                  <a:srgbClr val="7A81FF"/>
                </a:solidFill>
                <a:latin typeface="Calibri"/>
                <a:ea typeface="Calibri"/>
                <a:cs typeface="Calibri"/>
                <a:sym typeface="Calibri"/>
              </a:defRPr>
            </a:lvl1pPr>
          </a:lstStyle>
          <a:p>
            <a:r>
              <a:t>ουσι</a:t>
            </a:r>
          </a:p>
        </p:txBody>
      </p:sp>
      <p:sp>
        <p:nvSpPr>
          <p:cNvPr id="181" name="Shape 181"/>
          <p:cNvSpPr/>
          <p:nvPr/>
        </p:nvSpPr>
        <p:spPr>
          <a:xfrm>
            <a:off x="646712" y="9080190"/>
            <a:ext cx="36850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a:t>
            </a:r>
          </a:p>
        </p:txBody>
      </p:sp>
      <p:sp>
        <p:nvSpPr>
          <p:cNvPr id="182" name="Shape 182"/>
          <p:cNvSpPr/>
          <p:nvPr/>
        </p:nvSpPr>
        <p:spPr>
          <a:xfrm>
            <a:off x="2112879" y="9080190"/>
            <a:ext cx="69860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eis</a:t>
            </a:r>
          </a:p>
        </p:txBody>
      </p:sp>
      <p:sp>
        <p:nvSpPr>
          <p:cNvPr id="183" name="Shape 183"/>
          <p:cNvSpPr/>
          <p:nvPr/>
        </p:nvSpPr>
        <p:spPr>
          <a:xfrm>
            <a:off x="3874828" y="9080190"/>
            <a:ext cx="47000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ei</a:t>
            </a:r>
          </a:p>
        </p:txBody>
      </p:sp>
      <p:sp>
        <p:nvSpPr>
          <p:cNvPr id="184" name="Shape 184"/>
          <p:cNvSpPr/>
          <p:nvPr/>
        </p:nvSpPr>
        <p:spPr>
          <a:xfrm>
            <a:off x="5858189" y="9080190"/>
            <a:ext cx="1257758"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omen</a:t>
            </a:r>
          </a:p>
        </p:txBody>
      </p:sp>
      <p:sp>
        <p:nvSpPr>
          <p:cNvPr id="185" name="Shape 185"/>
          <p:cNvSpPr/>
          <p:nvPr/>
        </p:nvSpPr>
        <p:spPr>
          <a:xfrm>
            <a:off x="8750658" y="9080190"/>
            <a:ext cx="74980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ete</a:t>
            </a:r>
          </a:p>
        </p:txBody>
      </p:sp>
      <p:sp>
        <p:nvSpPr>
          <p:cNvPr id="186" name="Shape 186"/>
          <p:cNvSpPr/>
          <p:nvPr/>
        </p:nvSpPr>
        <p:spPr>
          <a:xfrm>
            <a:off x="11109058" y="9080190"/>
            <a:ext cx="952806"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ousi</a:t>
            </a:r>
          </a:p>
        </p:txBody>
      </p:sp>
      <p:sp>
        <p:nvSpPr>
          <p:cNvPr id="187" name="Shape 187"/>
          <p:cNvSpPr/>
          <p:nvPr/>
        </p:nvSpPr>
        <p:spPr>
          <a:xfrm>
            <a:off x="168991" y="1684978"/>
            <a:ext cx="3976778"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rPr b="1">
                <a:latin typeface="Helvetica"/>
                <a:ea typeface="Helvetica"/>
                <a:cs typeface="Helvetica"/>
                <a:sym typeface="Helvetica"/>
              </a:rPr>
              <a:t>γραφειν</a:t>
            </a:r>
            <a:r>
              <a:t>, graphein</a:t>
            </a:r>
          </a:p>
        </p:txBody>
      </p:sp>
      <p:pic>
        <p:nvPicPr>
          <p:cNvPr id="188" name="pasted-image.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7600" y="176953"/>
            <a:ext cx="1025873" cy="1629891"/>
          </a:xfrm>
          <a:prstGeom prst="rect">
            <a:avLst/>
          </a:prstGeom>
          <a:ln w="12700">
            <a:miter lim="400000"/>
          </a:ln>
        </p:spPr>
      </p:pic>
      <p:sp>
        <p:nvSpPr>
          <p:cNvPr id="189" name="Shape 189"/>
          <p:cNvSpPr/>
          <p:nvPr/>
        </p:nvSpPr>
        <p:spPr>
          <a:xfrm>
            <a:off x="9307117" y="1684978"/>
            <a:ext cx="3669374" cy="6477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rPr b="1">
                <a:latin typeface="Helvetica"/>
                <a:ea typeface="Helvetica"/>
                <a:cs typeface="Helvetica"/>
                <a:sym typeface="Helvetica"/>
              </a:rPr>
              <a:t>σκοπειν</a:t>
            </a:r>
            <a:r>
              <a:t>, skopein</a:t>
            </a:r>
          </a:p>
        </p:txBody>
      </p:sp>
      <p:pic>
        <p:nvPicPr>
          <p:cNvPr id="190" name="skopein.jpg"/>
          <p:cNvPicPr>
            <a:picLocks noChangeAspect="1"/>
          </p:cNvPicPr>
          <p:nvPr/>
        </p:nvPicPr>
        <p:blipFill>
          <a:blip r:embed="rId3">
            <a:extLst/>
          </a:blip>
          <a:stretch>
            <a:fillRect/>
          </a:stretch>
        </p:blipFill>
        <p:spPr>
          <a:xfrm flipH="1">
            <a:off x="10905641" y="166398"/>
            <a:ext cx="1874498" cy="1651001"/>
          </a:xfrm>
          <a:prstGeom prst="rect">
            <a:avLst/>
          </a:prstGeom>
          <a:ln w="12700">
            <a:miter lim="400000"/>
          </a:ln>
        </p:spPr>
      </p:pic>
      <p:sp>
        <p:nvSpPr>
          <p:cNvPr id="191" name="Shape 191"/>
          <p:cNvSpPr/>
          <p:nvPr/>
        </p:nvSpPr>
        <p:spPr>
          <a:xfrm>
            <a:off x="373172" y="2875586"/>
            <a:ext cx="3568416"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rgbClr val="7A81FF"/>
                </a:solidFill>
                <a:latin typeface="Calibri"/>
                <a:ea typeface="Calibri"/>
                <a:cs typeface="Calibri"/>
                <a:sym typeface="Calibri"/>
              </a:defRPr>
            </a:pPr>
            <a:r>
              <a:rPr>
                <a:solidFill>
                  <a:srgbClr val="000000"/>
                </a:solidFill>
              </a:rPr>
              <a:t>γραφ</a:t>
            </a:r>
            <a:r>
              <a:t>ει</a:t>
            </a:r>
          </a:p>
        </p:txBody>
      </p:sp>
      <p:sp>
        <p:nvSpPr>
          <p:cNvPr id="192" name="Shape 192"/>
          <p:cNvSpPr/>
          <p:nvPr/>
        </p:nvSpPr>
        <p:spPr>
          <a:xfrm>
            <a:off x="465253" y="6131620"/>
            <a:ext cx="4026620"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rgbClr val="4EAA46"/>
                </a:solidFill>
                <a:latin typeface="Calibri"/>
                <a:ea typeface="Calibri"/>
                <a:cs typeface="Calibri"/>
                <a:sym typeface="Calibri"/>
              </a:defRPr>
            </a:pPr>
            <a:r>
              <a:rPr>
                <a:solidFill>
                  <a:srgbClr val="000000"/>
                </a:solidFill>
              </a:rPr>
              <a:t>σκοπ</a:t>
            </a:r>
            <a:r>
              <a:t>ετε</a:t>
            </a:r>
          </a:p>
        </p:txBody>
      </p:sp>
      <p:sp>
        <p:nvSpPr>
          <p:cNvPr id="193" name="Shape 193"/>
          <p:cNvSpPr/>
          <p:nvPr/>
        </p:nvSpPr>
        <p:spPr>
          <a:xfrm>
            <a:off x="3730422" y="4632256"/>
            <a:ext cx="3341267"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chemeClr val="accent5"/>
                </a:solidFill>
                <a:latin typeface="Calibri"/>
                <a:ea typeface="Calibri"/>
                <a:cs typeface="Calibri"/>
                <a:sym typeface="Calibri"/>
              </a:defRPr>
            </a:pPr>
            <a:r>
              <a:rPr>
                <a:solidFill>
                  <a:srgbClr val="000000"/>
                </a:solidFill>
              </a:rPr>
              <a:t>σκοπ</a:t>
            </a:r>
            <a:r>
              <a:t>ω</a:t>
            </a:r>
          </a:p>
        </p:txBody>
      </p:sp>
      <p:sp>
        <p:nvSpPr>
          <p:cNvPr id="194" name="Shape 194"/>
          <p:cNvSpPr/>
          <p:nvPr/>
        </p:nvSpPr>
        <p:spPr>
          <a:xfrm>
            <a:off x="7479769" y="6131620"/>
            <a:ext cx="5038466"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chemeClr val="accent5"/>
                </a:solidFill>
                <a:latin typeface="Calibri"/>
                <a:ea typeface="Calibri"/>
                <a:cs typeface="Calibri"/>
                <a:sym typeface="Calibri"/>
              </a:defRPr>
            </a:pPr>
            <a:r>
              <a:rPr>
                <a:solidFill>
                  <a:srgbClr val="000000"/>
                </a:solidFill>
              </a:rPr>
              <a:t>γραφ</a:t>
            </a:r>
            <a:r>
              <a:t>ομεν</a:t>
            </a:r>
          </a:p>
        </p:txBody>
      </p:sp>
      <p:sp>
        <p:nvSpPr>
          <p:cNvPr id="195" name="Shape 195"/>
          <p:cNvSpPr/>
          <p:nvPr/>
        </p:nvSpPr>
        <p:spPr>
          <a:xfrm>
            <a:off x="4578945" y="1966858"/>
            <a:ext cx="3846910"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rgbClr val="4EAA46"/>
                </a:solidFill>
                <a:latin typeface="Calibri"/>
                <a:ea typeface="Calibri"/>
                <a:cs typeface="Calibri"/>
                <a:sym typeface="Calibri"/>
              </a:defRPr>
            </a:pPr>
            <a:r>
              <a:rPr>
                <a:solidFill>
                  <a:srgbClr val="000000"/>
                </a:solidFill>
              </a:rPr>
              <a:t>σκοπ</a:t>
            </a:r>
            <a:r>
              <a:t>εις</a:t>
            </a:r>
          </a:p>
        </p:txBody>
      </p:sp>
      <p:sp>
        <p:nvSpPr>
          <p:cNvPr id="196" name="Shape 196"/>
          <p:cNvSpPr/>
          <p:nvPr/>
        </p:nvSpPr>
        <p:spPr>
          <a:xfrm>
            <a:off x="7411414" y="3366568"/>
            <a:ext cx="4908986" cy="149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0" b="1">
                <a:solidFill>
                  <a:srgbClr val="7A81FF"/>
                </a:solidFill>
                <a:latin typeface="Calibri"/>
                <a:ea typeface="Calibri"/>
                <a:cs typeface="Calibri"/>
                <a:sym typeface="Calibri"/>
              </a:defRPr>
            </a:pPr>
            <a:r>
              <a:rPr>
                <a:solidFill>
                  <a:srgbClr val="000000"/>
                </a:solidFill>
              </a:rPr>
              <a:t>γραφ</a:t>
            </a:r>
            <a:r>
              <a:t>ουσι</a:t>
            </a:r>
          </a:p>
        </p:txBody>
      </p:sp>
      <p:sp>
        <p:nvSpPr>
          <p:cNvPr id="197" name="Shape 197"/>
          <p:cNvSpPr/>
          <p:nvPr/>
        </p:nvSpPr>
        <p:spPr>
          <a:xfrm>
            <a:off x="195964" y="8104182"/>
            <a:ext cx="12612872" cy="1604491"/>
          </a:xfrm>
          <a:prstGeom prst="rect">
            <a:avLst/>
          </a:prstGeom>
          <a:ln w="25400">
            <a:solidFill>
              <a:srgbClr val="85888D"/>
            </a:solidFill>
            <a:miter lim="400000"/>
          </a:ln>
        </p:spPr>
        <p:txBody>
          <a:bodyPr lIns="50800" tIns="50800" rIns="50800" bIns="50800" anchor="ctr"/>
          <a:lstStyle/>
          <a:p>
            <a:pPr>
              <a:defRPr sz="2400"/>
            </a:pPr>
            <a:endParaRP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9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2" animBg="1" advAuto="0"/>
      <p:bldP spid="192" grpId="5" animBg="1" advAuto="0"/>
      <p:bldP spid="193" grpId="4" animBg="1" advAuto="0"/>
      <p:bldP spid="194" grpId="6" animBg="1" advAuto="0"/>
      <p:bldP spid="195" grpId="1" animBg="1" advAuto="0"/>
      <p:bldP spid="196" grpId="3"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 name="nike_no1_colour.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10882758" y="6423437"/>
            <a:ext cx="2089677" cy="2692833"/>
          </a:xfrm>
          <a:prstGeom prst="rect">
            <a:avLst/>
          </a:prstGeom>
          <a:ln w="12700">
            <a:miter lim="400000"/>
          </a:ln>
        </p:spPr>
      </p:pic>
      <p:sp>
        <p:nvSpPr>
          <p:cNvPr id="200" name="Shape 200"/>
          <p:cNvSpPr>
            <a:spLocks noGrp="1"/>
          </p:cNvSpPr>
          <p:nvPr>
            <p:ph type="title"/>
          </p:nvPr>
        </p:nvSpPr>
        <p:spPr>
          <a:xfrm>
            <a:off x="952500" y="-55960"/>
            <a:ext cx="11099800" cy="594371"/>
          </a:xfrm>
          <a:prstGeom prst="rect">
            <a:avLst/>
          </a:prstGeom>
        </p:spPr>
        <p:txBody>
          <a:bodyPr anchor="ctr">
            <a:normAutofit fontScale="90000"/>
          </a:bodyPr>
          <a:lstStyle>
            <a:lvl1pPr>
              <a:defRPr sz="3500">
                <a:latin typeface="+mj-lt"/>
                <a:ea typeface="+mj-ea"/>
                <a:cs typeface="+mj-cs"/>
                <a:sym typeface="Herculanum"/>
              </a:defRPr>
            </a:lvl1pPr>
          </a:lstStyle>
          <a:p>
            <a:r>
              <a:t>Sort &amp; Translate</a:t>
            </a:r>
          </a:p>
        </p:txBody>
      </p:sp>
      <p:pic>
        <p:nvPicPr>
          <p:cNvPr id="201" name="nike_no1_colou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42" y="-102978"/>
            <a:ext cx="1896885" cy="2444394"/>
          </a:xfrm>
          <a:prstGeom prst="rect">
            <a:avLst/>
          </a:prstGeom>
          <a:ln w="12700">
            <a:miter lim="400000"/>
          </a:ln>
        </p:spPr>
      </p:pic>
      <p:sp>
        <p:nvSpPr>
          <p:cNvPr id="202" name="Shape 202"/>
          <p:cNvSpPr/>
          <p:nvPr/>
        </p:nvSpPr>
        <p:spPr>
          <a:xfrm>
            <a:off x="1662997" y="548962"/>
            <a:ext cx="11116002" cy="1425576"/>
          </a:xfrm>
          <a:custGeom>
            <a:avLst/>
            <a:gdLst/>
            <a:ahLst/>
            <a:cxnLst>
              <a:cxn ang="0">
                <a:pos x="wd2" y="hd2"/>
              </a:cxn>
              <a:cxn ang="5400000">
                <a:pos x="wd2" y="hd2"/>
              </a:cxn>
              <a:cxn ang="10800000">
                <a:pos x="wd2" y="hd2"/>
              </a:cxn>
              <a:cxn ang="16200000">
                <a:pos x="wd2" y="hd2"/>
              </a:cxn>
            </a:cxnLst>
            <a:rect l="0" t="0" r="r" b="b"/>
            <a:pathLst>
              <a:path w="21600" h="21600" extrusionOk="0">
                <a:moveTo>
                  <a:pt x="2175" y="0"/>
                </a:moveTo>
                <a:cubicBezTo>
                  <a:pt x="2036" y="0"/>
                  <a:pt x="1903" y="227"/>
                  <a:pt x="1783" y="619"/>
                </a:cubicBezTo>
                <a:lnTo>
                  <a:pt x="0" y="1840"/>
                </a:lnTo>
                <a:lnTo>
                  <a:pt x="1260" y="4763"/>
                </a:lnTo>
                <a:cubicBezTo>
                  <a:pt x="1220" y="5569"/>
                  <a:pt x="1195" y="6436"/>
                  <a:pt x="1195" y="7348"/>
                </a:cubicBezTo>
                <a:lnTo>
                  <a:pt x="1195" y="14258"/>
                </a:lnTo>
                <a:cubicBezTo>
                  <a:pt x="1195" y="18314"/>
                  <a:pt x="1634" y="21600"/>
                  <a:pt x="2175" y="21600"/>
                </a:cubicBezTo>
                <a:lnTo>
                  <a:pt x="20620" y="21600"/>
                </a:lnTo>
                <a:cubicBezTo>
                  <a:pt x="21162" y="21600"/>
                  <a:pt x="21600" y="18314"/>
                  <a:pt x="21600" y="14258"/>
                </a:cubicBezTo>
                <a:lnTo>
                  <a:pt x="21600" y="7348"/>
                </a:lnTo>
                <a:cubicBezTo>
                  <a:pt x="21600" y="3292"/>
                  <a:pt x="21162" y="0"/>
                  <a:pt x="20620" y="0"/>
                </a:cubicBezTo>
                <a:lnTo>
                  <a:pt x="2175" y="0"/>
                </a:lnTo>
                <a:close/>
              </a:path>
            </a:pathLst>
          </a:custGeom>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p>
            <a:pPr algn="l">
              <a:defRPr sz="1600">
                <a:latin typeface="Comic Sans MS"/>
                <a:ea typeface="Comic Sans MS"/>
                <a:cs typeface="Comic Sans MS"/>
                <a:sym typeface="Comic Sans MS"/>
              </a:defRPr>
            </a:pPr>
            <a:r>
              <a:rPr lang="en-GB" dirty="0" smtClean="0"/>
              <a:t>                  </a:t>
            </a:r>
          </a:p>
          <a:p>
            <a:pPr algn="l">
              <a:defRPr sz="1600">
                <a:latin typeface="Comic Sans MS"/>
                <a:ea typeface="Comic Sans MS"/>
                <a:cs typeface="Comic Sans MS"/>
                <a:sym typeface="Comic Sans MS"/>
              </a:defRPr>
            </a:pPr>
            <a:r>
              <a:rPr lang="en-GB" dirty="0"/>
              <a:t>	</a:t>
            </a:r>
            <a:r>
              <a:rPr lang="en-GB" dirty="0" smtClean="0"/>
              <a:t>	</a:t>
            </a:r>
            <a:r>
              <a:rPr dirty="0" smtClean="0"/>
              <a:t>You </a:t>
            </a:r>
            <a:r>
              <a:rPr dirty="0"/>
              <a:t>can tell who is doing a Greek verb by looking at the endings.</a:t>
            </a:r>
          </a:p>
          <a:p>
            <a:pPr algn="l">
              <a:defRPr sz="1600">
                <a:latin typeface="Comic Sans MS"/>
                <a:ea typeface="Comic Sans MS"/>
                <a:cs typeface="Comic Sans MS"/>
                <a:sym typeface="Comic Sans MS"/>
              </a:defRPr>
            </a:pPr>
            <a:r>
              <a:rPr dirty="0"/>
              <a:t> </a:t>
            </a:r>
          </a:p>
          <a:p>
            <a:pPr algn="l">
              <a:defRPr sz="1600">
                <a:latin typeface="Comic Sans MS"/>
                <a:ea typeface="Comic Sans MS"/>
                <a:cs typeface="Comic Sans MS"/>
                <a:sym typeface="Comic Sans MS"/>
              </a:defRPr>
            </a:pPr>
            <a:r>
              <a:rPr lang="en-GB" dirty="0" smtClean="0"/>
              <a:t>		</a:t>
            </a:r>
            <a:r>
              <a:rPr dirty="0" smtClean="0"/>
              <a:t>Sort </a:t>
            </a:r>
            <a:r>
              <a:rPr dirty="0"/>
              <a:t>these verbs by their ending by writing them into the ovals below.</a:t>
            </a:r>
          </a:p>
          <a:p>
            <a:pPr algn="l">
              <a:defRPr sz="1600">
                <a:latin typeface="Comic Sans MS"/>
                <a:ea typeface="Comic Sans MS"/>
                <a:cs typeface="Comic Sans MS"/>
                <a:sym typeface="Comic Sans MS"/>
              </a:defRPr>
            </a:pPr>
            <a:r>
              <a:rPr lang="en-GB" dirty="0" smtClean="0"/>
              <a:t>		</a:t>
            </a:r>
            <a:r>
              <a:rPr dirty="0" smtClean="0"/>
              <a:t>The </a:t>
            </a:r>
            <a:r>
              <a:rPr dirty="0"/>
              <a:t>first one has been done to show you how.</a:t>
            </a:r>
          </a:p>
          <a:p>
            <a:pPr>
              <a:defRPr sz="1600">
                <a:latin typeface="Comic Sans MS"/>
                <a:ea typeface="Comic Sans MS"/>
                <a:cs typeface="Comic Sans MS"/>
                <a:sym typeface="Comic Sans MS"/>
              </a:defRPr>
            </a:pPr>
            <a:endParaRPr dirty="0"/>
          </a:p>
          <a:p>
            <a:pPr>
              <a:defRPr sz="1600">
                <a:latin typeface="Comic Sans MS"/>
                <a:ea typeface="Comic Sans MS"/>
                <a:cs typeface="Comic Sans MS"/>
                <a:sym typeface="Comic Sans MS"/>
              </a:defRPr>
            </a:pPr>
            <a:endParaRPr dirty="0"/>
          </a:p>
        </p:txBody>
      </p:sp>
      <p:sp>
        <p:nvSpPr>
          <p:cNvPr id="203" name="Shape 203"/>
          <p:cNvSpPr/>
          <p:nvPr/>
        </p:nvSpPr>
        <p:spPr>
          <a:xfrm>
            <a:off x="1933342" y="6597135"/>
            <a:ext cx="9687719" cy="681846"/>
          </a:xfrm>
          <a:custGeom>
            <a:avLst/>
            <a:gdLst/>
            <a:ahLst/>
            <a:cxnLst>
              <a:cxn ang="0">
                <a:pos x="wd2" y="hd2"/>
              </a:cxn>
              <a:cxn ang="5400000">
                <a:pos x="wd2" y="hd2"/>
              </a:cxn>
              <a:cxn ang="10800000">
                <a:pos x="wd2" y="hd2"/>
              </a:cxn>
              <a:cxn ang="16200000">
                <a:pos x="wd2" y="hd2"/>
              </a:cxn>
            </a:cxnLst>
            <a:rect l="0" t="0" r="r" b="b"/>
            <a:pathLst>
              <a:path w="21600" h="21600" extrusionOk="0">
                <a:moveTo>
                  <a:pt x="779" y="0"/>
                </a:moveTo>
                <a:cubicBezTo>
                  <a:pt x="349" y="0"/>
                  <a:pt x="0" y="4412"/>
                  <a:pt x="0" y="9854"/>
                </a:cubicBezTo>
                <a:lnTo>
                  <a:pt x="0" y="11746"/>
                </a:lnTo>
                <a:cubicBezTo>
                  <a:pt x="0" y="17188"/>
                  <a:pt x="349" y="21600"/>
                  <a:pt x="779" y="21600"/>
                </a:cubicBezTo>
                <a:lnTo>
                  <a:pt x="20047" y="21600"/>
                </a:lnTo>
                <a:cubicBezTo>
                  <a:pt x="20314" y="21600"/>
                  <a:pt x="20549" y="19895"/>
                  <a:pt x="20689" y="17300"/>
                </a:cubicBezTo>
                <a:lnTo>
                  <a:pt x="21600" y="10951"/>
                </a:lnTo>
                <a:lnTo>
                  <a:pt x="20707" y="4692"/>
                </a:lnTo>
                <a:cubicBezTo>
                  <a:pt x="20570" y="1885"/>
                  <a:pt x="20327" y="0"/>
                  <a:pt x="20047" y="0"/>
                </a:cubicBezTo>
                <a:lnTo>
                  <a:pt x="779" y="0"/>
                </a:lnTo>
                <a:close/>
              </a:path>
            </a:pathLst>
          </a:custGeom>
          <a:solidFill>
            <a:srgbClr val="FFFFFF"/>
          </a:solidFill>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p>
            <a:pPr>
              <a:defRPr sz="1600">
                <a:latin typeface="Comic Sans MS"/>
                <a:ea typeface="Comic Sans MS"/>
                <a:cs typeface="Comic Sans MS"/>
                <a:sym typeface="Comic Sans MS"/>
              </a:defRPr>
            </a:pPr>
            <a:r>
              <a:rPr lang="en-GB" dirty="0" smtClean="0"/>
              <a:t> 	</a:t>
            </a:r>
          </a:p>
          <a:p>
            <a:pPr>
              <a:defRPr sz="1600">
                <a:latin typeface="Comic Sans MS"/>
                <a:ea typeface="Comic Sans MS"/>
                <a:cs typeface="Comic Sans MS"/>
                <a:sym typeface="Comic Sans MS"/>
              </a:defRPr>
            </a:pPr>
            <a:r>
              <a:rPr lang="en-GB" dirty="0"/>
              <a:t>	</a:t>
            </a:r>
            <a:r>
              <a:rPr lang="en-GB" dirty="0" smtClean="0"/>
              <a:t>	</a:t>
            </a:r>
            <a:r>
              <a:rPr dirty="0" smtClean="0"/>
              <a:t>Now </a:t>
            </a:r>
            <a:r>
              <a:rPr dirty="0"/>
              <a:t>try to translate the verbs. Remember, the beginning of the word tells you what’s happening, and the end tells you who’s doing it. The first one has been done to show you how.</a:t>
            </a:r>
          </a:p>
          <a:p>
            <a:pPr>
              <a:defRPr sz="1600">
                <a:latin typeface="Comic Sans MS"/>
                <a:ea typeface="Comic Sans MS"/>
                <a:cs typeface="Comic Sans MS"/>
                <a:sym typeface="Comic Sans MS"/>
              </a:defRPr>
            </a:pPr>
            <a:endParaRPr dirty="0"/>
          </a:p>
        </p:txBody>
      </p:sp>
      <p:graphicFrame>
        <p:nvGraphicFramePr>
          <p:cNvPr id="204" name="Table 204"/>
          <p:cNvGraphicFramePr/>
          <p:nvPr>
            <p:extLst>
              <p:ext uri="{D42A27DB-BD31-4B8C-83A1-F6EECF244321}">
                <p14:modId xmlns:p14="http://schemas.microsoft.com/office/powerpoint/2010/main" val="3643729564"/>
              </p:ext>
            </p:extLst>
          </p:nvPr>
        </p:nvGraphicFramePr>
        <p:xfrm>
          <a:off x="9629582" y="644264"/>
          <a:ext cx="2795834" cy="1219200"/>
        </p:xfrm>
        <a:graphic>
          <a:graphicData uri="http://schemas.openxmlformats.org/drawingml/2006/table">
            <a:tbl>
              <a:tblPr>
                <a:tableStyleId>{C7B018BB-80A7-4F77-B60F-C8B233D01FF8}</a:tableStyleId>
              </a:tblPr>
              <a:tblGrid>
                <a:gridCol w="1397917"/>
                <a:gridCol w="1397917"/>
              </a:tblGrid>
              <a:tr h="401703">
                <a:tc>
                  <a:txBody>
                    <a:bodyPr/>
                    <a:lstStyle/>
                    <a:p>
                      <a:r>
                        <a:rPr sz="2000" b="1" dirty="0">
                          <a:solidFill>
                            <a:schemeClr val="accent5"/>
                          </a:solidFill>
                          <a:latin typeface="Calibri"/>
                          <a:ea typeface="Calibri"/>
                          <a:cs typeface="Calibri"/>
                          <a:sym typeface="Calibri"/>
                        </a:rPr>
                        <a:t>ω - I</a:t>
                      </a:r>
                    </a:p>
                  </a:txBody>
                  <a:tcPr marL="50800" marR="50800" marT="50800" marB="50800" anchor="ctr" horzOverflow="overflow">
                    <a:lnL w="12700">
                      <a:solidFill>
                        <a:srgbClr val="606060"/>
                      </a:solidFill>
                      <a:miter lim="400000"/>
                    </a:lnL>
                    <a:lnT w="12700">
                      <a:solidFill>
                        <a:srgbClr val="606060"/>
                      </a:solidFill>
                      <a:miter lim="400000"/>
                    </a:lnT>
                    <a:solidFill>
                      <a:srgbClr val="FFFFFF"/>
                    </a:solidFill>
                  </a:tcPr>
                </a:tc>
                <a:tc>
                  <a:txBody>
                    <a:bodyPr/>
                    <a:lstStyle/>
                    <a:p>
                      <a:r>
                        <a:rPr sz="2000" b="1">
                          <a:solidFill>
                            <a:schemeClr val="accent5"/>
                          </a:solidFill>
                          <a:latin typeface="Calibri"/>
                          <a:ea typeface="Calibri"/>
                          <a:cs typeface="Calibri"/>
                          <a:sym typeface="Calibri"/>
                        </a:rPr>
                        <a:t>ομεν - we</a:t>
                      </a:r>
                    </a:p>
                  </a:txBody>
                  <a:tcPr marL="50800" marR="50800" marT="50800" marB="50800" anchor="ctr" horzOverflow="overflow">
                    <a:lnR w="12700">
                      <a:solidFill>
                        <a:srgbClr val="606060"/>
                      </a:solidFill>
                      <a:miter lim="400000"/>
                    </a:lnR>
                    <a:lnT w="12700">
                      <a:solidFill>
                        <a:srgbClr val="606060"/>
                      </a:solidFill>
                      <a:miter lim="400000"/>
                    </a:lnT>
                    <a:solidFill>
                      <a:srgbClr val="FFFFFF"/>
                    </a:solidFill>
                  </a:tcPr>
                </a:tc>
              </a:tr>
              <a:tr h="401703">
                <a:tc>
                  <a:txBody>
                    <a:bodyPr/>
                    <a:lstStyle/>
                    <a:p>
                      <a:r>
                        <a:rPr sz="2000" b="1">
                          <a:solidFill>
                            <a:srgbClr val="4EAA46"/>
                          </a:solidFill>
                          <a:latin typeface="Calibri"/>
                          <a:ea typeface="Calibri"/>
                          <a:cs typeface="Calibri"/>
                          <a:sym typeface="Calibri"/>
                        </a:rPr>
                        <a:t>εις - you</a:t>
                      </a:r>
                    </a:p>
                  </a:txBody>
                  <a:tcPr marL="50800" marR="50800" marT="50800" marB="50800" anchor="ctr" horzOverflow="overflow">
                    <a:lnL w="12700">
                      <a:solidFill>
                        <a:srgbClr val="606060"/>
                      </a:solidFill>
                      <a:miter lim="400000"/>
                    </a:lnL>
                    <a:solidFill>
                      <a:srgbClr val="FFFFFF"/>
                    </a:solidFill>
                  </a:tcPr>
                </a:tc>
                <a:tc>
                  <a:txBody>
                    <a:bodyPr/>
                    <a:lstStyle/>
                    <a:p>
                      <a:pPr>
                        <a:defRPr sz="2000" b="1">
                          <a:solidFill>
                            <a:srgbClr val="4EAA46"/>
                          </a:solidFill>
                          <a:latin typeface="Calibri"/>
                          <a:ea typeface="Calibri"/>
                          <a:cs typeface="Calibri"/>
                          <a:sym typeface="Calibri"/>
                        </a:defRPr>
                      </a:pPr>
                      <a:r>
                        <a:rPr dirty="0"/>
                        <a:t>ετε - </a:t>
                      </a:r>
                      <a:r>
                        <a:rPr sz="1600" dirty="0"/>
                        <a:t>you/y’all</a:t>
                      </a:r>
                    </a:p>
                  </a:txBody>
                  <a:tcPr marL="50800" marR="50800" marT="50800" marB="50800" anchor="ctr" horzOverflow="overflow">
                    <a:lnR w="12700">
                      <a:solidFill>
                        <a:srgbClr val="606060"/>
                      </a:solidFill>
                      <a:miter lim="400000"/>
                    </a:lnR>
                    <a:solidFill>
                      <a:srgbClr val="FFFFFF"/>
                    </a:solidFill>
                  </a:tcPr>
                </a:tc>
              </a:tr>
              <a:tr h="401703">
                <a:tc>
                  <a:txBody>
                    <a:bodyPr/>
                    <a:lstStyle/>
                    <a:p>
                      <a:pPr>
                        <a:defRPr sz="2000" b="1">
                          <a:solidFill>
                            <a:srgbClr val="7A81FF"/>
                          </a:solidFill>
                          <a:latin typeface="Calibri"/>
                          <a:ea typeface="Calibri"/>
                          <a:cs typeface="Calibri"/>
                          <a:sym typeface="Calibri"/>
                        </a:defRPr>
                      </a:pPr>
                      <a:r>
                        <a:t>ει - </a:t>
                      </a:r>
                      <a:r>
                        <a:rPr sz="1700"/>
                        <a:t>he/she/it</a:t>
                      </a:r>
                    </a:p>
                  </a:txBody>
                  <a:tcPr marL="50800" marR="50800" marT="50800" marB="50800" anchor="ctr" horzOverflow="overflow">
                    <a:lnL w="12700">
                      <a:solidFill>
                        <a:srgbClr val="606060"/>
                      </a:solidFill>
                      <a:miter lim="400000"/>
                    </a:lnL>
                    <a:lnB w="12700">
                      <a:solidFill>
                        <a:srgbClr val="606060"/>
                      </a:solidFill>
                      <a:miter lim="400000"/>
                    </a:lnB>
                    <a:solidFill>
                      <a:srgbClr val="FFFFFF"/>
                    </a:solidFill>
                  </a:tcPr>
                </a:tc>
                <a:tc>
                  <a:txBody>
                    <a:bodyPr/>
                    <a:lstStyle/>
                    <a:p>
                      <a:r>
                        <a:rPr sz="2000" b="1" dirty="0">
                          <a:solidFill>
                            <a:srgbClr val="7A81FF"/>
                          </a:solidFill>
                          <a:latin typeface="Calibri"/>
                          <a:ea typeface="Calibri"/>
                          <a:cs typeface="Calibri"/>
                          <a:sym typeface="Calibri"/>
                        </a:rPr>
                        <a:t>ουσι - they</a:t>
                      </a:r>
                    </a:p>
                  </a:txBody>
                  <a:tcPr marL="50800" marR="50800" marT="50800" marB="50800" anchor="ctr" horzOverflow="overflow">
                    <a:lnR w="12700">
                      <a:solidFill>
                        <a:srgbClr val="606060"/>
                      </a:solidFill>
                      <a:miter lim="400000"/>
                    </a:lnR>
                    <a:lnB w="12700">
                      <a:solidFill>
                        <a:srgbClr val="606060"/>
                      </a:solidFill>
                      <a:miter lim="400000"/>
                    </a:lnB>
                    <a:solidFill>
                      <a:srgbClr val="FFFFFF"/>
                    </a:solidFill>
                  </a:tcPr>
                </a:tc>
              </a:tr>
            </a:tbl>
          </a:graphicData>
        </a:graphic>
      </p:graphicFrame>
      <p:sp>
        <p:nvSpPr>
          <p:cNvPr id="205" name="Shape 205"/>
          <p:cNvSpPr/>
          <p:nvPr/>
        </p:nvSpPr>
        <p:spPr>
          <a:xfrm>
            <a:off x="8924819" y="833016"/>
            <a:ext cx="595115" cy="310152"/>
          </a:xfrm>
          <a:custGeom>
            <a:avLst/>
            <a:gdLst/>
            <a:ahLst/>
            <a:cxnLst>
              <a:cxn ang="0">
                <a:pos x="wd2" y="hd2"/>
              </a:cxn>
              <a:cxn ang="5400000">
                <a:pos x="wd2" y="hd2"/>
              </a:cxn>
              <a:cxn ang="10800000">
                <a:pos x="wd2" y="hd2"/>
              </a:cxn>
              <a:cxn ang="16200000">
                <a:pos x="wd2" y="hd2"/>
              </a:cxn>
            </a:cxnLst>
            <a:rect l="0" t="0" r="r" b="b"/>
            <a:pathLst>
              <a:path w="21600" h="20587" extrusionOk="0">
                <a:moveTo>
                  <a:pt x="0" y="0"/>
                </a:moveTo>
                <a:cubicBezTo>
                  <a:pt x="345" y="6837"/>
                  <a:pt x="3043" y="13072"/>
                  <a:pt x="7304" y="16876"/>
                </a:cubicBezTo>
                <a:cubicBezTo>
                  <a:pt x="11516" y="20637"/>
                  <a:pt x="16788" y="21600"/>
                  <a:pt x="21600" y="19487"/>
                </a:cubicBezTo>
              </a:path>
            </a:pathLst>
          </a:custGeom>
          <a:ln w="25400">
            <a:solidFill>
              <a:srgbClr val="000000"/>
            </a:solidFill>
            <a:miter lim="400000"/>
            <a:tailEnd type="triangle"/>
          </a:ln>
        </p:spPr>
        <p:txBody>
          <a:bodyPr lIns="50800" tIns="50800" rIns="50800" bIns="50800" anchor="ctr"/>
          <a:lstStyle/>
          <a:p>
            <a:pPr>
              <a:defRPr sz="2400"/>
            </a:pPr>
            <a:endParaRPr/>
          </a:p>
        </p:txBody>
      </p:sp>
      <p:grpSp>
        <p:nvGrpSpPr>
          <p:cNvPr id="212" name="Group 212"/>
          <p:cNvGrpSpPr/>
          <p:nvPr/>
        </p:nvGrpSpPr>
        <p:grpSpPr>
          <a:xfrm>
            <a:off x="834288" y="1899571"/>
            <a:ext cx="3183187" cy="4615884"/>
            <a:chOff x="0" y="0"/>
            <a:chExt cx="3183185" cy="4615882"/>
          </a:xfrm>
        </p:grpSpPr>
        <p:sp>
          <p:nvSpPr>
            <p:cNvPr id="206" name="Shape 206"/>
            <p:cNvSpPr/>
            <p:nvPr/>
          </p:nvSpPr>
          <p:spPr>
            <a:xfrm>
              <a:off x="1134852" y="0"/>
              <a:ext cx="778260"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000" b="1" u="sng">
                  <a:latin typeface="Calibri"/>
                  <a:ea typeface="Calibri"/>
                  <a:cs typeface="Calibri"/>
                  <a:sym typeface="Calibri"/>
                </a:defRPr>
              </a:lvl1pPr>
            </a:lstStyle>
            <a:p>
              <a:r>
                <a:t>ω - I</a:t>
              </a:r>
            </a:p>
          </p:txBody>
        </p:sp>
        <p:sp>
          <p:nvSpPr>
            <p:cNvPr id="207" name="Shape 207"/>
            <p:cNvSpPr/>
            <p:nvPr/>
          </p:nvSpPr>
          <p:spPr>
            <a:xfrm>
              <a:off x="0" y="124680"/>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sp>
          <p:nvSpPr>
            <p:cNvPr id="208" name="Shape 208"/>
            <p:cNvSpPr/>
            <p:nvPr/>
          </p:nvSpPr>
          <p:spPr>
            <a:xfrm>
              <a:off x="810407" y="1610600"/>
              <a:ext cx="1427151"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000" b="1" u="sng">
                  <a:latin typeface="Calibri"/>
                  <a:ea typeface="Calibri"/>
                  <a:cs typeface="Calibri"/>
                  <a:sym typeface="Calibri"/>
                </a:defRPr>
              </a:lvl1pPr>
            </a:lstStyle>
            <a:p>
              <a:r>
                <a:t>εις - you</a:t>
              </a:r>
            </a:p>
          </p:txBody>
        </p:sp>
        <p:sp>
          <p:nvSpPr>
            <p:cNvPr id="209" name="Shape 209"/>
            <p:cNvSpPr/>
            <p:nvPr/>
          </p:nvSpPr>
          <p:spPr>
            <a:xfrm>
              <a:off x="0" y="1735281"/>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sp>
          <p:nvSpPr>
            <p:cNvPr id="210" name="Shape 210"/>
            <p:cNvSpPr/>
            <p:nvPr/>
          </p:nvSpPr>
          <p:spPr>
            <a:xfrm>
              <a:off x="826904" y="3208502"/>
              <a:ext cx="1529377"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000" b="1" u="sng">
                  <a:latin typeface="Calibri"/>
                  <a:ea typeface="Calibri"/>
                  <a:cs typeface="Calibri"/>
                  <a:sym typeface="Calibri"/>
                </a:defRPr>
              </a:pPr>
              <a:r>
                <a:t>ει - </a:t>
              </a:r>
              <a:r>
                <a:rPr sz="1700"/>
                <a:t>he/she/it</a:t>
              </a:r>
            </a:p>
          </p:txBody>
        </p:sp>
        <p:sp>
          <p:nvSpPr>
            <p:cNvPr id="211" name="Shape 211"/>
            <p:cNvSpPr/>
            <p:nvPr/>
          </p:nvSpPr>
          <p:spPr>
            <a:xfrm>
              <a:off x="0" y="3345882"/>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grpSp>
      <p:grpSp>
        <p:nvGrpSpPr>
          <p:cNvPr id="219" name="Group 219"/>
          <p:cNvGrpSpPr/>
          <p:nvPr/>
        </p:nvGrpSpPr>
        <p:grpSpPr>
          <a:xfrm>
            <a:off x="9228988" y="1899571"/>
            <a:ext cx="3183187" cy="4615884"/>
            <a:chOff x="0" y="0"/>
            <a:chExt cx="3183185" cy="4615882"/>
          </a:xfrm>
        </p:grpSpPr>
        <p:sp>
          <p:nvSpPr>
            <p:cNvPr id="213" name="Shape 213"/>
            <p:cNvSpPr/>
            <p:nvPr/>
          </p:nvSpPr>
          <p:spPr>
            <a:xfrm>
              <a:off x="699344" y="0"/>
              <a:ext cx="1649277"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000" b="1" u="sng">
                  <a:latin typeface="Calibri"/>
                  <a:ea typeface="Calibri"/>
                  <a:cs typeface="Calibri"/>
                  <a:sym typeface="Calibri"/>
                </a:defRPr>
              </a:lvl1pPr>
            </a:lstStyle>
            <a:p>
              <a:r>
                <a:t>ομεν - we</a:t>
              </a:r>
            </a:p>
          </p:txBody>
        </p:sp>
        <p:sp>
          <p:nvSpPr>
            <p:cNvPr id="214" name="Shape 214"/>
            <p:cNvSpPr/>
            <p:nvPr/>
          </p:nvSpPr>
          <p:spPr>
            <a:xfrm>
              <a:off x="0" y="124680"/>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sp>
          <p:nvSpPr>
            <p:cNvPr id="215" name="Shape 215"/>
            <p:cNvSpPr/>
            <p:nvPr/>
          </p:nvSpPr>
          <p:spPr>
            <a:xfrm>
              <a:off x="702097" y="1610600"/>
              <a:ext cx="1643770"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000" b="1" u="sng">
                  <a:latin typeface="Calibri"/>
                  <a:ea typeface="Calibri"/>
                  <a:cs typeface="Calibri"/>
                  <a:sym typeface="Calibri"/>
                </a:defRPr>
              </a:pPr>
              <a:r>
                <a:t>ετε - </a:t>
              </a:r>
              <a:r>
                <a:rPr sz="1600"/>
                <a:t>you/y’all</a:t>
              </a:r>
            </a:p>
          </p:txBody>
        </p:sp>
        <p:sp>
          <p:nvSpPr>
            <p:cNvPr id="216" name="Shape 216"/>
            <p:cNvSpPr/>
            <p:nvPr/>
          </p:nvSpPr>
          <p:spPr>
            <a:xfrm>
              <a:off x="0" y="1735281"/>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sp>
          <p:nvSpPr>
            <p:cNvPr id="217" name="Shape 217"/>
            <p:cNvSpPr/>
            <p:nvPr/>
          </p:nvSpPr>
          <p:spPr>
            <a:xfrm>
              <a:off x="742788" y="3208502"/>
              <a:ext cx="1697609" cy="57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000" b="1" u="sng">
                  <a:latin typeface="Calibri"/>
                  <a:ea typeface="Calibri"/>
                  <a:cs typeface="Calibri"/>
                  <a:sym typeface="Calibri"/>
                </a:defRPr>
              </a:pPr>
              <a:r>
                <a:t>ουσι - </a:t>
              </a:r>
              <a:r>
                <a:rPr sz="2400"/>
                <a:t>they</a:t>
              </a:r>
            </a:p>
          </p:txBody>
        </p:sp>
        <p:sp>
          <p:nvSpPr>
            <p:cNvPr id="218" name="Shape 218"/>
            <p:cNvSpPr/>
            <p:nvPr/>
          </p:nvSpPr>
          <p:spPr>
            <a:xfrm>
              <a:off x="0" y="3345882"/>
              <a:ext cx="3183186" cy="12700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pPr>
              <a:endParaRPr/>
            </a:p>
          </p:txBody>
        </p:sp>
      </p:grpSp>
      <p:grpSp>
        <p:nvGrpSpPr>
          <p:cNvPr id="228" name="Group 228"/>
          <p:cNvGrpSpPr/>
          <p:nvPr/>
        </p:nvGrpSpPr>
        <p:grpSpPr>
          <a:xfrm>
            <a:off x="152400" y="7592174"/>
            <a:ext cx="2783136" cy="2102937"/>
            <a:chOff x="0" y="0"/>
            <a:chExt cx="2783135" cy="2102935"/>
          </a:xfrm>
        </p:grpSpPr>
        <p:sp>
          <p:nvSpPr>
            <p:cNvPr id="220" name="Shape 220"/>
            <p:cNvSpPr/>
            <p:nvPr/>
          </p:nvSpPr>
          <p:spPr>
            <a:xfrm>
              <a:off x="583380" y="436840"/>
              <a:ext cx="1616375" cy="31750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1400"/>
              </a:pPr>
              <a:r>
                <a:rPr b="1">
                  <a:latin typeface="Helvetica"/>
                  <a:ea typeface="Helvetica"/>
                  <a:cs typeface="Helvetica"/>
                  <a:sym typeface="Helvetica"/>
                </a:rPr>
                <a:t>γραφειν</a:t>
              </a:r>
              <a:r>
                <a:t>, graphein</a:t>
              </a:r>
            </a:p>
          </p:txBody>
        </p:sp>
        <p:sp>
          <p:nvSpPr>
            <p:cNvPr id="221" name="Shape 221"/>
            <p:cNvSpPr/>
            <p:nvPr/>
          </p:nvSpPr>
          <p:spPr>
            <a:xfrm>
              <a:off x="0" y="0"/>
              <a:ext cx="2783136" cy="2102936"/>
            </a:xfrm>
            <a:prstGeom prst="rect">
              <a:avLst/>
            </a:prstGeom>
            <a:noFill/>
            <a:ln w="25400" cap="flat">
              <a:solidFill>
                <a:srgbClr val="85888D"/>
              </a:solidFill>
              <a:prstDash val="solid"/>
              <a:miter lim="400000"/>
            </a:ln>
            <a:effectLst/>
          </p:spPr>
          <p:txBody>
            <a:bodyPr wrap="square" lIns="50800" tIns="50800" rIns="50800" bIns="50800" numCol="1" anchor="ctr">
              <a:noAutofit/>
            </a:bodyPr>
            <a:lstStyle/>
            <a:p>
              <a:pPr>
                <a:defRPr sz="2400"/>
              </a:pPr>
              <a:endParaRPr/>
            </a:p>
          </p:txBody>
        </p:sp>
        <p:sp>
          <p:nvSpPr>
            <p:cNvPr id="222" name="Shape 222"/>
            <p:cNvSpPr/>
            <p:nvPr/>
          </p:nvSpPr>
          <p:spPr>
            <a:xfrm>
              <a:off x="815774" y="44329"/>
              <a:ext cx="1151587" cy="317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400" i="1">
                  <a:latin typeface="Helvetica"/>
                  <a:ea typeface="Helvetica"/>
                  <a:cs typeface="Helvetica"/>
                  <a:sym typeface="Helvetica"/>
                </a:defRPr>
              </a:lvl1pPr>
            </a:lstStyle>
            <a:p>
              <a:r>
                <a:t>Handy Hints!</a:t>
              </a:r>
            </a:p>
          </p:txBody>
        </p:sp>
        <p:sp>
          <p:nvSpPr>
            <p:cNvPr id="223" name="Shape 223"/>
            <p:cNvSpPr/>
            <p:nvPr/>
          </p:nvSpPr>
          <p:spPr>
            <a:xfrm>
              <a:off x="13767" y="1032416"/>
              <a:ext cx="1496829" cy="31750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1400"/>
              </a:pPr>
              <a:r>
                <a:rPr b="1">
                  <a:latin typeface="Helvetica"/>
                  <a:ea typeface="Helvetica"/>
                  <a:cs typeface="Helvetica"/>
                  <a:sym typeface="Helvetica"/>
                </a:rPr>
                <a:t>σκοπειν</a:t>
              </a:r>
              <a:r>
                <a:t>, skopein</a:t>
              </a:r>
            </a:p>
          </p:txBody>
        </p:sp>
        <p:sp>
          <p:nvSpPr>
            <p:cNvPr id="224" name="Shape 224"/>
            <p:cNvSpPr/>
            <p:nvPr/>
          </p:nvSpPr>
          <p:spPr>
            <a:xfrm>
              <a:off x="1042936" y="1700225"/>
              <a:ext cx="1724491" cy="31750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1400"/>
              </a:pPr>
              <a:r>
                <a:rPr b="1">
                  <a:latin typeface="Helvetica"/>
                  <a:ea typeface="Helvetica"/>
                  <a:cs typeface="Helvetica"/>
                  <a:sym typeface="Helvetica"/>
                </a:rPr>
                <a:t>’αριθμειν</a:t>
              </a:r>
              <a:r>
                <a:t>, arithmein</a:t>
              </a:r>
            </a:p>
          </p:txBody>
        </p:sp>
        <p:pic>
          <p:nvPicPr>
            <p:cNvPr id="225" name="pasted-image.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4858" y="146526"/>
              <a:ext cx="474367" cy="753667"/>
            </a:xfrm>
            <a:prstGeom prst="rect">
              <a:avLst/>
            </a:prstGeom>
            <a:ln w="12700" cap="flat">
              <a:noFill/>
              <a:miter lim="400000"/>
            </a:ln>
            <a:effectLst/>
          </p:spPr>
        </p:pic>
        <p:pic>
          <p:nvPicPr>
            <p:cNvPr id="226" name="skopein.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1642436" y="741917"/>
              <a:ext cx="855691" cy="753667"/>
            </a:xfrm>
            <a:prstGeom prst="rect">
              <a:avLst/>
            </a:prstGeom>
            <a:ln w="12700" cap="flat">
              <a:noFill/>
              <a:miter lim="400000"/>
            </a:ln>
            <a:effectLst/>
          </p:spPr>
        </p:pic>
        <p:pic>
          <p:nvPicPr>
            <p:cNvPr id="227" name="pasted-image.pn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5508" y="1439063"/>
              <a:ext cx="1112385" cy="556193"/>
            </a:xfrm>
            <a:prstGeom prst="rect">
              <a:avLst/>
            </a:prstGeom>
            <a:ln w="12700" cap="flat">
              <a:noFill/>
              <a:miter lim="400000"/>
            </a:ln>
            <a:effectLst/>
          </p:spPr>
        </p:pic>
      </p:grpSp>
      <p:sp>
        <p:nvSpPr>
          <p:cNvPr id="229" name="Shape 229"/>
          <p:cNvSpPr/>
          <p:nvPr/>
        </p:nvSpPr>
        <p:spPr>
          <a:xfrm>
            <a:off x="7333895" y="4863277"/>
            <a:ext cx="2219970"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σκοπομεν</a:t>
            </a:r>
          </a:p>
        </p:txBody>
      </p:sp>
      <p:sp>
        <p:nvSpPr>
          <p:cNvPr id="230" name="Shape 230"/>
          <p:cNvSpPr/>
          <p:nvPr/>
        </p:nvSpPr>
        <p:spPr>
          <a:xfrm>
            <a:off x="4344375" y="4514850"/>
            <a:ext cx="1896021"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’αριθμει</a:t>
            </a:r>
          </a:p>
        </p:txBody>
      </p:sp>
      <p:sp>
        <p:nvSpPr>
          <p:cNvPr id="231" name="Shape 231"/>
          <p:cNvSpPr/>
          <p:nvPr/>
        </p:nvSpPr>
        <p:spPr>
          <a:xfrm>
            <a:off x="4344375" y="2504465"/>
            <a:ext cx="2182515"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’αριθμετε</a:t>
            </a:r>
          </a:p>
        </p:txBody>
      </p:sp>
      <p:sp>
        <p:nvSpPr>
          <p:cNvPr id="232" name="Shape 232"/>
          <p:cNvSpPr/>
          <p:nvPr/>
        </p:nvSpPr>
        <p:spPr>
          <a:xfrm>
            <a:off x="6407153" y="5600700"/>
            <a:ext cx="1882876"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’αριθμω</a:t>
            </a:r>
          </a:p>
        </p:txBody>
      </p:sp>
      <p:sp>
        <p:nvSpPr>
          <p:cNvPr id="233" name="Shape 233"/>
          <p:cNvSpPr/>
          <p:nvPr/>
        </p:nvSpPr>
        <p:spPr>
          <a:xfrm>
            <a:off x="3910770" y="3140947"/>
            <a:ext cx="1548508"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σκοπω</a:t>
            </a:r>
          </a:p>
        </p:txBody>
      </p:sp>
      <p:sp>
        <p:nvSpPr>
          <p:cNvPr id="234" name="Shape 234"/>
          <p:cNvSpPr/>
          <p:nvPr/>
        </p:nvSpPr>
        <p:spPr>
          <a:xfrm>
            <a:off x="6523562" y="4326376"/>
            <a:ext cx="1853109"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σκοπετε</a:t>
            </a:r>
          </a:p>
        </p:txBody>
      </p:sp>
      <p:sp>
        <p:nvSpPr>
          <p:cNvPr id="235" name="Shape 235"/>
          <p:cNvSpPr/>
          <p:nvPr/>
        </p:nvSpPr>
        <p:spPr>
          <a:xfrm>
            <a:off x="5884881" y="1974538"/>
            <a:ext cx="2245271"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strike="sngStrike">
                <a:latin typeface="Calibri"/>
                <a:ea typeface="Calibri"/>
                <a:cs typeface="Calibri"/>
                <a:sym typeface="Calibri"/>
              </a:defRPr>
            </a:lvl1pPr>
          </a:lstStyle>
          <a:p>
            <a:r>
              <a:t>γραφουσι</a:t>
            </a:r>
          </a:p>
        </p:txBody>
      </p:sp>
      <p:sp>
        <p:nvSpPr>
          <p:cNvPr id="236" name="Shape 236"/>
          <p:cNvSpPr/>
          <p:nvPr/>
        </p:nvSpPr>
        <p:spPr>
          <a:xfrm>
            <a:off x="5736612" y="3232529"/>
            <a:ext cx="1773239"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σκοπεις</a:t>
            </a:r>
          </a:p>
        </p:txBody>
      </p:sp>
      <p:sp>
        <p:nvSpPr>
          <p:cNvPr id="237" name="Shape 237"/>
          <p:cNvSpPr/>
          <p:nvPr/>
        </p:nvSpPr>
        <p:spPr>
          <a:xfrm>
            <a:off x="7714475" y="3420265"/>
            <a:ext cx="1649463"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γραφει</a:t>
            </a:r>
          </a:p>
        </p:txBody>
      </p:sp>
      <p:sp>
        <p:nvSpPr>
          <p:cNvPr id="238" name="Shape 238"/>
          <p:cNvSpPr/>
          <p:nvPr/>
        </p:nvSpPr>
        <p:spPr>
          <a:xfrm>
            <a:off x="6853790" y="2644165"/>
            <a:ext cx="1856087"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γραφεις</a:t>
            </a:r>
          </a:p>
        </p:txBody>
      </p:sp>
      <p:sp>
        <p:nvSpPr>
          <p:cNvPr id="239" name="Shape 239"/>
          <p:cNvSpPr/>
          <p:nvPr/>
        </p:nvSpPr>
        <p:spPr>
          <a:xfrm>
            <a:off x="4621672" y="3866763"/>
            <a:ext cx="2488606"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’αριθμουσι</a:t>
            </a:r>
          </a:p>
        </p:txBody>
      </p:sp>
      <p:sp>
        <p:nvSpPr>
          <p:cNvPr id="240" name="Shape 240"/>
          <p:cNvSpPr/>
          <p:nvPr/>
        </p:nvSpPr>
        <p:spPr>
          <a:xfrm>
            <a:off x="4621672" y="5100436"/>
            <a:ext cx="2302819"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b="1">
                <a:latin typeface="Calibri"/>
                <a:ea typeface="Calibri"/>
                <a:cs typeface="Calibri"/>
                <a:sym typeface="Calibri"/>
              </a:defRPr>
            </a:lvl1pPr>
          </a:lstStyle>
          <a:p>
            <a:r>
              <a:t>γραφομεν</a:t>
            </a:r>
          </a:p>
        </p:txBody>
      </p:sp>
      <p:sp>
        <p:nvSpPr>
          <p:cNvPr id="241" name="Shape 241"/>
          <p:cNvSpPr/>
          <p:nvPr/>
        </p:nvSpPr>
        <p:spPr>
          <a:xfrm rot="17681543">
            <a:off x="7022796" y="1744494"/>
            <a:ext cx="488323" cy="310153"/>
          </a:xfrm>
          <a:custGeom>
            <a:avLst/>
            <a:gdLst/>
            <a:ahLst/>
            <a:cxnLst>
              <a:cxn ang="0">
                <a:pos x="wd2" y="hd2"/>
              </a:cxn>
              <a:cxn ang="5400000">
                <a:pos x="wd2" y="hd2"/>
              </a:cxn>
              <a:cxn ang="10800000">
                <a:pos x="wd2" y="hd2"/>
              </a:cxn>
              <a:cxn ang="16200000">
                <a:pos x="wd2" y="hd2"/>
              </a:cxn>
            </a:cxnLst>
            <a:rect l="0" t="0" r="r" b="b"/>
            <a:pathLst>
              <a:path w="21600" h="20587" extrusionOk="0">
                <a:moveTo>
                  <a:pt x="21600" y="0"/>
                </a:moveTo>
                <a:cubicBezTo>
                  <a:pt x="21255" y="6837"/>
                  <a:pt x="18557" y="13072"/>
                  <a:pt x="14296" y="16876"/>
                </a:cubicBezTo>
                <a:cubicBezTo>
                  <a:pt x="10084" y="20637"/>
                  <a:pt x="4812" y="21600"/>
                  <a:pt x="0" y="19487"/>
                </a:cubicBezTo>
              </a:path>
            </a:pathLst>
          </a:custGeom>
          <a:ln w="25400">
            <a:solidFill>
              <a:srgbClr val="000000"/>
            </a:solidFill>
            <a:miter lim="400000"/>
            <a:tailEnd type="triangle"/>
          </a:ln>
        </p:spPr>
        <p:txBody>
          <a:bodyPr lIns="50800" tIns="50800" rIns="50800" bIns="50800" anchor="ctr"/>
          <a:lstStyle/>
          <a:p>
            <a:pPr>
              <a:defRPr sz="2400"/>
            </a:pPr>
            <a:endParaRPr/>
          </a:p>
        </p:txBody>
      </p:sp>
      <p:sp>
        <p:nvSpPr>
          <p:cNvPr id="242" name="Shape 242"/>
          <p:cNvSpPr/>
          <p:nvPr/>
        </p:nvSpPr>
        <p:spPr>
          <a:xfrm>
            <a:off x="7160910" y="8119671"/>
            <a:ext cx="1430345"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σκοπομεν</a:t>
            </a:r>
          </a:p>
        </p:txBody>
      </p:sp>
      <p:sp>
        <p:nvSpPr>
          <p:cNvPr id="243" name="Shape 243"/>
          <p:cNvSpPr/>
          <p:nvPr/>
        </p:nvSpPr>
        <p:spPr>
          <a:xfrm>
            <a:off x="2967270" y="8521601"/>
            <a:ext cx="122787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’αριθμει</a:t>
            </a:r>
          </a:p>
        </p:txBody>
      </p:sp>
      <p:sp>
        <p:nvSpPr>
          <p:cNvPr id="244" name="Shape 244"/>
          <p:cNvSpPr/>
          <p:nvPr/>
        </p:nvSpPr>
        <p:spPr>
          <a:xfrm>
            <a:off x="7051404" y="9287463"/>
            <a:ext cx="1406935"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’αριθμετε</a:t>
            </a:r>
          </a:p>
        </p:txBody>
      </p:sp>
      <p:sp>
        <p:nvSpPr>
          <p:cNvPr id="245" name="Shape 245"/>
          <p:cNvSpPr/>
          <p:nvPr/>
        </p:nvSpPr>
        <p:spPr>
          <a:xfrm>
            <a:off x="7111953" y="8521601"/>
            <a:ext cx="1219660"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’αριθμω</a:t>
            </a:r>
          </a:p>
        </p:txBody>
      </p:sp>
      <p:sp>
        <p:nvSpPr>
          <p:cNvPr id="246" name="Shape 246"/>
          <p:cNvSpPr/>
          <p:nvPr/>
        </p:nvSpPr>
        <p:spPr>
          <a:xfrm>
            <a:off x="3066901" y="7698816"/>
            <a:ext cx="1010680"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σκοπω</a:t>
            </a:r>
          </a:p>
        </p:txBody>
      </p:sp>
      <p:sp>
        <p:nvSpPr>
          <p:cNvPr id="247" name="Shape 247"/>
          <p:cNvSpPr/>
          <p:nvPr/>
        </p:nvSpPr>
        <p:spPr>
          <a:xfrm>
            <a:off x="7121255" y="7306303"/>
            <a:ext cx="1201056"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σκοπετε</a:t>
            </a:r>
          </a:p>
        </p:txBody>
      </p:sp>
      <p:sp>
        <p:nvSpPr>
          <p:cNvPr id="248" name="Shape 248"/>
          <p:cNvSpPr/>
          <p:nvPr/>
        </p:nvSpPr>
        <p:spPr>
          <a:xfrm>
            <a:off x="7153004" y="7698816"/>
            <a:ext cx="1446158"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γραφουσι</a:t>
            </a:r>
          </a:p>
        </p:txBody>
      </p:sp>
      <p:sp>
        <p:nvSpPr>
          <p:cNvPr id="249" name="Shape 249"/>
          <p:cNvSpPr/>
          <p:nvPr/>
        </p:nvSpPr>
        <p:spPr>
          <a:xfrm>
            <a:off x="3097064" y="8927289"/>
            <a:ext cx="1151137"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σκοπεις</a:t>
            </a:r>
          </a:p>
        </p:txBody>
      </p:sp>
      <p:sp>
        <p:nvSpPr>
          <p:cNvPr id="250" name="Shape 250"/>
          <p:cNvSpPr/>
          <p:nvPr/>
        </p:nvSpPr>
        <p:spPr>
          <a:xfrm>
            <a:off x="3044319" y="9287463"/>
            <a:ext cx="1073777"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γραφει</a:t>
            </a:r>
          </a:p>
        </p:txBody>
      </p:sp>
      <p:sp>
        <p:nvSpPr>
          <p:cNvPr id="251" name="Shape 251"/>
          <p:cNvSpPr/>
          <p:nvPr/>
        </p:nvSpPr>
        <p:spPr>
          <a:xfrm>
            <a:off x="7147265" y="8927289"/>
            <a:ext cx="1202917"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γραφεις</a:t>
            </a:r>
          </a:p>
        </p:txBody>
      </p:sp>
      <p:sp>
        <p:nvSpPr>
          <p:cNvPr id="252" name="Shape 252"/>
          <p:cNvSpPr/>
          <p:nvPr/>
        </p:nvSpPr>
        <p:spPr>
          <a:xfrm>
            <a:off x="2999639" y="7306303"/>
            <a:ext cx="1598242"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’αριθμουσι</a:t>
            </a:r>
          </a:p>
        </p:txBody>
      </p:sp>
      <p:sp>
        <p:nvSpPr>
          <p:cNvPr id="253" name="Shape 253"/>
          <p:cNvSpPr/>
          <p:nvPr/>
        </p:nvSpPr>
        <p:spPr>
          <a:xfrm>
            <a:off x="3066901" y="8119671"/>
            <a:ext cx="1482125"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latin typeface="Calibri"/>
                <a:ea typeface="Calibri"/>
                <a:cs typeface="Calibri"/>
                <a:sym typeface="Calibri"/>
              </a:defRPr>
            </a:lvl1pPr>
          </a:lstStyle>
          <a:p>
            <a:r>
              <a:t>γραφομεν</a:t>
            </a:r>
          </a:p>
        </p:txBody>
      </p:sp>
      <p:sp>
        <p:nvSpPr>
          <p:cNvPr id="254" name="Shape 254"/>
          <p:cNvSpPr/>
          <p:nvPr/>
        </p:nvSpPr>
        <p:spPr>
          <a:xfrm>
            <a:off x="4697394" y="7661903"/>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55" name="Shape 255"/>
          <p:cNvSpPr/>
          <p:nvPr/>
        </p:nvSpPr>
        <p:spPr>
          <a:xfrm>
            <a:off x="4697394" y="8048066"/>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56" name="Shape 256"/>
          <p:cNvSpPr/>
          <p:nvPr/>
        </p:nvSpPr>
        <p:spPr>
          <a:xfrm>
            <a:off x="4689688" y="8458327"/>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57" name="Shape 257"/>
          <p:cNvSpPr/>
          <p:nvPr/>
        </p:nvSpPr>
        <p:spPr>
          <a:xfrm>
            <a:off x="4697394" y="8863642"/>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58" name="Shape 258"/>
          <p:cNvSpPr/>
          <p:nvPr/>
        </p:nvSpPr>
        <p:spPr>
          <a:xfrm>
            <a:off x="4693541" y="9266999"/>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59" name="Shape 259"/>
          <p:cNvSpPr/>
          <p:nvPr/>
        </p:nvSpPr>
        <p:spPr>
          <a:xfrm>
            <a:off x="4701247" y="9672314"/>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0" name="Shape 260"/>
          <p:cNvSpPr/>
          <p:nvPr/>
        </p:nvSpPr>
        <p:spPr>
          <a:xfrm>
            <a:off x="8596138" y="7667619"/>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1" name="Shape 261"/>
          <p:cNvSpPr/>
          <p:nvPr/>
        </p:nvSpPr>
        <p:spPr>
          <a:xfrm>
            <a:off x="8596138" y="8053782"/>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2" name="Shape 262"/>
          <p:cNvSpPr/>
          <p:nvPr/>
        </p:nvSpPr>
        <p:spPr>
          <a:xfrm>
            <a:off x="8588432" y="8464043"/>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3" name="Shape 263"/>
          <p:cNvSpPr/>
          <p:nvPr/>
        </p:nvSpPr>
        <p:spPr>
          <a:xfrm>
            <a:off x="8596138" y="8869358"/>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4" name="Shape 264"/>
          <p:cNvSpPr/>
          <p:nvPr/>
        </p:nvSpPr>
        <p:spPr>
          <a:xfrm>
            <a:off x="8592284" y="9272715"/>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5" name="Shape 265"/>
          <p:cNvSpPr/>
          <p:nvPr/>
        </p:nvSpPr>
        <p:spPr>
          <a:xfrm>
            <a:off x="8599990" y="9678030"/>
            <a:ext cx="2219971" cy="1"/>
          </a:xfrm>
          <a:prstGeom prst="line">
            <a:avLst/>
          </a:prstGeom>
          <a:ln w="25400">
            <a:solidFill>
              <a:srgbClr val="000000"/>
            </a:solidFill>
            <a:prstDash val="sysDot"/>
            <a:miter lim="400000"/>
          </a:ln>
        </p:spPr>
        <p:txBody>
          <a:bodyPr lIns="50800" tIns="50800" rIns="50800" bIns="50800" anchor="ctr"/>
          <a:lstStyle/>
          <a:p>
            <a:pPr>
              <a:defRPr sz="2400"/>
            </a:pPr>
            <a:endParaRPr/>
          </a:p>
        </p:txBody>
      </p:sp>
      <p:sp>
        <p:nvSpPr>
          <p:cNvPr id="266" name="Shape 266"/>
          <p:cNvSpPr/>
          <p:nvPr/>
        </p:nvSpPr>
        <p:spPr>
          <a:xfrm>
            <a:off x="9580471" y="5554229"/>
            <a:ext cx="1337221" cy="520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a:solidFill>
                  <a:schemeClr val="accent1"/>
                </a:solidFill>
                <a:latin typeface="Comic Sans MS"/>
                <a:ea typeface="Comic Sans MS"/>
                <a:cs typeface="Comic Sans MS"/>
                <a:sym typeface="Comic Sans MS"/>
              </a:defRPr>
            </a:lvl1pPr>
          </a:lstStyle>
          <a:p>
            <a:r>
              <a:t>γραφουσι</a:t>
            </a:r>
          </a:p>
        </p:txBody>
      </p:sp>
      <p:grpSp>
        <p:nvGrpSpPr>
          <p:cNvPr id="278" name="Group 278"/>
          <p:cNvGrpSpPr/>
          <p:nvPr/>
        </p:nvGrpSpPr>
        <p:grpSpPr>
          <a:xfrm>
            <a:off x="1146042" y="2273674"/>
            <a:ext cx="10940606" cy="4151266"/>
            <a:chOff x="0" y="0"/>
            <a:chExt cx="10940605" cy="4151265"/>
          </a:xfrm>
        </p:grpSpPr>
        <p:sp>
          <p:nvSpPr>
            <p:cNvPr id="267" name="Shape 267"/>
            <p:cNvSpPr/>
            <p:nvPr/>
          </p:nvSpPr>
          <p:spPr>
            <a:xfrm>
              <a:off x="969172" y="370589"/>
              <a:ext cx="1153567" cy="520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400">
                  <a:solidFill>
                    <a:schemeClr val="accent1"/>
                  </a:solidFill>
                  <a:latin typeface="Comic Sans MS"/>
                  <a:ea typeface="Comic Sans MS"/>
                  <a:cs typeface="Comic Sans MS"/>
                  <a:sym typeface="Comic Sans MS"/>
                </a:defRPr>
              </a:lvl1pPr>
            </a:lstStyle>
            <a:p>
              <a:r>
                <a:t>’αριθμω</a:t>
              </a:r>
            </a:p>
          </p:txBody>
        </p:sp>
        <p:sp>
          <p:nvSpPr>
            <p:cNvPr id="268" name="Shape 268"/>
            <p:cNvSpPr/>
            <p:nvPr/>
          </p:nvSpPr>
          <p:spPr>
            <a:xfrm>
              <a:off x="174717" y="0"/>
              <a:ext cx="1022599" cy="520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400">
                  <a:solidFill>
                    <a:schemeClr val="accent1"/>
                  </a:solidFill>
                  <a:latin typeface="Comic Sans MS"/>
                  <a:ea typeface="Comic Sans MS"/>
                  <a:cs typeface="Comic Sans MS"/>
                  <a:sym typeface="Comic Sans MS"/>
                </a:defRPr>
              </a:lvl1pPr>
            </a:lstStyle>
            <a:p>
              <a:r>
                <a:t>σκοπω</a:t>
              </a:r>
            </a:p>
          </p:txBody>
        </p:sp>
        <p:sp>
          <p:nvSpPr>
            <p:cNvPr id="269" name="Shape 269"/>
            <p:cNvSpPr/>
            <p:nvPr/>
          </p:nvSpPr>
          <p:spPr>
            <a:xfrm>
              <a:off x="0" y="1944715"/>
              <a:ext cx="1227256"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σκοπεις</a:t>
              </a:r>
            </a:p>
          </p:txBody>
        </p:sp>
        <p:sp>
          <p:nvSpPr>
            <p:cNvPr id="270" name="Shape 270"/>
            <p:cNvSpPr/>
            <p:nvPr/>
          </p:nvSpPr>
          <p:spPr>
            <a:xfrm>
              <a:off x="1143100" y="1660788"/>
              <a:ext cx="1208343"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γραφεις</a:t>
              </a:r>
            </a:p>
          </p:txBody>
        </p:sp>
        <p:sp>
          <p:nvSpPr>
            <p:cNvPr id="271" name="Shape 271"/>
            <p:cNvSpPr/>
            <p:nvPr/>
          </p:nvSpPr>
          <p:spPr>
            <a:xfrm>
              <a:off x="85721" y="3605165"/>
              <a:ext cx="1200591"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’αριθμει</a:t>
              </a:r>
            </a:p>
          </p:txBody>
        </p:sp>
        <p:sp>
          <p:nvSpPr>
            <p:cNvPr id="272" name="Shape 272"/>
            <p:cNvSpPr/>
            <p:nvPr/>
          </p:nvSpPr>
          <p:spPr>
            <a:xfrm>
              <a:off x="1224646" y="3249733"/>
              <a:ext cx="1045252"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γραφει</a:t>
              </a:r>
            </a:p>
          </p:txBody>
        </p:sp>
        <p:sp>
          <p:nvSpPr>
            <p:cNvPr id="273" name="Shape 273"/>
            <p:cNvSpPr/>
            <p:nvPr/>
          </p:nvSpPr>
          <p:spPr>
            <a:xfrm>
              <a:off x="9478945" y="-1"/>
              <a:ext cx="1461661"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σκοπομεν</a:t>
              </a:r>
            </a:p>
          </p:txBody>
        </p:sp>
        <p:sp>
          <p:nvSpPr>
            <p:cNvPr id="274" name="Shape 274"/>
            <p:cNvSpPr/>
            <p:nvPr/>
          </p:nvSpPr>
          <p:spPr>
            <a:xfrm>
              <a:off x="8523678" y="349391"/>
              <a:ext cx="1442747"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γραφομεν</a:t>
              </a:r>
            </a:p>
          </p:txBody>
        </p:sp>
        <p:sp>
          <p:nvSpPr>
            <p:cNvPr id="275" name="Shape 275"/>
            <p:cNvSpPr/>
            <p:nvPr/>
          </p:nvSpPr>
          <p:spPr>
            <a:xfrm>
              <a:off x="8421125" y="1581932"/>
              <a:ext cx="1280896"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σκοπετε</a:t>
              </a:r>
            </a:p>
          </p:txBody>
        </p:sp>
        <p:sp>
          <p:nvSpPr>
            <p:cNvPr id="276" name="Shape 276"/>
            <p:cNvSpPr/>
            <p:nvPr/>
          </p:nvSpPr>
          <p:spPr>
            <a:xfrm>
              <a:off x="9378543" y="1944715"/>
              <a:ext cx="1417322"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’αριθμετε</a:t>
              </a:r>
            </a:p>
          </p:txBody>
        </p:sp>
        <p:sp>
          <p:nvSpPr>
            <p:cNvPr id="277" name="Shape 277"/>
            <p:cNvSpPr/>
            <p:nvPr/>
          </p:nvSpPr>
          <p:spPr>
            <a:xfrm>
              <a:off x="9170787" y="3605165"/>
              <a:ext cx="1543516" cy="546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500">
                  <a:solidFill>
                    <a:schemeClr val="accent1"/>
                  </a:solidFill>
                  <a:latin typeface="Comic Sans MS"/>
                  <a:ea typeface="Comic Sans MS"/>
                  <a:cs typeface="Comic Sans MS"/>
                  <a:sym typeface="Comic Sans MS"/>
                </a:defRPr>
              </a:lvl1pPr>
            </a:lstStyle>
            <a:p>
              <a:r>
                <a:t>’αριθμουσι</a:t>
              </a:r>
            </a:p>
          </p:txBody>
        </p:sp>
      </p:grpSp>
      <p:grpSp>
        <p:nvGrpSpPr>
          <p:cNvPr id="291" name="Group 291"/>
          <p:cNvGrpSpPr/>
          <p:nvPr/>
        </p:nvGrpSpPr>
        <p:grpSpPr>
          <a:xfrm>
            <a:off x="4728165" y="7278981"/>
            <a:ext cx="5239357" cy="2494504"/>
            <a:chOff x="0" y="0"/>
            <a:chExt cx="5239356" cy="2494502"/>
          </a:xfrm>
        </p:grpSpPr>
        <p:sp>
          <p:nvSpPr>
            <p:cNvPr id="279" name="Shape 279"/>
            <p:cNvSpPr/>
            <p:nvPr/>
          </p:nvSpPr>
          <p:spPr>
            <a:xfrm>
              <a:off x="2852" y="-1"/>
              <a:ext cx="1376736"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they count</a:t>
              </a:r>
            </a:p>
          </p:txBody>
        </p:sp>
        <p:sp>
          <p:nvSpPr>
            <p:cNvPr id="280" name="Shape 280"/>
            <p:cNvSpPr/>
            <p:nvPr/>
          </p:nvSpPr>
          <p:spPr>
            <a:xfrm>
              <a:off x="0" y="382922"/>
              <a:ext cx="1128440"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I look at</a:t>
              </a:r>
            </a:p>
          </p:txBody>
        </p:sp>
        <p:sp>
          <p:nvSpPr>
            <p:cNvPr id="281" name="Shape 281"/>
            <p:cNvSpPr/>
            <p:nvPr/>
          </p:nvSpPr>
          <p:spPr>
            <a:xfrm>
              <a:off x="20525" y="821597"/>
              <a:ext cx="1128937"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we write</a:t>
              </a:r>
            </a:p>
          </p:txBody>
        </p:sp>
        <p:sp>
          <p:nvSpPr>
            <p:cNvPr id="282" name="Shape 282"/>
            <p:cNvSpPr/>
            <p:nvPr/>
          </p:nvSpPr>
          <p:spPr>
            <a:xfrm>
              <a:off x="17673" y="1229920"/>
              <a:ext cx="2108846"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he/she/it counts</a:t>
              </a:r>
            </a:p>
          </p:txBody>
        </p:sp>
        <p:sp>
          <p:nvSpPr>
            <p:cNvPr id="283" name="Shape 283"/>
            <p:cNvSpPr/>
            <p:nvPr/>
          </p:nvSpPr>
          <p:spPr>
            <a:xfrm>
              <a:off x="4278" y="1627058"/>
              <a:ext cx="1387526"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you look at</a:t>
              </a:r>
            </a:p>
          </p:txBody>
        </p:sp>
        <p:sp>
          <p:nvSpPr>
            <p:cNvPr id="284" name="Shape 284"/>
            <p:cNvSpPr/>
            <p:nvPr/>
          </p:nvSpPr>
          <p:spPr>
            <a:xfrm>
              <a:off x="1426" y="2022680"/>
              <a:ext cx="2085901"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he/she/it writes</a:t>
              </a:r>
            </a:p>
          </p:txBody>
        </p:sp>
        <p:sp>
          <p:nvSpPr>
            <p:cNvPr id="285" name="Shape 285"/>
            <p:cNvSpPr/>
            <p:nvPr/>
          </p:nvSpPr>
          <p:spPr>
            <a:xfrm>
              <a:off x="3802594" y="14622"/>
              <a:ext cx="143676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y’all look at</a:t>
              </a:r>
            </a:p>
          </p:txBody>
        </p:sp>
        <p:sp>
          <p:nvSpPr>
            <p:cNvPr id="286" name="Shape 286"/>
            <p:cNvSpPr/>
            <p:nvPr/>
          </p:nvSpPr>
          <p:spPr>
            <a:xfrm>
              <a:off x="3799741" y="397544"/>
              <a:ext cx="1353791"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they write</a:t>
              </a:r>
            </a:p>
          </p:txBody>
        </p:sp>
        <p:sp>
          <p:nvSpPr>
            <p:cNvPr id="287" name="Shape 287"/>
            <p:cNvSpPr/>
            <p:nvPr/>
          </p:nvSpPr>
          <p:spPr>
            <a:xfrm>
              <a:off x="3820267" y="836220"/>
              <a:ext cx="1302570"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we look at</a:t>
              </a:r>
            </a:p>
          </p:txBody>
        </p:sp>
        <p:sp>
          <p:nvSpPr>
            <p:cNvPr id="288" name="Shape 288"/>
            <p:cNvSpPr/>
            <p:nvPr/>
          </p:nvSpPr>
          <p:spPr>
            <a:xfrm>
              <a:off x="3817415" y="1244542"/>
              <a:ext cx="977752"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I count</a:t>
              </a:r>
            </a:p>
          </p:txBody>
        </p:sp>
        <p:sp>
          <p:nvSpPr>
            <p:cNvPr id="289" name="Shape 289"/>
            <p:cNvSpPr/>
            <p:nvPr/>
          </p:nvSpPr>
          <p:spPr>
            <a:xfrm>
              <a:off x="3804020" y="1641680"/>
              <a:ext cx="121389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you write</a:t>
              </a:r>
            </a:p>
          </p:txBody>
        </p:sp>
        <p:sp>
          <p:nvSpPr>
            <p:cNvPr id="290" name="Shape 290"/>
            <p:cNvSpPr/>
            <p:nvPr/>
          </p:nvSpPr>
          <p:spPr>
            <a:xfrm>
              <a:off x="3801167" y="2037302"/>
              <a:ext cx="1286075"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defRPr sz="2000">
                  <a:solidFill>
                    <a:schemeClr val="accent1"/>
                  </a:solidFill>
                  <a:latin typeface="Comic Sans MS"/>
                  <a:ea typeface="Comic Sans MS"/>
                  <a:cs typeface="Comic Sans MS"/>
                  <a:sym typeface="Comic Sans MS"/>
                </a:defRPr>
              </a:lvl1pPr>
            </a:lstStyle>
            <a:p>
              <a:r>
                <a:t>y’all count</a:t>
              </a:r>
            </a:p>
          </p:txBody>
        </p:sp>
      </p:gr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 grpId="1" animBg="1" advAuto="0"/>
      <p:bldP spid="291" grpId="2"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title"/>
          </p:nvPr>
        </p:nvSpPr>
        <p:spPr>
          <a:xfrm>
            <a:off x="952500" y="155182"/>
            <a:ext cx="11099800" cy="1743447"/>
          </a:xfrm>
          <a:prstGeom prst="rect">
            <a:avLst/>
          </a:prstGeom>
        </p:spPr>
        <p:txBody>
          <a:bodyPr/>
          <a:lstStyle/>
          <a:p>
            <a:r>
              <a:t>the olympics</a:t>
            </a:r>
          </a:p>
        </p:txBody>
      </p:sp>
      <p:sp>
        <p:nvSpPr>
          <p:cNvPr id="294" name="Shape 294"/>
          <p:cNvSpPr/>
          <p:nvPr/>
        </p:nvSpPr>
        <p:spPr>
          <a:xfrm>
            <a:off x="3468130" y="1329240"/>
            <a:ext cx="5767513" cy="774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400">
                <a:latin typeface="Helvetica"/>
                <a:ea typeface="Helvetica"/>
                <a:cs typeface="Helvetica"/>
                <a:sym typeface="Helvetica"/>
              </a:defRPr>
            </a:lvl1pPr>
          </a:lstStyle>
          <a:p>
            <a:r>
              <a:t>776 B.C.E. – 393 C.E. </a:t>
            </a:r>
          </a:p>
        </p:txBody>
      </p:sp>
      <p:sp>
        <p:nvSpPr>
          <p:cNvPr id="295" name="Shape 295"/>
          <p:cNvSpPr/>
          <p:nvPr/>
        </p:nvSpPr>
        <p:spPr>
          <a:xfrm>
            <a:off x="4644175" y="4489449"/>
            <a:ext cx="2993158" cy="774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400">
                <a:solidFill>
                  <a:schemeClr val="accent5"/>
                </a:solidFill>
                <a:latin typeface="Helvetica"/>
                <a:ea typeface="Helvetica"/>
                <a:cs typeface="Helvetica"/>
                <a:sym typeface="Helvetica"/>
              </a:defRPr>
            </a:lvl1pPr>
          </a:lstStyle>
          <a:p>
            <a:r>
              <a:t>1169 years!</a:t>
            </a:r>
          </a:p>
        </p:txBody>
      </p:sp>
      <p:pic>
        <p:nvPicPr>
          <p:cNvPr id="296" name="pasted-image.pdf"/>
          <p:cNvPicPr>
            <a:picLocks noChangeAspect="1"/>
          </p:cNvPicPr>
          <p:nvPr/>
        </p:nvPicPr>
        <p:blipFill>
          <a:blip r:embed="rId2">
            <a:extLst/>
          </a:blip>
          <a:stretch>
            <a:fillRect/>
          </a:stretch>
        </p:blipFill>
        <p:spPr>
          <a:xfrm>
            <a:off x="429772" y="5550147"/>
            <a:ext cx="4208532" cy="3160765"/>
          </a:xfrm>
          <a:prstGeom prst="rect">
            <a:avLst/>
          </a:prstGeom>
          <a:ln w="12700">
            <a:miter lim="400000"/>
          </a:ln>
        </p:spPr>
      </p:pic>
      <p:pic>
        <p:nvPicPr>
          <p:cNvPr id="297" name="pasted-image.pdf"/>
          <p:cNvPicPr>
            <a:picLocks noChangeAspect="1"/>
          </p:cNvPicPr>
          <p:nvPr/>
        </p:nvPicPr>
        <p:blipFill>
          <a:blip r:embed="rId3">
            <a:extLst/>
          </a:blip>
          <a:stretch>
            <a:fillRect/>
          </a:stretch>
        </p:blipFill>
        <p:spPr>
          <a:xfrm>
            <a:off x="5060165" y="5550147"/>
            <a:ext cx="2374940" cy="3160765"/>
          </a:xfrm>
          <a:prstGeom prst="rect">
            <a:avLst/>
          </a:prstGeom>
          <a:ln w="12700">
            <a:miter lim="400000"/>
          </a:ln>
        </p:spPr>
      </p:pic>
      <p:pic>
        <p:nvPicPr>
          <p:cNvPr id="298" name="pasted-image.pdf"/>
          <p:cNvPicPr>
            <a:picLocks noChangeAspect="1"/>
          </p:cNvPicPr>
          <p:nvPr/>
        </p:nvPicPr>
        <p:blipFill>
          <a:blip r:embed="rId4">
            <a:extLst/>
          </a:blip>
          <a:stretch>
            <a:fillRect/>
          </a:stretch>
        </p:blipFill>
        <p:spPr>
          <a:xfrm>
            <a:off x="7856966" y="5570963"/>
            <a:ext cx="4208533" cy="3156399"/>
          </a:xfrm>
          <a:prstGeom prst="rect">
            <a:avLst/>
          </a:prstGeom>
          <a:ln w="12700">
            <a:miter lim="400000"/>
          </a:ln>
        </p:spPr>
      </p:pic>
      <p:pic>
        <p:nvPicPr>
          <p:cNvPr id="299" name="nike_colour.jpg"/>
          <p:cNvPicPr>
            <a:picLocks noChangeAspect="1"/>
          </p:cNvPicPr>
          <p:nvPr/>
        </p:nvPicPr>
        <p:blipFill>
          <a:blip r:embed="rId5">
            <a:extLst/>
          </a:blip>
          <a:stretch>
            <a:fillRect/>
          </a:stretch>
        </p:blipFill>
        <p:spPr>
          <a:xfrm>
            <a:off x="50728" y="256251"/>
            <a:ext cx="3283854" cy="4231694"/>
          </a:xfrm>
          <a:prstGeom prst="rect">
            <a:avLst/>
          </a:prstGeom>
          <a:ln w="12700">
            <a:miter lim="400000"/>
          </a:ln>
        </p:spPr>
      </p:pic>
      <p:sp>
        <p:nvSpPr>
          <p:cNvPr id="300" name="Shape 300"/>
          <p:cNvSpPr/>
          <p:nvPr/>
        </p:nvSpPr>
        <p:spPr>
          <a:xfrm>
            <a:off x="4085656" y="2515830"/>
            <a:ext cx="4881393" cy="1687138"/>
          </a:xfrm>
          <a:prstGeom prst="wedgeEllipseCallout">
            <a:avLst>
              <a:gd name="adj1" fmla="val -73716"/>
              <a:gd name="adj2" fmla="val -95213"/>
            </a:avLst>
          </a:prstGeom>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lvl1pPr>
              <a:defRPr sz="2400"/>
            </a:lvl1pPr>
          </a:lstStyle>
          <a:p>
            <a:r>
              <a:t>For how many years did the Ancient Greek Olympics run? </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2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 grpId="1" animBg="1" advAuto="0"/>
      <p:bldP spid="295" grpId="3" animBg="1" advAuto="0"/>
      <p:bldP spid="296" grpId="5" animBg="1" advAuto="0"/>
      <p:bldP spid="297" grpId="4" animBg="1" advAuto="0"/>
      <p:bldP spid="298" grpId="6" animBg="1" advAuto="0"/>
      <p:bldP spid="300" grpId="2"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a:spLocks noGrp="1"/>
          </p:cNvSpPr>
          <p:nvPr>
            <p:ph type="title"/>
          </p:nvPr>
        </p:nvSpPr>
        <p:spPr>
          <a:xfrm>
            <a:off x="952500" y="908622"/>
            <a:ext cx="11099800" cy="1230756"/>
          </a:xfrm>
          <a:prstGeom prst="rect">
            <a:avLst/>
          </a:prstGeom>
        </p:spPr>
        <p:txBody>
          <a:bodyPr/>
          <a:lstStyle/>
          <a:p>
            <a:r>
              <a:t>olympic lying</a:t>
            </a:r>
          </a:p>
        </p:txBody>
      </p:sp>
      <p:pic>
        <p:nvPicPr>
          <p:cNvPr id="303" name="pasted-image.pdf"/>
          <p:cNvPicPr>
            <a:picLocks noChangeAspect="1"/>
          </p:cNvPicPr>
          <p:nvPr/>
        </p:nvPicPr>
        <p:blipFill>
          <a:blip r:embed="rId2">
            <a:extLst/>
          </a:blip>
          <a:stretch>
            <a:fillRect/>
          </a:stretch>
        </p:blipFill>
        <p:spPr>
          <a:xfrm>
            <a:off x="851726" y="203489"/>
            <a:ext cx="2552701" cy="3187701"/>
          </a:xfrm>
          <a:prstGeom prst="rect">
            <a:avLst/>
          </a:prstGeom>
          <a:ln w="12700">
            <a:miter lim="400000"/>
          </a:ln>
        </p:spPr>
      </p:pic>
      <p:pic>
        <p:nvPicPr>
          <p:cNvPr id="304" name="pasted-image.pdf"/>
          <p:cNvPicPr>
            <a:picLocks noChangeAspect="1"/>
          </p:cNvPicPr>
          <p:nvPr/>
        </p:nvPicPr>
        <p:blipFill>
          <a:blip r:embed="rId2">
            <a:extLst/>
          </a:blip>
          <a:stretch>
            <a:fillRect/>
          </a:stretch>
        </p:blipFill>
        <p:spPr>
          <a:xfrm flipH="1">
            <a:off x="9600373" y="216189"/>
            <a:ext cx="2552701" cy="3187701"/>
          </a:xfrm>
          <a:prstGeom prst="rect">
            <a:avLst/>
          </a:prstGeom>
          <a:ln w="12700">
            <a:miter lim="400000"/>
          </a:ln>
        </p:spPr>
      </p:pic>
      <p:sp>
        <p:nvSpPr>
          <p:cNvPr id="305" name="Shape 305"/>
          <p:cNvSpPr/>
          <p:nvPr/>
        </p:nvSpPr>
        <p:spPr>
          <a:xfrm>
            <a:off x="449322" y="4033358"/>
            <a:ext cx="1210615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2500">
                <a:latin typeface="Helvetica"/>
                <a:ea typeface="Helvetica"/>
                <a:cs typeface="Helvetica"/>
                <a:sym typeface="Helvetica"/>
              </a:defRPr>
            </a:lvl1pPr>
          </a:lstStyle>
          <a:p>
            <a:r>
              <a:t>Each team will nominate a Reader and a Record Keeper. In each paragraph, there are three things that are untrue. There are two ways to win points in this game:</a:t>
            </a:r>
          </a:p>
        </p:txBody>
      </p:sp>
      <p:sp>
        <p:nvSpPr>
          <p:cNvPr id="306" name="Shape 306"/>
          <p:cNvSpPr/>
          <p:nvPr/>
        </p:nvSpPr>
        <p:spPr>
          <a:xfrm>
            <a:off x="141965" y="5301946"/>
            <a:ext cx="12106155"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42900" lvl="1" indent="-114300" algn="l" defTabSz="457200">
              <a:defRPr sz="2500">
                <a:latin typeface="Helvetica"/>
                <a:ea typeface="Helvetica"/>
                <a:cs typeface="Helvetica"/>
                <a:sym typeface="Helvetica"/>
              </a:defRPr>
            </a:pPr>
            <a:r>
              <a:t>  1. Spot the three lies concealed in other teams’ statements - the Record Keeper writes them down on your team’s Olympic Lying sheet. Each lie correctly identified is worth one point. </a:t>
            </a:r>
          </a:p>
          <a:p>
            <a:pPr marL="342900" lvl="2" indent="114300" defTabSz="457200">
              <a:defRPr sz="2500" b="1">
                <a:latin typeface="Helvetica"/>
                <a:ea typeface="Helvetica"/>
                <a:cs typeface="Helvetica"/>
                <a:sym typeface="Helvetica"/>
              </a:defRPr>
            </a:pPr>
            <a:r>
              <a:t>5 teams = maximum of 4x3 points = 12 points</a:t>
            </a:r>
          </a:p>
        </p:txBody>
      </p:sp>
      <p:sp>
        <p:nvSpPr>
          <p:cNvPr id="307" name="Shape 307"/>
          <p:cNvSpPr/>
          <p:nvPr/>
        </p:nvSpPr>
        <p:spPr>
          <a:xfrm>
            <a:off x="564498" y="6951533"/>
            <a:ext cx="12106156" cy="200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42900" indent="-342900" algn="l" defTabSz="457200">
              <a:defRPr sz="2500">
                <a:latin typeface="Helvetica"/>
                <a:ea typeface="Helvetica"/>
                <a:cs typeface="Helvetica"/>
                <a:sym typeface="Helvetica"/>
              </a:defRPr>
            </a:pPr>
            <a:r>
              <a:t>2. ’Smuggle’ your own team’s lies by the Reader reading them with such authority that everyone will believe them. You may want to choose a reader who is not prone to fits of giggles, or who has a good ‘poker face’! Each lie ‘smuggled’ is worth one point. </a:t>
            </a:r>
          </a:p>
          <a:p>
            <a:pPr marL="342900" indent="-342900" defTabSz="457200">
              <a:defRPr sz="2500" b="1">
                <a:latin typeface="Helvetica"/>
                <a:ea typeface="Helvetica"/>
                <a:cs typeface="Helvetica"/>
                <a:sym typeface="Helvetica"/>
              </a:defRPr>
            </a:pPr>
            <a:r>
              <a:t>3 lies x 1 = 3 points</a:t>
            </a:r>
          </a:p>
        </p:txBody>
      </p:sp>
      <p:sp>
        <p:nvSpPr>
          <p:cNvPr id="308" name="Shape 308"/>
          <p:cNvSpPr/>
          <p:nvPr/>
        </p:nvSpPr>
        <p:spPr>
          <a:xfrm>
            <a:off x="3127962" y="9147220"/>
            <a:ext cx="6546355" cy="533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2800" b="1">
                <a:latin typeface="Helvetica"/>
                <a:ea typeface="Helvetica"/>
                <a:cs typeface="Helvetica"/>
                <a:sym typeface="Helvetica"/>
              </a:defRPr>
            </a:lvl1pPr>
          </a:lstStyle>
          <a:p>
            <a:r>
              <a:t>TOTAL POSSIBLE POINTS = 15 points</a:t>
            </a:r>
          </a:p>
        </p:txBody>
      </p:sp>
      <p:sp>
        <p:nvSpPr>
          <p:cNvPr id="309" name="Shape 309"/>
          <p:cNvSpPr/>
          <p:nvPr/>
        </p:nvSpPr>
        <p:spPr>
          <a:xfrm>
            <a:off x="497651" y="2857704"/>
            <a:ext cx="12379225"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2500">
                <a:latin typeface="Helvetica"/>
                <a:ea typeface="Helvetica"/>
                <a:cs typeface="Helvetica"/>
                <a:sym typeface="Helvetica"/>
              </a:defRPr>
            </a:lvl1pPr>
          </a:lstStyle>
          <a:p>
            <a:r>
              <a:t>Get into five teams of 5-6 members. Each team will be given a paragraph to read out loud, and a record sheet.</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3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2" animBg="1" advAuto="0"/>
      <p:bldP spid="306" grpId="3" animBg="1" advAuto="0"/>
      <p:bldP spid="307" grpId="4" animBg="1" advAuto="0"/>
      <p:bldP spid="308" grpId="5" animBg="1" advAuto="0"/>
      <p:bldP spid="309"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title" idx="4294967295"/>
          </p:nvPr>
        </p:nvSpPr>
        <p:spPr>
          <a:xfrm>
            <a:off x="952500" y="152400"/>
            <a:ext cx="11099800" cy="1169591"/>
          </a:xfrm>
          <a:prstGeom prst="rect">
            <a:avLst/>
          </a:prstGeom>
        </p:spPr>
        <p:txBody>
          <a:bodyPr/>
          <a:lstStyle/>
          <a:p>
            <a:r>
              <a:t>plenary</a:t>
            </a:r>
          </a:p>
        </p:txBody>
      </p:sp>
      <p:sp>
        <p:nvSpPr>
          <p:cNvPr id="312" name="Shape 312"/>
          <p:cNvSpPr/>
          <p:nvPr/>
        </p:nvSpPr>
        <p:spPr>
          <a:xfrm>
            <a:off x="11944382" y="9480549"/>
            <a:ext cx="1054036" cy="24130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900">
                <a:solidFill>
                  <a:srgbClr val="53585F"/>
                </a:solidFill>
              </a:defRPr>
            </a:pPr>
            <a:r>
              <a:rPr>
                <a:latin typeface="Helvetica"/>
                <a:ea typeface="Helvetica"/>
                <a:cs typeface="Helvetica"/>
                <a:sym typeface="Helvetica"/>
              </a:rPr>
              <a:t>© </a:t>
            </a:r>
            <a:r>
              <a:t>C. Andrew 2017</a:t>
            </a:r>
          </a:p>
        </p:txBody>
      </p:sp>
      <p:sp>
        <p:nvSpPr>
          <p:cNvPr id="313" name="Shape 313"/>
          <p:cNvSpPr/>
          <p:nvPr/>
        </p:nvSpPr>
        <p:spPr>
          <a:xfrm>
            <a:off x="409864" y="5628019"/>
            <a:ext cx="6823080" cy="2760528"/>
          </a:xfrm>
          <a:prstGeom prst="wedgeEllipseCallout">
            <a:avLst>
              <a:gd name="adj1" fmla="val 72561"/>
              <a:gd name="adj2" fmla="val -14782"/>
            </a:avLst>
          </a:prstGeom>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r>
              <a:t>To which god were the Ancient Olympic Games dedicated?</a:t>
            </a:r>
          </a:p>
        </p:txBody>
      </p:sp>
      <p:sp>
        <p:nvSpPr>
          <p:cNvPr id="314" name="Shape 314"/>
          <p:cNvSpPr/>
          <p:nvPr/>
        </p:nvSpPr>
        <p:spPr>
          <a:xfrm>
            <a:off x="4762074" y="1567286"/>
            <a:ext cx="7471352" cy="2296863"/>
          </a:xfrm>
          <a:prstGeom prst="wedgeEllipseCallout">
            <a:avLst>
              <a:gd name="adj1" fmla="val -63959"/>
              <a:gd name="adj2" fmla="val -10708"/>
            </a:avLst>
          </a:prstGeom>
          <a:ln w="25400">
            <a:solidFill>
              <a:srgbClr val="85888D"/>
            </a:solidFill>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r>
              <a:t>If I tell you “’αριθμουσι,” who is counting?</a:t>
            </a:r>
          </a:p>
        </p:txBody>
      </p:sp>
      <p:pic>
        <p:nvPicPr>
          <p:cNvPr id="315" name="nike_no1_colour.jpg"/>
          <p:cNvPicPr>
            <a:picLocks noChangeAspect="1"/>
          </p:cNvPicPr>
          <p:nvPr/>
        </p:nvPicPr>
        <p:blipFill>
          <a:blip r:embed="rId2">
            <a:extLst/>
          </a:blip>
          <a:stretch>
            <a:fillRect/>
          </a:stretch>
        </p:blipFill>
        <p:spPr>
          <a:xfrm>
            <a:off x="379672" y="730884"/>
            <a:ext cx="3354078" cy="4322187"/>
          </a:xfrm>
          <a:prstGeom prst="rect">
            <a:avLst/>
          </a:prstGeom>
          <a:ln w="12700">
            <a:miter lim="400000"/>
          </a:ln>
        </p:spPr>
      </p:pic>
      <p:pic>
        <p:nvPicPr>
          <p:cNvPr id="316" name="nike_no1_colour.jpg"/>
          <p:cNvPicPr>
            <a:picLocks noChangeAspect="1"/>
          </p:cNvPicPr>
          <p:nvPr/>
        </p:nvPicPr>
        <p:blipFill>
          <a:blip r:embed="rId2">
            <a:extLst/>
          </a:blip>
          <a:stretch>
            <a:fillRect/>
          </a:stretch>
        </p:blipFill>
        <p:spPr>
          <a:xfrm flipH="1">
            <a:off x="8969195" y="4517532"/>
            <a:ext cx="3354078" cy="4322187"/>
          </a:xfrm>
          <a:prstGeom prst="rect">
            <a:avLst/>
          </a:prstGeom>
          <a:ln w="12700">
            <a:miter lim="400000"/>
          </a:ln>
        </p:spPr>
      </p:pic>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 grpId="0" animBg="1"/>
      <p:bldP spid="3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rculanum"/>
        <a:ea typeface="Herculanum"/>
        <a:cs typeface="Herculanum"/>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rculanum"/>
        <a:ea typeface="Herculanum"/>
        <a:cs typeface="Herculanum"/>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495</Words>
  <Application>Microsoft Macintosh PowerPoint</Application>
  <PresentationFormat>Custom</PresentationFormat>
  <Paragraphs>154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PowerPoint Presentation</vt:lpstr>
      <vt:lpstr>word roots challenge</vt:lpstr>
      <vt:lpstr>ancient greek verbs</vt:lpstr>
      <vt:lpstr>quick-fire verbs</vt:lpstr>
      <vt:lpstr>Sort &amp; Translate</vt:lpstr>
      <vt:lpstr>the olympics</vt:lpstr>
      <vt:lpstr>olympic lying</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 Andrew</cp:lastModifiedBy>
  <cp:revision>6</cp:revision>
  <dcterms:modified xsi:type="dcterms:W3CDTF">2017-09-02T15:11:23Z</dcterms:modified>
</cp:coreProperties>
</file>