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4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923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rculan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hephaistos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9551" y="1054958"/>
            <a:ext cx="5080001" cy="619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1725764" y="6248400"/>
            <a:ext cx="9553271" cy="292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endParaRPr/>
          </a:p>
          <a:p>
            <a:pPr>
              <a:defRPr sz="9000">
                <a:latin typeface="+mj-lt"/>
                <a:ea typeface="+mj-ea"/>
                <a:cs typeface="+mj-cs"/>
                <a:sym typeface="Herculanum"/>
              </a:defRPr>
            </a:pPr>
            <a:r>
              <a:t>Mega Greek</a:t>
            </a:r>
          </a:p>
          <a:p>
            <a:pPr>
              <a:defRPr sz="6600">
                <a:latin typeface="+mj-lt"/>
                <a:ea typeface="+mj-ea"/>
                <a:cs typeface="+mj-cs"/>
                <a:sym typeface="Herculanum"/>
              </a:defRPr>
            </a:pPr>
            <a:r>
              <a:t>4: Art &amp; Architecture</a:t>
            </a:r>
          </a:p>
        </p:txBody>
      </p:sp>
      <p:sp>
        <p:nvSpPr>
          <p:cNvPr id="130" name="Shape 130"/>
          <p:cNvSpPr/>
          <p:nvPr/>
        </p:nvSpPr>
        <p:spPr>
          <a:xfrm>
            <a:off x="1721370" y="3656343"/>
            <a:ext cx="483766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Your guide for today…</a:t>
            </a:r>
          </a:p>
        </p:txBody>
      </p:sp>
      <p:sp>
        <p:nvSpPr>
          <p:cNvPr id="131" name="Shape 131"/>
          <p:cNvSpPr/>
          <p:nvPr/>
        </p:nvSpPr>
        <p:spPr>
          <a:xfrm>
            <a:off x="2355219" y="4565021"/>
            <a:ext cx="5444332" cy="15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Hephaistos</a:t>
            </a:r>
          </a:p>
        </p:txBody>
      </p:sp>
      <p:sp>
        <p:nvSpPr>
          <p:cNvPr id="133" name="Shape 133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134" name="Shape 134"/>
          <p:cNvSpPr/>
          <p:nvPr/>
        </p:nvSpPr>
        <p:spPr>
          <a:xfrm>
            <a:off x="1725764" y="170143"/>
            <a:ext cx="5801834" cy="2321004"/>
          </a:xfrm>
          <a:prstGeom prst="wedgeEllipseCallout">
            <a:avLst>
              <a:gd name="adj1" fmla="val 63958"/>
              <a:gd name="adj2" fmla="val 77024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5000"/>
            </a:pPr>
            <a:r>
              <a:t>Χαιρετε! </a:t>
            </a:r>
          </a:p>
          <a:p>
            <a:pPr>
              <a:defRPr sz="5000"/>
            </a:pPr>
            <a:r>
              <a:t>Khairete!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1" animBg="1" advAuto="0"/>
      <p:bldP spid="131" grpId="2" animBg="1" advAuto="0"/>
      <p:bldP spid="134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110907"/>
          </a:xfrm>
          <a:prstGeom prst="rect">
            <a:avLst/>
          </a:prstGeom>
        </p:spPr>
        <p:txBody>
          <a:bodyPr/>
          <a:lstStyle/>
          <a:p>
            <a:r>
              <a:t>make an akroterion</a:t>
            </a:r>
          </a:p>
        </p:txBody>
      </p:sp>
      <p:sp>
        <p:nvSpPr>
          <p:cNvPr id="280" name="Shape 280"/>
          <p:cNvSpPr/>
          <p:nvPr/>
        </p:nvSpPr>
        <p:spPr>
          <a:xfrm>
            <a:off x="315410" y="6272541"/>
            <a:ext cx="345017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</a:t>
            </a:r>
          </a:p>
          <a:p>
            <a:pPr algn="l">
              <a:defRPr sz="2800"/>
            </a:pPr>
            <a:r>
              <a:t>Roll your clay out to a 1cm thickness.</a:t>
            </a:r>
          </a:p>
        </p:txBody>
      </p:sp>
      <p:sp>
        <p:nvSpPr>
          <p:cNvPr id="281" name="Shape 281"/>
          <p:cNvSpPr/>
          <p:nvPr/>
        </p:nvSpPr>
        <p:spPr>
          <a:xfrm>
            <a:off x="4572312" y="6250802"/>
            <a:ext cx="345017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2</a:t>
            </a:r>
          </a:p>
          <a:p>
            <a:pPr algn="l">
              <a:defRPr sz="2800"/>
            </a:pPr>
            <a:r>
              <a:t>Cut out a rectangle 12cm long and 6cm wide. This will be your base.</a:t>
            </a:r>
          </a:p>
        </p:txBody>
      </p:sp>
      <p:sp>
        <p:nvSpPr>
          <p:cNvPr id="282" name="Shape 282"/>
          <p:cNvSpPr/>
          <p:nvPr/>
        </p:nvSpPr>
        <p:spPr>
          <a:xfrm>
            <a:off x="9048891" y="6250802"/>
            <a:ext cx="345017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3</a:t>
            </a:r>
          </a:p>
          <a:p>
            <a:pPr algn="l">
              <a:defRPr sz="2800"/>
            </a:pPr>
            <a:r>
              <a:t>Roll out another piece of clay to a half centimetre thickness.</a:t>
            </a:r>
          </a:p>
        </p:txBody>
      </p:sp>
      <p:pic>
        <p:nvPicPr>
          <p:cNvPr id="283" name="IMG_159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82" y="2355129"/>
            <a:ext cx="3882950" cy="3440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IMG_16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53731" y="2343223"/>
            <a:ext cx="4097410" cy="3464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IMG_160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6913" y="2343223"/>
            <a:ext cx="3794321" cy="3464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110907"/>
          </a:xfrm>
          <a:prstGeom prst="rect">
            <a:avLst/>
          </a:prstGeom>
        </p:spPr>
        <p:txBody>
          <a:bodyPr/>
          <a:lstStyle/>
          <a:p>
            <a:r>
              <a:t>make an akroterion</a:t>
            </a:r>
          </a:p>
        </p:txBody>
      </p:sp>
      <p:sp>
        <p:nvSpPr>
          <p:cNvPr id="288" name="Shape 288"/>
          <p:cNvSpPr/>
          <p:nvPr/>
        </p:nvSpPr>
        <p:spPr>
          <a:xfrm>
            <a:off x="271475" y="6592219"/>
            <a:ext cx="345017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/>
              <a:t>Step 4</a:t>
            </a:r>
          </a:p>
          <a:p>
            <a:pPr algn="l">
              <a:defRPr sz="2800"/>
            </a:pPr>
            <a:r>
              <a:rPr dirty="0"/>
              <a:t>From this, cut out two 20cm by 3cm strips.</a:t>
            </a:r>
          </a:p>
        </p:txBody>
      </p:sp>
      <p:sp>
        <p:nvSpPr>
          <p:cNvPr id="289" name="Shape 289"/>
          <p:cNvSpPr/>
          <p:nvPr/>
        </p:nvSpPr>
        <p:spPr>
          <a:xfrm>
            <a:off x="4572312" y="6595361"/>
            <a:ext cx="345017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5 </a:t>
            </a:r>
          </a:p>
          <a:p>
            <a:pPr algn="l">
              <a:defRPr sz="2800"/>
            </a:pPr>
            <a:r>
              <a:t>Make a sausage and put it at the end of one of the strips.</a:t>
            </a:r>
          </a:p>
        </p:txBody>
      </p:sp>
      <p:sp>
        <p:nvSpPr>
          <p:cNvPr id="290" name="Shape 290"/>
          <p:cNvSpPr/>
          <p:nvPr/>
        </p:nvSpPr>
        <p:spPr>
          <a:xfrm>
            <a:off x="8873150" y="6595361"/>
            <a:ext cx="3450171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6</a:t>
            </a:r>
          </a:p>
          <a:p>
            <a:pPr algn="l">
              <a:defRPr sz="2800"/>
            </a:pPr>
            <a:r>
              <a:t>Curl the strip of clay around the sausage to make a scroll shape.</a:t>
            </a:r>
          </a:p>
        </p:txBody>
      </p:sp>
      <p:pic>
        <p:nvPicPr>
          <p:cNvPr id="291" name="IMG_16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174" y="2227732"/>
            <a:ext cx="3553019" cy="3489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61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15564" y="2229926"/>
            <a:ext cx="4563757" cy="3485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G_16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6062" y="2220467"/>
            <a:ext cx="3783486" cy="34850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110907"/>
          </a:xfrm>
          <a:prstGeom prst="rect">
            <a:avLst/>
          </a:prstGeom>
        </p:spPr>
        <p:txBody>
          <a:bodyPr/>
          <a:lstStyle/>
          <a:p>
            <a:r>
              <a:t>make an akroterion</a:t>
            </a:r>
          </a:p>
        </p:txBody>
      </p:sp>
      <p:sp>
        <p:nvSpPr>
          <p:cNvPr id="296" name="Shape 296"/>
          <p:cNvSpPr/>
          <p:nvPr/>
        </p:nvSpPr>
        <p:spPr>
          <a:xfrm>
            <a:off x="315410" y="6352288"/>
            <a:ext cx="345017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7</a:t>
            </a:r>
          </a:p>
          <a:p>
            <a:pPr algn="l">
              <a:defRPr sz="2800"/>
            </a:pPr>
            <a:r>
              <a:t>Do the same with the other strip of clay, but curling around the sausage in the opposite direction.</a:t>
            </a:r>
          </a:p>
        </p:txBody>
      </p:sp>
      <p:sp>
        <p:nvSpPr>
          <p:cNvPr id="297" name="Shape 297"/>
          <p:cNvSpPr/>
          <p:nvPr/>
        </p:nvSpPr>
        <p:spPr>
          <a:xfrm>
            <a:off x="4455152" y="6352288"/>
            <a:ext cx="345017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8</a:t>
            </a:r>
          </a:p>
          <a:p>
            <a:pPr algn="l">
              <a:defRPr sz="2800"/>
            </a:pPr>
            <a:r>
              <a:t>Press both scrolls onto the base, touching each other and with ends facing away. </a:t>
            </a:r>
          </a:p>
        </p:txBody>
      </p:sp>
      <p:sp>
        <p:nvSpPr>
          <p:cNvPr id="298" name="Shape 298"/>
          <p:cNvSpPr/>
          <p:nvPr/>
        </p:nvSpPr>
        <p:spPr>
          <a:xfrm>
            <a:off x="8829216" y="6297483"/>
            <a:ext cx="3903709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9</a:t>
            </a:r>
          </a:p>
          <a:p>
            <a:pPr algn="l">
              <a:defRPr sz="2800"/>
            </a:pPr>
            <a:r>
              <a:t>Make a diamond shape from clay, roughly the height of the scrolls and 2cm thick. Press it down firmly between the scrolls.</a:t>
            </a:r>
          </a:p>
        </p:txBody>
      </p:sp>
      <p:pic>
        <p:nvPicPr>
          <p:cNvPr id="299" name="IMG_16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557" y="2236371"/>
            <a:ext cx="3952120" cy="3434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G_162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62859" y="2232384"/>
            <a:ext cx="4679098" cy="34427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G_162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96745" y="2232402"/>
            <a:ext cx="3168728" cy="344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110907"/>
          </a:xfrm>
          <a:prstGeom prst="rect">
            <a:avLst/>
          </a:prstGeom>
        </p:spPr>
        <p:txBody>
          <a:bodyPr/>
          <a:lstStyle/>
          <a:p>
            <a:r>
              <a:t>make an akroterion</a:t>
            </a:r>
          </a:p>
        </p:txBody>
      </p:sp>
      <p:sp>
        <p:nvSpPr>
          <p:cNvPr id="304" name="Shape 304"/>
          <p:cNvSpPr/>
          <p:nvPr/>
        </p:nvSpPr>
        <p:spPr>
          <a:xfrm>
            <a:off x="315410" y="6136388"/>
            <a:ext cx="3768357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10</a:t>
            </a:r>
          </a:p>
          <a:p>
            <a:pPr algn="l">
              <a:defRPr sz="2800"/>
            </a:pPr>
            <a:r>
              <a:t>Roll out some more clay to half a centimeter thickness. From this, cut out seven strips 10cm long and 3cm wide.</a:t>
            </a:r>
          </a:p>
        </p:txBody>
      </p:sp>
      <p:sp>
        <p:nvSpPr>
          <p:cNvPr id="305" name="Shape 305"/>
          <p:cNvSpPr/>
          <p:nvPr/>
        </p:nvSpPr>
        <p:spPr>
          <a:xfrm>
            <a:off x="4455152" y="6136388"/>
            <a:ext cx="4094496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11</a:t>
            </a:r>
          </a:p>
          <a:p>
            <a:pPr algn="l">
              <a:defRPr sz="2800"/>
            </a:pPr>
            <a:r>
              <a:t>Make seven balls of clay and place one ball in the middle of each strip. Fold the ends of the strip to meet each other and press together.</a:t>
            </a:r>
          </a:p>
        </p:txBody>
      </p:sp>
      <p:sp>
        <p:nvSpPr>
          <p:cNvPr id="306" name="Shape 306"/>
          <p:cNvSpPr/>
          <p:nvPr/>
        </p:nvSpPr>
        <p:spPr>
          <a:xfrm>
            <a:off x="8770635" y="6216707"/>
            <a:ext cx="3903710" cy="226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12</a:t>
            </a:r>
          </a:p>
          <a:p>
            <a:pPr algn="l">
              <a:defRPr sz="2800"/>
            </a:pPr>
            <a:r>
              <a:t>Press two of these shapes onto the scrolls, one on the left and one on the right.</a:t>
            </a:r>
          </a:p>
        </p:txBody>
      </p:sp>
      <p:pic>
        <p:nvPicPr>
          <p:cNvPr id="307" name="IMG_16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914" y="2447716"/>
            <a:ext cx="3557676" cy="327481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163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9034" y="2447716"/>
            <a:ext cx="4393867" cy="3274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G_163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52370" y="2436207"/>
            <a:ext cx="3343582" cy="3297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110907"/>
          </a:xfrm>
          <a:prstGeom prst="rect">
            <a:avLst/>
          </a:prstGeom>
        </p:spPr>
        <p:txBody>
          <a:bodyPr/>
          <a:lstStyle/>
          <a:p>
            <a:r>
              <a:t>make an akroterion</a:t>
            </a:r>
          </a:p>
        </p:txBody>
      </p:sp>
      <p:sp>
        <p:nvSpPr>
          <p:cNvPr id="312" name="Shape 312"/>
          <p:cNvSpPr/>
          <p:nvPr/>
        </p:nvSpPr>
        <p:spPr>
          <a:xfrm>
            <a:off x="344700" y="6432607"/>
            <a:ext cx="376835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13</a:t>
            </a:r>
          </a:p>
          <a:p>
            <a:pPr algn="l">
              <a:defRPr sz="2800"/>
            </a:pPr>
            <a:r>
              <a:t>Continue putting the shapes around the diamond.</a:t>
            </a:r>
          </a:p>
        </p:txBody>
      </p:sp>
      <p:sp>
        <p:nvSpPr>
          <p:cNvPr id="313" name="Shape 313"/>
          <p:cNvSpPr/>
          <p:nvPr/>
        </p:nvSpPr>
        <p:spPr>
          <a:xfrm>
            <a:off x="4413219" y="6432607"/>
            <a:ext cx="3768357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14</a:t>
            </a:r>
          </a:p>
          <a:p>
            <a:pPr algn="l">
              <a:defRPr sz="2800"/>
            </a:pPr>
            <a:r>
              <a:t>Smooth the joins to make sure everything holds together!</a:t>
            </a:r>
          </a:p>
        </p:txBody>
      </p:sp>
      <p:sp>
        <p:nvSpPr>
          <p:cNvPr id="314" name="Shape 314"/>
          <p:cNvSpPr/>
          <p:nvPr/>
        </p:nvSpPr>
        <p:spPr>
          <a:xfrm>
            <a:off x="8770635" y="6432607"/>
            <a:ext cx="390371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pPr>
            <a:r>
              <a:t>Step 15 (optional)</a:t>
            </a:r>
          </a:p>
          <a:p>
            <a:pPr algn="l">
              <a:defRPr sz="2800"/>
            </a:pPr>
            <a:r>
              <a:t>Scratch or push decorative designs into the clay.</a:t>
            </a:r>
          </a:p>
        </p:txBody>
      </p:sp>
      <p:pic>
        <p:nvPicPr>
          <p:cNvPr id="315" name="IMG_163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142" y="2696799"/>
            <a:ext cx="4480626" cy="3346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G_163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699" y="2696799"/>
            <a:ext cx="4480625" cy="3346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hephaistos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956" y="599961"/>
            <a:ext cx="3468334" cy="423136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title" idx="4294967295"/>
          </p:nvPr>
        </p:nvSpPr>
        <p:spPr>
          <a:xfrm>
            <a:off x="952500" y="152400"/>
            <a:ext cx="11099800" cy="1169591"/>
          </a:xfrm>
          <a:prstGeom prst="rect">
            <a:avLst/>
          </a:prstGeom>
        </p:spPr>
        <p:txBody>
          <a:bodyPr/>
          <a:lstStyle/>
          <a:p>
            <a:r>
              <a:t>plenary</a:t>
            </a:r>
          </a:p>
        </p:txBody>
      </p:sp>
      <p:sp>
        <p:nvSpPr>
          <p:cNvPr id="320" name="Shape 320"/>
          <p:cNvSpPr/>
          <p:nvPr/>
        </p:nvSpPr>
        <p:spPr>
          <a:xfrm>
            <a:off x="11944382" y="9480549"/>
            <a:ext cx="1054036" cy="241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900">
                <a:solidFill>
                  <a:srgbClr val="53585F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© </a:t>
            </a:r>
            <a:r>
              <a:t>C. Andrew 2017</a:t>
            </a:r>
          </a:p>
        </p:txBody>
      </p:sp>
      <p:sp>
        <p:nvSpPr>
          <p:cNvPr id="321" name="Shape 321"/>
          <p:cNvSpPr/>
          <p:nvPr/>
        </p:nvSpPr>
        <p:spPr>
          <a:xfrm>
            <a:off x="409864" y="5628019"/>
            <a:ext cx="6823080" cy="2760528"/>
          </a:xfrm>
          <a:prstGeom prst="wedgeEllipseCallout">
            <a:avLst>
              <a:gd name="adj1" fmla="val 72561"/>
              <a:gd name="adj2" fmla="val -14782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t>What is the name of the temple on the Acropolis in Athens that inspired the architecture of the British Museum in London?</a:t>
            </a:r>
          </a:p>
        </p:txBody>
      </p:sp>
      <p:sp>
        <p:nvSpPr>
          <p:cNvPr id="322" name="Shape 322"/>
          <p:cNvSpPr/>
          <p:nvPr/>
        </p:nvSpPr>
        <p:spPr>
          <a:xfrm>
            <a:off x="4762074" y="1567286"/>
            <a:ext cx="7471352" cy="2296863"/>
          </a:xfrm>
          <a:prstGeom prst="wedgeEllipseCallout">
            <a:avLst>
              <a:gd name="adj1" fmla="val -63959"/>
              <a:gd name="adj2" fmla="val -10708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/>
            </a:lvl1pPr>
          </a:lstStyle>
          <a:p>
            <a:r>
              <a:t>If I tell you “γραφω,” who is writing?</a:t>
            </a:r>
          </a:p>
        </p:txBody>
      </p:sp>
      <p:pic>
        <p:nvPicPr>
          <p:cNvPr id="323" name="hephaistos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9136048" y="4892667"/>
            <a:ext cx="3468334" cy="42313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71340"/>
          </a:xfrm>
          <a:prstGeom prst="rect">
            <a:avLst/>
          </a:prstGeom>
        </p:spPr>
        <p:txBody>
          <a:bodyPr/>
          <a:lstStyle/>
          <a:p>
            <a:r>
              <a:t>word roots challenge</a:t>
            </a:r>
          </a:p>
        </p:txBody>
      </p:sp>
      <p:sp>
        <p:nvSpPr>
          <p:cNvPr id="137" name="Shape 137"/>
          <p:cNvSpPr/>
          <p:nvPr/>
        </p:nvSpPr>
        <p:spPr>
          <a:xfrm>
            <a:off x="585368" y="3384550"/>
            <a:ext cx="41632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metrein, to measure</a:t>
            </a:r>
          </a:p>
        </p:txBody>
      </p:sp>
      <p:sp>
        <p:nvSpPr>
          <p:cNvPr id="138" name="Shape 138"/>
          <p:cNvSpPr/>
          <p:nvPr/>
        </p:nvSpPr>
        <p:spPr>
          <a:xfrm>
            <a:off x="4678959" y="4806950"/>
            <a:ext cx="339288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akouein, to hear</a:t>
            </a:r>
          </a:p>
        </p:txBody>
      </p:sp>
      <p:sp>
        <p:nvSpPr>
          <p:cNvPr id="139" name="Shape 139"/>
          <p:cNvSpPr/>
          <p:nvPr/>
        </p:nvSpPr>
        <p:spPr>
          <a:xfrm>
            <a:off x="1008761" y="6953250"/>
            <a:ext cx="38244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skopein, to look at</a:t>
            </a:r>
          </a:p>
        </p:txBody>
      </p:sp>
      <p:sp>
        <p:nvSpPr>
          <p:cNvPr id="140" name="Shape 140"/>
          <p:cNvSpPr/>
          <p:nvPr/>
        </p:nvSpPr>
        <p:spPr>
          <a:xfrm>
            <a:off x="8569350" y="3702050"/>
            <a:ext cx="390083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arithmein, to count</a:t>
            </a:r>
          </a:p>
        </p:txBody>
      </p:sp>
      <p:sp>
        <p:nvSpPr>
          <p:cNvPr id="141" name="Shape 141"/>
          <p:cNvSpPr/>
          <p:nvPr/>
        </p:nvSpPr>
        <p:spPr>
          <a:xfrm>
            <a:off x="8006842" y="7372350"/>
            <a:ext cx="36713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graphein, to write</a:t>
            </a:r>
          </a:p>
        </p:txBody>
      </p:sp>
      <p:sp>
        <p:nvSpPr>
          <p:cNvPr id="142" name="Shape 142"/>
          <p:cNvSpPr/>
          <p:nvPr/>
        </p:nvSpPr>
        <p:spPr>
          <a:xfrm>
            <a:off x="1288318" y="2520949"/>
            <a:ext cx="2503364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μετρειν</a:t>
            </a:r>
          </a:p>
        </p:txBody>
      </p:sp>
      <p:sp>
        <p:nvSpPr>
          <p:cNvPr id="143" name="Shape 143"/>
          <p:cNvSpPr/>
          <p:nvPr/>
        </p:nvSpPr>
        <p:spPr>
          <a:xfrm>
            <a:off x="4954054" y="3994149"/>
            <a:ext cx="2842692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’ακουειν</a:t>
            </a:r>
          </a:p>
        </p:txBody>
      </p:sp>
      <p:sp>
        <p:nvSpPr>
          <p:cNvPr id="144" name="Shape 144"/>
          <p:cNvSpPr/>
          <p:nvPr/>
        </p:nvSpPr>
        <p:spPr>
          <a:xfrm>
            <a:off x="8952382" y="2851149"/>
            <a:ext cx="3134767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’αριθμειν</a:t>
            </a:r>
          </a:p>
        </p:txBody>
      </p:sp>
      <p:sp>
        <p:nvSpPr>
          <p:cNvPr id="145" name="Shape 145"/>
          <p:cNvSpPr/>
          <p:nvPr/>
        </p:nvSpPr>
        <p:spPr>
          <a:xfrm>
            <a:off x="1693736" y="6026149"/>
            <a:ext cx="264065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chemeClr val="accent1">
                    <a:satOff val="-3355"/>
                    <a:lumOff val="26614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σκοπειν</a:t>
            </a:r>
          </a:p>
        </p:txBody>
      </p:sp>
      <p:sp>
        <p:nvSpPr>
          <p:cNvPr id="146" name="Shape 146"/>
          <p:cNvSpPr/>
          <p:nvPr/>
        </p:nvSpPr>
        <p:spPr>
          <a:xfrm>
            <a:off x="8460035" y="6335960"/>
            <a:ext cx="2764930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 b="1">
                <a:solidFill>
                  <a:schemeClr val="accent6">
                    <a:satOff val="24555"/>
                    <a:lumOff val="22232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γραφειν</a:t>
            </a:r>
          </a:p>
        </p:txBody>
      </p:sp>
      <p:sp>
        <p:nvSpPr>
          <p:cNvPr id="147" name="Shape 147"/>
          <p:cNvSpPr/>
          <p:nvPr/>
        </p:nvSpPr>
        <p:spPr>
          <a:xfrm>
            <a:off x="3776699" y="8710860"/>
            <a:ext cx="2733602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Word class?</a:t>
            </a:r>
          </a:p>
        </p:txBody>
      </p:sp>
      <p:sp>
        <p:nvSpPr>
          <p:cNvPr id="148" name="Shape 148"/>
          <p:cNvSpPr/>
          <p:nvPr/>
        </p:nvSpPr>
        <p:spPr>
          <a:xfrm>
            <a:off x="7178042" y="8710860"/>
            <a:ext cx="139191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rPr dirty="0"/>
              <a:t>Verbs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2" animBg="1" advAuto="0"/>
      <p:bldP spid="138" grpId="6" animBg="1" advAuto="0"/>
      <p:bldP spid="139" grpId="8" animBg="1" advAuto="0"/>
      <p:bldP spid="140" grpId="4" animBg="1" advAuto="0"/>
      <p:bldP spid="141" grpId="10" animBg="1" advAuto="0"/>
      <p:bldP spid="142" grpId="1" animBg="1" advAuto="0"/>
      <p:bldP spid="143" grpId="5" animBg="1" advAuto="0"/>
      <p:bldP spid="144" grpId="3" animBg="1" advAuto="0"/>
      <p:bldP spid="145" grpId="7" animBg="1" advAuto="0"/>
      <p:bldP spid="146" grpId="9" animBg="1" advAuto="0"/>
      <p:bldP spid="147" grpId="0" animBg="1"/>
      <p:bldP spid="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167408"/>
          </a:xfrm>
          <a:prstGeom prst="rect">
            <a:avLst/>
          </a:prstGeom>
        </p:spPr>
        <p:txBody>
          <a:bodyPr/>
          <a:lstStyle/>
          <a:p>
            <a:r>
              <a:t>spot the verbs</a:t>
            </a:r>
          </a:p>
        </p:txBody>
      </p:sp>
      <p:sp>
        <p:nvSpPr>
          <p:cNvPr id="151" name="Shape 151"/>
          <p:cNvSpPr/>
          <p:nvPr/>
        </p:nvSpPr>
        <p:spPr>
          <a:xfrm>
            <a:off x="997960" y="3246680"/>
            <a:ext cx="19689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 sings</a:t>
            </a:r>
          </a:p>
        </p:txBody>
      </p:sp>
      <p:sp>
        <p:nvSpPr>
          <p:cNvPr id="152" name="Shape 152"/>
          <p:cNvSpPr/>
          <p:nvPr/>
        </p:nvSpPr>
        <p:spPr>
          <a:xfrm>
            <a:off x="10092903" y="3014734"/>
            <a:ext cx="252888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6">
                    <a:satOff val="24555"/>
                    <a:lumOff val="2223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 can see</a:t>
            </a:r>
          </a:p>
        </p:txBody>
      </p:sp>
      <p:sp>
        <p:nvSpPr>
          <p:cNvPr id="153" name="Shape 153"/>
          <p:cNvSpPr/>
          <p:nvPr/>
        </p:nvSpPr>
        <p:spPr>
          <a:xfrm>
            <a:off x="458926" y="5529153"/>
            <a:ext cx="359442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they don’t like it</a:t>
            </a:r>
          </a:p>
        </p:txBody>
      </p:sp>
      <p:sp>
        <p:nvSpPr>
          <p:cNvPr id="154" name="Shape 154"/>
          <p:cNvSpPr/>
          <p:nvPr/>
        </p:nvSpPr>
        <p:spPr>
          <a:xfrm>
            <a:off x="5702515" y="4596407"/>
            <a:ext cx="102914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5D8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 am</a:t>
            </a:r>
          </a:p>
        </p:txBody>
      </p:sp>
      <p:sp>
        <p:nvSpPr>
          <p:cNvPr id="155" name="Shape 155"/>
          <p:cNvSpPr/>
          <p:nvPr/>
        </p:nvSpPr>
        <p:spPr>
          <a:xfrm>
            <a:off x="5962116" y="7086600"/>
            <a:ext cx="329036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55D8F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 have been</a:t>
            </a:r>
          </a:p>
        </p:txBody>
      </p:sp>
      <p:sp>
        <p:nvSpPr>
          <p:cNvPr id="156" name="Shape 156"/>
          <p:cNvSpPr/>
          <p:nvPr/>
        </p:nvSpPr>
        <p:spPr>
          <a:xfrm>
            <a:off x="1066340" y="7586210"/>
            <a:ext cx="28070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she counted</a:t>
            </a:r>
          </a:p>
        </p:txBody>
      </p:sp>
      <p:sp>
        <p:nvSpPr>
          <p:cNvPr id="157" name="Shape 157"/>
          <p:cNvSpPr/>
          <p:nvPr/>
        </p:nvSpPr>
        <p:spPr>
          <a:xfrm>
            <a:off x="7253528" y="8676159"/>
            <a:ext cx="326424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it is waking up</a:t>
            </a:r>
          </a:p>
        </p:txBody>
      </p:sp>
      <p:grpSp>
        <p:nvGrpSpPr>
          <p:cNvPr id="168" name="Group 168"/>
          <p:cNvGrpSpPr/>
          <p:nvPr/>
        </p:nvGrpSpPr>
        <p:grpSpPr>
          <a:xfrm>
            <a:off x="2351788" y="1987550"/>
            <a:ext cx="9643660" cy="7008742"/>
            <a:chOff x="0" y="0"/>
            <a:chExt cx="9643658" cy="7008741"/>
          </a:xfrm>
        </p:grpSpPr>
        <p:sp>
          <p:nvSpPr>
            <p:cNvPr id="158" name="Shape 158"/>
            <p:cNvSpPr/>
            <p:nvPr/>
          </p:nvSpPr>
          <p:spPr>
            <a:xfrm>
              <a:off x="-1" y="0"/>
              <a:ext cx="1664272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terrible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1770767" y="4177899"/>
              <a:ext cx="237552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6">
                      <a:satOff val="24555"/>
                      <a:lumOff val="22232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happiness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661467" y="2287659"/>
              <a:ext cx="151179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yellow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3864554" y="0"/>
              <a:ext cx="133342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rgbClr val="55D8F9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 dog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6376400" y="2122487"/>
              <a:ext cx="1789957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London</a:t>
              </a:r>
            </a:p>
          </p:txBody>
        </p:sp>
        <p:sp>
          <p:nvSpPr>
            <p:cNvPr id="163" name="Shape 163"/>
            <p:cNvSpPr/>
            <p:nvPr/>
          </p:nvSpPr>
          <p:spPr>
            <a:xfrm>
              <a:off x="4877083" y="3613150"/>
              <a:ext cx="321401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some children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1952895" y="1260475"/>
              <a:ext cx="3824809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4">
                      <a:hueOff val="384618"/>
                      <a:satOff val="3869"/>
                      <a:lumOff val="5802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an ice-cream van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7166563" y="4892675"/>
              <a:ext cx="2477096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4">
                      <a:hueOff val="384618"/>
                      <a:satOff val="3869"/>
                      <a:lumOff val="5802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Spiderman</a:t>
              </a:r>
            </a:p>
          </p:txBody>
        </p:sp>
        <p:sp>
          <p:nvSpPr>
            <p:cNvPr id="166" name="Shape 166"/>
            <p:cNvSpPr/>
            <p:nvPr/>
          </p:nvSpPr>
          <p:spPr>
            <a:xfrm>
              <a:off x="1519169" y="6361041"/>
              <a:ext cx="168972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1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quickly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6937516" y="0"/>
              <a:ext cx="2249390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b="1">
                  <a:solidFill>
                    <a:schemeClr val="accent2">
                      <a:hueOff val="-2473793"/>
                      <a:satOff val="-50209"/>
                      <a:lumOff val="23543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t>yesterday</a:t>
              </a:r>
            </a:p>
          </p:txBody>
        </p:sp>
      </p:grpSp>
      <p:sp>
        <p:nvSpPr>
          <p:cNvPr id="169" name="Shape 169"/>
          <p:cNvSpPr/>
          <p:nvPr/>
        </p:nvSpPr>
        <p:spPr>
          <a:xfrm>
            <a:off x="5581878" y="4537827"/>
            <a:ext cx="482887" cy="764862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1007819" y="3188100"/>
            <a:ext cx="647758" cy="764861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75792" y="5470573"/>
            <a:ext cx="1003747" cy="764861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027498" y="7527630"/>
            <a:ext cx="1003748" cy="764861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5924326" y="7170580"/>
            <a:ext cx="1003748" cy="622301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7208285" y="8688859"/>
            <a:ext cx="482887" cy="622301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10021278" y="3123942"/>
            <a:ext cx="785902" cy="525793"/>
          </a:xfrm>
          <a:prstGeom prst="ellipse">
            <a:avLst/>
          </a:pr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25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animBg="1" advAuto="0"/>
      <p:bldP spid="169" grpId="2" animBg="1" advAuto="0"/>
      <p:bldP spid="170" grpId="4" animBg="1" advAuto="0"/>
      <p:bldP spid="171" grpId="8" animBg="1" advAuto="0"/>
      <p:bldP spid="172" grpId="5" animBg="1" advAuto="0"/>
      <p:bldP spid="173" grpId="3" animBg="1" advAuto="0"/>
      <p:bldP spid="174" grpId="6" animBg="1" advAuto="0"/>
      <p:bldP spid="175" grpId="7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38422"/>
          </a:xfrm>
          <a:prstGeom prst="rect">
            <a:avLst/>
          </a:prstGeom>
        </p:spPr>
        <p:txBody>
          <a:bodyPr/>
          <a:lstStyle/>
          <a:p>
            <a:r>
              <a:t>ancient greek verbs</a:t>
            </a:r>
          </a:p>
        </p:txBody>
      </p:sp>
      <p:sp>
        <p:nvSpPr>
          <p:cNvPr id="178" name="Shape 178"/>
          <p:cNvSpPr/>
          <p:nvPr/>
        </p:nvSpPr>
        <p:spPr>
          <a:xfrm>
            <a:off x="4053601" y="2894341"/>
            <a:ext cx="300776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γραφ</a:t>
            </a:r>
          </a:p>
        </p:txBody>
      </p:sp>
      <p:sp>
        <p:nvSpPr>
          <p:cNvPr id="179" name="Shape 179"/>
          <p:cNvSpPr/>
          <p:nvPr/>
        </p:nvSpPr>
        <p:spPr>
          <a:xfrm>
            <a:off x="6992518" y="2894341"/>
            <a:ext cx="163854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ειν</a:t>
            </a:r>
          </a:p>
        </p:txBody>
      </p:sp>
      <p:sp>
        <p:nvSpPr>
          <p:cNvPr id="180" name="Shape 180"/>
          <p:cNvSpPr/>
          <p:nvPr/>
        </p:nvSpPr>
        <p:spPr>
          <a:xfrm>
            <a:off x="4430552" y="2217294"/>
            <a:ext cx="38235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graphein - to write</a:t>
            </a:r>
          </a:p>
        </p:txBody>
      </p:sp>
      <p:sp>
        <p:nvSpPr>
          <p:cNvPr id="181" name="Shape 181"/>
          <p:cNvSpPr/>
          <p:nvPr/>
        </p:nvSpPr>
        <p:spPr>
          <a:xfrm>
            <a:off x="173293" y="6584892"/>
            <a:ext cx="10258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ω</a:t>
            </a:r>
          </a:p>
        </p:txBody>
      </p:sp>
      <p:sp>
        <p:nvSpPr>
          <p:cNvPr id="182" name="Shape 182"/>
          <p:cNvSpPr/>
          <p:nvPr/>
        </p:nvSpPr>
        <p:spPr>
          <a:xfrm>
            <a:off x="547925" y="6087704"/>
            <a:ext cx="27661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</a:t>
            </a:r>
          </a:p>
        </p:txBody>
      </p:sp>
      <p:sp>
        <p:nvSpPr>
          <p:cNvPr id="183" name="Shape 183"/>
          <p:cNvSpPr/>
          <p:nvPr/>
        </p:nvSpPr>
        <p:spPr>
          <a:xfrm>
            <a:off x="1832580" y="6087704"/>
            <a:ext cx="1056210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</a:t>
            </a:r>
          </a:p>
        </p:txBody>
      </p:sp>
      <p:sp>
        <p:nvSpPr>
          <p:cNvPr id="184" name="Shape 184"/>
          <p:cNvSpPr/>
          <p:nvPr/>
        </p:nvSpPr>
        <p:spPr>
          <a:xfrm>
            <a:off x="3136112" y="5376218"/>
            <a:ext cx="1510619" cy="149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he,</a:t>
            </a:r>
          </a:p>
          <a:p>
            <a:pPr>
              <a:defRPr sz="4600">
                <a:latin typeface="Helvetica"/>
                <a:ea typeface="Helvetica"/>
                <a:cs typeface="Helvetica"/>
                <a:sym typeface="Helvetica"/>
              </a:defRPr>
            </a:pPr>
            <a:r>
              <a:t>she,it</a:t>
            </a:r>
          </a:p>
        </p:txBody>
      </p:sp>
      <p:sp>
        <p:nvSpPr>
          <p:cNvPr id="185" name="Shape 185"/>
          <p:cNvSpPr/>
          <p:nvPr/>
        </p:nvSpPr>
        <p:spPr>
          <a:xfrm>
            <a:off x="5901798" y="6087704"/>
            <a:ext cx="861096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</a:t>
            </a:r>
          </a:p>
        </p:txBody>
      </p:sp>
      <p:sp>
        <p:nvSpPr>
          <p:cNvPr id="186" name="Shape 186"/>
          <p:cNvSpPr/>
          <p:nvPr/>
        </p:nvSpPr>
        <p:spPr>
          <a:xfrm>
            <a:off x="7790302" y="6087704"/>
            <a:ext cx="222489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you/y’all</a:t>
            </a:r>
          </a:p>
        </p:txBody>
      </p:sp>
      <p:sp>
        <p:nvSpPr>
          <p:cNvPr id="187" name="Shape 187"/>
          <p:cNvSpPr/>
          <p:nvPr/>
        </p:nvSpPr>
        <p:spPr>
          <a:xfrm>
            <a:off x="10831467" y="6087704"/>
            <a:ext cx="121851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they</a:t>
            </a:r>
          </a:p>
        </p:txBody>
      </p:sp>
      <p:sp>
        <p:nvSpPr>
          <p:cNvPr id="188" name="Shape 188"/>
          <p:cNvSpPr/>
          <p:nvPr/>
        </p:nvSpPr>
        <p:spPr>
          <a:xfrm>
            <a:off x="1529797" y="6584892"/>
            <a:ext cx="1575297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εις</a:t>
            </a:r>
          </a:p>
        </p:txBody>
      </p:sp>
      <p:sp>
        <p:nvSpPr>
          <p:cNvPr id="189" name="Shape 189"/>
          <p:cNvSpPr/>
          <p:nvPr/>
        </p:nvSpPr>
        <p:spPr>
          <a:xfrm>
            <a:off x="3435725" y="6584892"/>
            <a:ext cx="105874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</a:t>
            </a:r>
          </a:p>
        </p:txBody>
      </p:sp>
      <p:sp>
        <p:nvSpPr>
          <p:cNvPr id="190" name="Shape 190"/>
          <p:cNvSpPr/>
          <p:nvPr/>
        </p:nvSpPr>
        <p:spPr>
          <a:xfrm>
            <a:off x="4986282" y="6584892"/>
            <a:ext cx="269212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ομεν</a:t>
            </a:r>
          </a:p>
        </p:txBody>
      </p:sp>
      <p:sp>
        <p:nvSpPr>
          <p:cNvPr id="191" name="Shape 191"/>
          <p:cNvSpPr/>
          <p:nvPr/>
        </p:nvSpPr>
        <p:spPr>
          <a:xfrm>
            <a:off x="8015262" y="6584892"/>
            <a:ext cx="1774975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ετε</a:t>
            </a:r>
          </a:p>
        </p:txBody>
      </p:sp>
      <p:sp>
        <p:nvSpPr>
          <p:cNvPr id="192" name="Shape 192"/>
          <p:cNvSpPr/>
          <p:nvPr/>
        </p:nvSpPr>
        <p:spPr>
          <a:xfrm>
            <a:off x="10283246" y="6584892"/>
            <a:ext cx="254826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ουσι</a:t>
            </a:r>
          </a:p>
        </p:txBody>
      </p:sp>
      <p:sp>
        <p:nvSpPr>
          <p:cNvPr id="193" name="Shape 193"/>
          <p:cNvSpPr/>
          <p:nvPr/>
        </p:nvSpPr>
        <p:spPr>
          <a:xfrm>
            <a:off x="501978" y="8053115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</a:t>
            </a:r>
          </a:p>
        </p:txBody>
      </p:sp>
      <p:sp>
        <p:nvSpPr>
          <p:cNvPr id="194" name="Shape 194"/>
          <p:cNvSpPr/>
          <p:nvPr/>
        </p:nvSpPr>
        <p:spPr>
          <a:xfrm>
            <a:off x="1968145" y="8053115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eis</a:t>
            </a:r>
          </a:p>
        </p:txBody>
      </p:sp>
      <p:sp>
        <p:nvSpPr>
          <p:cNvPr id="195" name="Shape 195"/>
          <p:cNvSpPr/>
          <p:nvPr/>
        </p:nvSpPr>
        <p:spPr>
          <a:xfrm>
            <a:off x="3730094" y="8053115"/>
            <a:ext cx="4700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ei</a:t>
            </a:r>
          </a:p>
        </p:txBody>
      </p:sp>
      <p:sp>
        <p:nvSpPr>
          <p:cNvPr id="196" name="Shape 196"/>
          <p:cNvSpPr/>
          <p:nvPr/>
        </p:nvSpPr>
        <p:spPr>
          <a:xfrm>
            <a:off x="5713455" y="8053115"/>
            <a:ext cx="12577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omen</a:t>
            </a:r>
          </a:p>
        </p:txBody>
      </p:sp>
      <p:sp>
        <p:nvSpPr>
          <p:cNvPr id="197" name="Shape 197"/>
          <p:cNvSpPr/>
          <p:nvPr/>
        </p:nvSpPr>
        <p:spPr>
          <a:xfrm>
            <a:off x="8605923" y="8053115"/>
            <a:ext cx="749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ete</a:t>
            </a:r>
          </a:p>
        </p:txBody>
      </p:sp>
      <p:sp>
        <p:nvSpPr>
          <p:cNvPr id="198" name="Shape 198"/>
          <p:cNvSpPr/>
          <p:nvPr/>
        </p:nvSpPr>
        <p:spPr>
          <a:xfrm>
            <a:off x="10964324" y="8053115"/>
            <a:ext cx="952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ousi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523864 -0.373645" pathEditMode="relative">
                                      <p:cBhvr>
                                        <p:cTn id="7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3864 -0.373645 L 0.000526 0.001689" pathEditMode="relative">
                                      <p:cBhvr>
                                        <p:cTn id="7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422486 -0.378378" pathEditMode="relative">
                                      <p:cBhvr>
                                        <p:cTn id="8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2486 -0.378378 L -0.001897 0.000915" pathEditMode="relative">
                                      <p:cBhvr>
                                        <p:cTn id="8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273543 -0.378918" pathEditMode="relative">
                                      <p:cBhvr>
                                        <p:cTn id="8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543 -0.378918 L 0.001184 -0.000516" pathEditMode="relative">
                                      <p:cBhvr>
                                        <p:cTn id="9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151257 -0.377563" pathEditMode="relative">
                                      <p:cBhvr>
                                        <p:cTn id="9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257 -0.377563 L -0.000003 0.000405" pathEditMode="relative">
                                      <p:cBhvr>
                                        <p:cTn id="10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80412 -0.378285" pathEditMode="relative">
                                      <p:cBhvr>
                                        <p:cTn id="10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412 -0.378285 L 0.000339 0.000129" pathEditMode="relative">
                                      <p:cBhvr>
                                        <p:cTn id="10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256440 -0.379968" pathEditMode="relative">
                                      <p:cBhvr>
                                        <p:cTn id="11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6440 -0.379968 L -0.001534 -0.000164" pathEditMode="relative">
                                      <p:cBhvr>
                                        <p:cTn id="11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3" animBg="1" advAuto="0"/>
      <p:bldP spid="179" grpId="14" animBg="1" advAuto="0"/>
      <p:bldP spid="179" grpId="16" animBg="1" advAuto="0"/>
      <p:bldP spid="180" grpId="15" animBg="1" advAuto="0"/>
      <p:bldP spid="181" grpId="1" animBg="1" advAuto="0"/>
      <p:bldP spid="188" grpId="3" animBg="1" advAuto="0"/>
      <p:bldP spid="189" grpId="5" animBg="1" advAuto="0"/>
      <p:bldP spid="190" grpId="7" animBg="1" advAuto="0"/>
      <p:bldP spid="191" grpId="9" animBg="1" advAuto="0"/>
      <p:bldP spid="192" grpId="11" animBg="1" advAuto="0"/>
      <p:bldP spid="193" grpId="2" animBg="1" advAuto="0"/>
      <p:bldP spid="194" grpId="4" animBg="1" advAuto="0"/>
      <p:bldP spid="195" grpId="6" animBg="1" advAuto="0"/>
      <p:bldP spid="196" grpId="8" animBg="1" advAuto="0"/>
      <p:bldP spid="197" grpId="10" animBg="1" advAuto="0"/>
      <p:bldP spid="198" grpId="1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38422"/>
          </a:xfrm>
          <a:prstGeom prst="rect">
            <a:avLst/>
          </a:prstGeom>
        </p:spPr>
        <p:txBody>
          <a:bodyPr/>
          <a:lstStyle/>
          <a:p>
            <a:r>
              <a:t>ancient greek verbs</a:t>
            </a:r>
          </a:p>
        </p:txBody>
      </p:sp>
      <p:sp>
        <p:nvSpPr>
          <p:cNvPr id="202" name="Shape 202"/>
          <p:cNvSpPr/>
          <p:nvPr/>
        </p:nvSpPr>
        <p:spPr>
          <a:xfrm>
            <a:off x="3029077" y="2030283"/>
            <a:ext cx="10258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ω</a:t>
            </a:r>
          </a:p>
        </p:txBody>
      </p:sp>
      <p:sp>
        <p:nvSpPr>
          <p:cNvPr id="203" name="Shape 203"/>
          <p:cNvSpPr/>
          <p:nvPr/>
        </p:nvSpPr>
        <p:spPr>
          <a:xfrm>
            <a:off x="3417051" y="1997847"/>
            <a:ext cx="25191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</a:t>
            </a:r>
          </a:p>
        </p:txBody>
      </p:sp>
      <p:sp>
        <p:nvSpPr>
          <p:cNvPr id="204" name="Shape 204"/>
          <p:cNvSpPr/>
          <p:nvPr/>
        </p:nvSpPr>
        <p:spPr>
          <a:xfrm>
            <a:off x="3053272" y="4384989"/>
            <a:ext cx="912876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</a:t>
            </a:r>
          </a:p>
        </p:txBody>
      </p:sp>
      <p:sp>
        <p:nvSpPr>
          <p:cNvPr id="205" name="Shape 205"/>
          <p:cNvSpPr/>
          <p:nvPr/>
        </p:nvSpPr>
        <p:spPr>
          <a:xfrm>
            <a:off x="2436970" y="6881969"/>
            <a:ext cx="227837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he,she,it</a:t>
            </a:r>
          </a:p>
        </p:txBody>
      </p:sp>
      <p:sp>
        <p:nvSpPr>
          <p:cNvPr id="206" name="Shape 206"/>
          <p:cNvSpPr/>
          <p:nvPr/>
        </p:nvSpPr>
        <p:spPr>
          <a:xfrm>
            <a:off x="8542064" y="2001279"/>
            <a:ext cx="74745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</a:t>
            </a:r>
          </a:p>
        </p:txBody>
      </p:sp>
      <p:sp>
        <p:nvSpPr>
          <p:cNvPr id="207" name="Shape 207"/>
          <p:cNvSpPr/>
          <p:nvPr/>
        </p:nvSpPr>
        <p:spPr>
          <a:xfrm>
            <a:off x="7716570" y="4384989"/>
            <a:ext cx="1903718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you/y’all</a:t>
            </a:r>
          </a:p>
        </p:txBody>
      </p:sp>
      <p:sp>
        <p:nvSpPr>
          <p:cNvPr id="208" name="Shape 208"/>
          <p:cNvSpPr/>
          <p:nvPr/>
        </p:nvSpPr>
        <p:spPr>
          <a:xfrm>
            <a:off x="8026537" y="6918582"/>
            <a:ext cx="10504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they</a:t>
            </a:r>
          </a:p>
        </p:txBody>
      </p:sp>
      <p:sp>
        <p:nvSpPr>
          <p:cNvPr id="209" name="Shape 209"/>
          <p:cNvSpPr/>
          <p:nvPr/>
        </p:nvSpPr>
        <p:spPr>
          <a:xfrm>
            <a:off x="2754365" y="4417426"/>
            <a:ext cx="157529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εις</a:t>
            </a:r>
          </a:p>
        </p:txBody>
      </p:sp>
      <p:sp>
        <p:nvSpPr>
          <p:cNvPr id="210" name="Shape 210"/>
          <p:cNvSpPr/>
          <p:nvPr/>
        </p:nvSpPr>
        <p:spPr>
          <a:xfrm>
            <a:off x="3046786" y="6914405"/>
            <a:ext cx="1058739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</a:t>
            </a:r>
          </a:p>
        </p:txBody>
      </p:sp>
      <p:sp>
        <p:nvSpPr>
          <p:cNvPr id="211" name="Shape 211"/>
          <p:cNvSpPr/>
          <p:nvPr/>
        </p:nvSpPr>
        <p:spPr>
          <a:xfrm>
            <a:off x="7470253" y="2033716"/>
            <a:ext cx="269212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ομεν</a:t>
            </a:r>
          </a:p>
        </p:txBody>
      </p:sp>
      <p:sp>
        <p:nvSpPr>
          <p:cNvPr id="212" name="Shape 212"/>
          <p:cNvSpPr/>
          <p:nvPr/>
        </p:nvSpPr>
        <p:spPr>
          <a:xfrm>
            <a:off x="7780942" y="4417426"/>
            <a:ext cx="1774974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ετε</a:t>
            </a:r>
          </a:p>
        </p:txBody>
      </p:sp>
      <p:sp>
        <p:nvSpPr>
          <p:cNvPr id="213" name="Shape 213"/>
          <p:cNvSpPr/>
          <p:nvPr/>
        </p:nvSpPr>
        <p:spPr>
          <a:xfrm>
            <a:off x="7394299" y="6951019"/>
            <a:ext cx="2548261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ουσι</a:t>
            </a:r>
          </a:p>
        </p:txBody>
      </p:sp>
      <p:sp>
        <p:nvSpPr>
          <p:cNvPr id="214" name="Shape 214"/>
          <p:cNvSpPr/>
          <p:nvPr/>
        </p:nvSpPr>
        <p:spPr>
          <a:xfrm>
            <a:off x="3357762" y="3498506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</a:t>
            </a:r>
          </a:p>
        </p:txBody>
      </p:sp>
      <p:sp>
        <p:nvSpPr>
          <p:cNvPr id="215" name="Shape 215"/>
          <p:cNvSpPr/>
          <p:nvPr/>
        </p:nvSpPr>
        <p:spPr>
          <a:xfrm>
            <a:off x="3192713" y="5787195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eis</a:t>
            </a:r>
          </a:p>
        </p:txBody>
      </p:sp>
      <p:sp>
        <p:nvSpPr>
          <p:cNvPr id="216" name="Shape 216"/>
          <p:cNvSpPr/>
          <p:nvPr/>
        </p:nvSpPr>
        <p:spPr>
          <a:xfrm>
            <a:off x="3341154" y="8382628"/>
            <a:ext cx="47000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ei</a:t>
            </a:r>
          </a:p>
        </p:txBody>
      </p:sp>
      <p:sp>
        <p:nvSpPr>
          <p:cNvPr id="217" name="Shape 217"/>
          <p:cNvSpPr/>
          <p:nvPr/>
        </p:nvSpPr>
        <p:spPr>
          <a:xfrm>
            <a:off x="8197426" y="3501938"/>
            <a:ext cx="125775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omen</a:t>
            </a:r>
          </a:p>
        </p:txBody>
      </p:sp>
      <p:sp>
        <p:nvSpPr>
          <p:cNvPr id="218" name="Shape 218"/>
          <p:cNvSpPr/>
          <p:nvPr/>
        </p:nvSpPr>
        <p:spPr>
          <a:xfrm>
            <a:off x="8371603" y="5885648"/>
            <a:ext cx="749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ete</a:t>
            </a:r>
          </a:p>
        </p:txBody>
      </p:sp>
      <p:sp>
        <p:nvSpPr>
          <p:cNvPr id="219" name="Shape 219"/>
          <p:cNvSpPr/>
          <p:nvPr/>
        </p:nvSpPr>
        <p:spPr>
          <a:xfrm>
            <a:off x="8075377" y="8419241"/>
            <a:ext cx="952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ousi</a:t>
            </a:r>
          </a:p>
        </p:txBody>
      </p:sp>
      <p:sp>
        <p:nvSpPr>
          <p:cNvPr id="220" name="Shape 220"/>
          <p:cNvSpPr/>
          <p:nvPr/>
        </p:nvSpPr>
        <p:spPr>
          <a:xfrm>
            <a:off x="317513" y="2130123"/>
            <a:ext cx="250800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12000"/>
            </a:lvl1pPr>
          </a:lstStyle>
          <a:p>
            <a:r>
              <a:t>😱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1" animBg="1" advAuto="0"/>
      <p:bldP spid="209" grpId="3" animBg="1" advAuto="0"/>
      <p:bldP spid="210" grpId="5" animBg="1" advAuto="0"/>
      <p:bldP spid="211" grpId="7" animBg="1" advAuto="0"/>
      <p:bldP spid="212" grpId="9" animBg="1" advAuto="0"/>
      <p:bldP spid="213" grpId="11" animBg="1" advAuto="0"/>
      <p:bldP spid="214" grpId="2" animBg="1" advAuto="0"/>
      <p:bldP spid="215" grpId="4" animBg="1" advAuto="0"/>
      <p:bldP spid="216" grpId="6" animBg="1" advAuto="0"/>
      <p:bldP spid="217" grpId="8" animBg="1" advAuto="0"/>
      <p:bldP spid="218" grpId="10" animBg="1" advAuto="0"/>
      <p:bldP spid="219" grpId="12" animBg="1" advAuto="0"/>
      <p:bldP spid="220" grpId="1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1238422"/>
          </a:xfrm>
          <a:prstGeom prst="rect">
            <a:avLst/>
          </a:prstGeom>
        </p:spPr>
        <p:txBody>
          <a:bodyPr/>
          <a:lstStyle/>
          <a:p>
            <a:r>
              <a:t>ancient greek verbs</a:t>
            </a:r>
          </a:p>
        </p:txBody>
      </p:sp>
      <p:sp>
        <p:nvSpPr>
          <p:cNvPr id="224" name="Shape 224"/>
          <p:cNvSpPr/>
          <p:nvPr/>
        </p:nvSpPr>
        <p:spPr>
          <a:xfrm>
            <a:off x="173294" y="7624691"/>
            <a:ext cx="1025873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ω</a:t>
            </a:r>
          </a:p>
        </p:txBody>
      </p:sp>
      <p:sp>
        <p:nvSpPr>
          <p:cNvPr id="225" name="Shape 225"/>
          <p:cNvSpPr/>
          <p:nvPr/>
        </p:nvSpPr>
        <p:spPr>
          <a:xfrm>
            <a:off x="561267" y="7592254"/>
            <a:ext cx="25191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I</a:t>
            </a:r>
          </a:p>
        </p:txBody>
      </p:sp>
      <p:sp>
        <p:nvSpPr>
          <p:cNvPr id="226" name="Shape 226"/>
          <p:cNvSpPr/>
          <p:nvPr/>
        </p:nvSpPr>
        <p:spPr>
          <a:xfrm>
            <a:off x="1667518" y="7592254"/>
            <a:ext cx="91287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</a:t>
            </a:r>
          </a:p>
        </p:txBody>
      </p:sp>
      <p:sp>
        <p:nvSpPr>
          <p:cNvPr id="227" name="Shape 227"/>
          <p:cNvSpPr/>
          <p:nvPr/>
        </p:nvSpPr>
        <p:spPr>
          <a:xfrm>
            <a:off x="2825910" y="7592254"/>
            <a:ext cx="2278370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he,she,it</a:t>
            </a:r>
          </a:p>
        </p:txBody>
      </p:sp>
      <p:sp>
        <p:nvSpPr>
          <p:cNvPr id="228" name="Shape 228"/>
          <p:cNvSpPr/>
          <p:nvPr/>
        </p:nvSpPr>
        <p:spPr>
          <a:xfrm>
            <a:off x="6058093" y="7592254"/>
            <a:ext cx="747453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we</a:t>
            </a:r>
          </a:p>
        </p:txBody>
      </p:sp>
      <p:sp>
        <p:nvSpPr>
          <p:cNvPr id="229" name="Shape 229"/>
          <p:cNvSpPr/>
          <p:nvPr/>
        </p:nvSpPr>
        <p:spPr>
          <a:xfrm>
            <a:off x="7950891" y="7592254"/>
            <a:ext cx="1903717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you/y’all</a:t>
            </a:r>
          </a:p>
        </p:txBody>
      </p:sp>
      <p:sp>
        <p:nvSpPr>
          <p:cNvPr id="230" name="Shape 230"/>
          <p:cNvSpPr/>
          <p:nvPr/>
        </p:nvSpPr>
        <p:spPr>
          <a:xfrm>
            <a:off x="10915484" y="7592254"/>
            <a:ext cx="1050485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they</a:t>
            </a:r>
          </a:p>
        </p:txBody>
      </p:sp>
      <p:sp>
        <p:nvSpPr>
          <p:cNvPr id="231" name="Shape 231"/>
          <p:cNvSpPr/>
          <p:nvPr/>
        </p:nvSpPr>
        <p:spPr>
          <a:xfrm>
            <a:off x="1368611" y="7624691"/>
            <a:ext cx="1575297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εις</a:t>
            </a:r>
          </a:p>
        </p:txBody>
      </p:sp>
      <p:sp>
        <p:nvSpPr>
          <p:cNvPr id="232" name="Shape 232"/>
          <p:cNvSpPr/>
          <p:nvPr/>
        </p:nvSpPr>
        <p:spPr>
          <a:xfrm>
            <a:off x="3435725" y="7624691"/>
            <a:ext cx="105874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ει</a:t>
            </a:r>
          </a:p>
        </p:txBody>
      </p:sp>
      <p:sp>
        <p:nvSpPr>
          <p:cNvPr id="233" name="Shape 233"/>
          <p:cNvSpPr/>
          <p:nvPr/>
        </p:nvSpPr>
        <p:spPr>
          <a:xfrm>
            <a:off x="4986282" y="7624691"/>
            <a:ext cx="269212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ομεν</a:t>
            </a:r>
          </a:p>
        </p:txBody>
      </p:sp>
      <p:sp>
        <p:nvSpPr>
          <p:cNvPr id="234" name="Shape 234"/>
          <p:cNvSpPr/>
          <p:nvPr/>
        </p:nvSpPr>
        <p:spPr>
          <a:xfrm>
            <a:off x="8015262" y="7624691"/>
            <a:ext cx="1774975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4EAA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ετε</a:t>
            </a:r>
          </a:p>
        </p:txBody>
      </p:sp>
      <p:sp>
        <p:nvSpPr>
          <p:cNvPr id="235" name="Shape 235"/>
          <p:cNvSpPr/>
          <p:nvPr/>
        </p:nvSpPr>
        <p:spPr>
          <a:xfrm>
            <a:off x="10283246" y="7624691"/>
            <a:ext cx="254826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ουσι</a:t>
            </a:r>
          </a:p>
        </p:txBody>
      </p:sp>
      <p:sp>
        <p:nvSpPr>
          <p:cNvPr id="236" name="Shape 236"/>
          <p:cNvSpPr/>
          <p:nvPr/>
        </p:nvSpPr>
        <p:spPr>
          <a:xfrm>
            <a:off x="501978" y="9092913"/>
            <a:ext cx="3685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</a:t>
            </a:r>
          </a:p>
        </p:txBody>
      </p:sp>
      <p:sp>
        <p:nvSpPr>
          <p:cNvPr id="237" name="Shape 237"/>
          <p:cNvSpPr/>
          <p:nvPr/>
        </p:nvSpPr>
        <p:spPr>
          <a:xfrm>
            <a:off x="1968145" y="9092913"/>
            <a:ext cx="6986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eis</a:t>
            </a:r>
          </a:p>
        </p:txBody>
      </p:sp>
      <p:sp>
        <p:nvSpPr>
          <p:cNvPr id="238" name="Shape 238"/>
          <p:cNvSpPr/>
          <p:nvPr/>
        </p:nvSpPr>
        <p:spPr>
          <a:xfrm>
            <a:off x="3730094" y="9092913"/>
            <a:ext cx="47000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ei</a:t>
            </a:r>
          </a:p>
        </p:txBody>
      </p:sp>
      <p:sp>
        <p:nvSpPr>
          <p:cNvPr id="239" name="Shape 239"/>
          <p:cNvSpPr/>
          <p:nvPr/>
        </p:nvSpPr>
        <p:spPr>
          <a:xfrm>
            <a:off x="5713455" y="9092913"/>
            <a:ext cx="125775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omen</a:t>
            </a:r>
          </a:p>
        </p:txBody>
      </p:sp>
      <p:sp>
        <p:nvSpPr>
          <p:cNvPr id="240" name="Shape 240"/>
          <p:cNvSpPr/>
          <p:nvPr/>
        </p:nvSpPr>
        <p:spPr>
          <a:xfrm>
            <a:off x="8605923" y="9092913"/>
            <a:ext cx="749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ete</a:t>
            </a:r>
          </a:p>
        </p:txBody>
      </p:sp>
      <p:sp>
        <p:nvSpPr>
          <p:cNvPr id="241" name="Shape 241"/>
          <p:cNvSpPr/>
          <p:nvPr/>
        </p:nvSpPr>
        <p:spPr>
          <a:xfrm>
            <a:off x="10964324" y="9092913"/>
            <a:ext cx="95280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ousi</a:t>
            </a:r>
          </a:p>
        </p:txBody>
      </p:sp>
      <p:sp>
        <p:nvSpPr>
          <p:cNvPr id="242" name="Shape 242"/>
          <p:cNvSpPr/>
          <p:nvPr/>
        </p:nvSpPr>
        <p:spPr>
          <a:xfrm>
            <a:off x="4988323" y="1664157"/>
            <a:ext cx="5148412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’αριθμειν</a:t>
            </a:r>
          </a:p>
        </p:txBody>
      </p:sp>
      <p:grpSp>
        <p:nvGrpSpPr>
          <p:cNvPr id="245" name="Group 245"/>
          <p:cNvGrpSpPr/>
          <p:nvPr/>
        </p:nvGrpSpPr>
        <p:grpSpPr>
          <a:xfrm>
            <a:off x="1927368" y="1652372"/>
            <a:ext cx="2390929" cy="2428456"/>
            <a:chOff x="0" y="0"/>
            <a:chExt cx="2390928" cy="2428455"/>
          </a:xfrm>
        </p:grpSpPr>
        <p:pic>
          <p:nvPicPr>
            <p:cNvPr id="244" name="pasted-image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7000" y="88900"/>
              <a:ext cx="2136929" cy="20982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3" name="Picture 242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390930" cy="2428456"/>
            </a:xfrm>
            <a:prstGeom prst="rect">
              <a:avLst/>
            </a:prstGeom>
            <a:effectLst/>
          </p:spPr>
        </p:pic>
      </p:grpSp>
      <p:sp>
        <p:nvSpPr>
          <p:cNvPr id="246" name="Shape 246"/>
          <p:cNvSpPr/>
          <p:nvPr/>
        </p:nvSpPr>
        <p:spPr>
          <a:xfrm>
            <a:off x="5561390" y="3020826"/>
            <a:ext cx="405307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arithmein - to count</a:t>
            </a:r>
          </a:p>
        </p:txBody>
      </p:sp>
      <p:sp>
        <p:nvSpPr>
          <p:cNvPr id="247" name="Shape 247"/>
          <p:cNvSpPr/>
          <p:nvPr/>
        </p:nvSpPr>
        <p:spPr>
          <a:xfrm>
            <a:off x="3334854" y="4169890"/>
            <a:ext cx="619393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’αριθμ</a:t>
            </a:r>
            <a:r>
              <a:rPr>
                <a:solidFill>
                  <a:schemeClr val="accent5"/>
                </a:solidFill>
              </a:rPr>
              <a:t>ομεν</a:t>
            </a:r>
          </a:p>
        </p:txBody>
      </p:sp>
      <p:sp>
        <p:nvSpPr>
          <p:cNvPr id="248" name="Shape 248"/>
          <p:cNvSpPr/>
          <p:nvPr/>
        </p:nvSpPr>
        <p:spPr>
          <a:xfrm>
            <a:off x="3621546" y="4169890"/>
            <a:ext cx="5085160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’αριθμ</a:t>
            </a:r>
            <a:r>
              <a:rPr>
                <a:solidFill>
                  <a:srgbClr val="1A8F19"/>
                </a:solidFill>
              </a:rPr>
              <a:t>εις</a:t>
            </a:r>
          </a:p>
        </p:txBody>
      </p:sp>
      <p:sp>
        <p:nvSpPr>
          <p:cNvPr id="249" name="Shape 249"/>
          <p:cNvSpPr/>
          <p:nvPr/>
        </p:nvSpPr>
        <p:spPr>
          <a:xfrm>
            <a:off x="3406788" y="4169890"/>
            <a:ext cx="6050063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53585F"/>
                </a:solidFill>
              </a:rPr>
              <a:t>’αριθμ</a:t>
            </a:r>
            <a:r>
              <a:t>ουσι</a:t>
            </a:r>
          </a:p>
        </p:txBody>
      </p:sp>
      <p:sp>
        <p:nvSpPr>
          <p:cNvPr id="250" name="Shape 250"/>
          <p:cNvSpPr/>
          <p:nvPr/>
        </p:nvSpPr>
        <p:spPr>
          <a:xfrm>
            <a:off x="4147518" y="4169890"/>
            <a:ext cx="4568603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53585F"/>
                </a:solidFill>
              </a:rPr>
              <a:t>’αριθμ</a:t>
            </a:r>
            <a:r>
              <a:t>ει</a:t>
            </a:r>
          </a:p>
        </p:txBody>
      </p:sp>
      <p:sp>
        <p:nvSpPr>
          <p:cNvPr id="251" name="Shape 251"/>
          <p:cNvSpPr/>
          <p:nvPr/>
        </p:nvSpPr>
        <p:spPr>
          <a:xfrm>
            <a:off x="4234532" y="4169890"/>
            <a:ext cx="4535736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 b="1">
                <a:solidFill>
                  <a:srgbClr val="7A81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53585F"/>
                </a:solidFill>
              </a:rPr>
              <a:t>’αριθμ</a:t>
            </a:r>
            <a:r>
              <a:rPr>
                <a:solidFill>
                  <a:schemeClr val="accent5"/>
                </a:solidFill>
              </a:rPr>
              <a:t>ω</a:t>
            </a:r>
          </a:p>
        </p:txBody>
      </p:sp>
      <p:sp>
        <p:nvSpPr>
          <p:cNvPr id="252" name="Shape 252"/>
          <p:cNvSpPr/>
          <p:nvPr/>
        </p:nvSpPr>
        <p:spPr>
          <a:xfrm>
            <a:off x="3789400" y="4169890"/>
            <a:ext cx="5284838" cy="165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 b="1">
                <a:solidFill>
                  <a:srgbClr val="53585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’αριθμ</a:t>
            </a:r>
            <a:r>
              <a:rPr>
                <a:solidFill>
                  <a:srgbClr val="1A8F19"/>
                </a:solidFill>
              </a:rPr>
              <a:t>ετε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1" animBg="1" advAuto="0"/>
      <p:bldP spid="245" grpId="2" animBg="1" advAuto="0"/>
      <p:bldP spid="246" grpId="3" animBg="1" advAuto="0"/>
      <p:bldP spid="247" grpId="4" animBg="1" advAuto="0"/>
      <p:bldP spid="247" grpId="5" animBg="1" advAuto="0"/>
      <p:bldP spid="248" grpId="6" animBg="1" advAuto="0"/>
      <p:bldP spid="248" grpId="7" animBg="1" advAuto="0"/>
      <p:bldP spid="249" grpId="8" animBg="1" advAuto="0"/>
      <p:bldP spid="249" grpId="9" animBg="1" advAuto="0"/>
      <p:bldP spid="250" grpId="12" animBg="1" advAuto="0"/>
      <p:bldP spid="250" grpId="13" animBg="1" advAuto="0"/>
      <p:bldP spid="251" grpId="10" animBg="1" advAuto="0"/>
      <p:bldP spid="251" grpId="11" animBg="1" advAuto="0"/>
      <p:bldP spid="252" grpId="14" animBg="1" advAuto="0"/>
      <p:bldP spid="252" grpId="1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hephaistos_smal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704" y="-175226"/>
            <a:ext cx="3243527" cy="395710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1345799" y="488435"/>
            <a:ext cx="12259963" cy="16812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6175"/>
            </a:lvl1pPr>
          </a:lstStyle>
          <a:p>
            <a:r>
              <a:t>ancient greek art &amp; architecture </a:t>
            </a:r>
          </a:p>
        </p:txBody>
      </p:sp>
      <p:pic>
        <p:nvPicPr>
          <p:cNvPr id="256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4662" y="4592214"/>
            <a:ext cx="3391288" cy="3376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5721" y="3802791"/>
            <a:ext cx="3670301" cy="431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761083" y="7833439"/>
            <a:ext cx="588050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krater (bowl for mixing wine)</a:t>
            </a:r>
          </a:p>
        </p:txBody>
      </p:sp>
      <p:sp>
        <p:nvSpPr>
          <p:cNvPr id="259" name="Shape 259"/>
          <p:cNvSpPr/>
          <p:nvPr/>
        </p:nvSpPr>
        <p:spPr>
          <a:xfrm>
            <a:off x="7844333" y="7833439"/>
            <a:ext cx="229194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coffee cup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1" animBg="1" advAuto="0"/>
      <p:bldP spid="259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title"/>
          </p:nvPr>
        </p:nvSpPr>
        <p:spPr>
          <a:xfrm>
            <a:off x="437806" y="444500"/>
            <a:ext cx="12259964" cy="16812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6175"/>
            </a:lvl1pPr>
          </a:lstStyle>
          <a:p>
            <a:r>
              <a:t>ancient greek art &amp; architecture </a:t>
            </a:r>
          </a:p>
        </p:txBody>
      </p:sp>
      <p:pic>
        <p:nvPicPr>
          <p:cNvPr id="262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1354" y="3603855"/>
            <a:ext cx="5282805" cy="3521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pasted-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9161" y="3603029"/>
            <a:ext cx="5181652" cy="3523523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/>
        </p:nvSpPr>
        <p:spPr>
          <a:xfrm>
            <a:off x="858408" y="7306218"/>
            <a:ext cx="556869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Amphitheatre at Epidaurus</a:t>
            </a:r>
          </a:p>
        </p:txBody>
      </p:sp>
      <p:sp>
        <p:nvSpPr>
          <p:cNvPr id="265" name="Shape 265"/>
          <p:cNvSpPr/>
          <p:nvPr/>
        </p:nvSpPr>
        <p:spPr>
          <a:xfrm>
            <a:off x="7540127" y="7306218"/>
            <a:ext cx="32397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modern theatre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26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/>
          </p:cNvSpPr>
          <p:nvPr>
            <p:ph type="title"/>
          </p:nvPr>
        </p:nvSpPr>
        <p:spPr>
          <a:xfrm>
            <a:off x="437806" y="444500"/>
            <a:ext cx="12259964" cy="16812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54990">
              <a:defRPr sz="6175"/>
            </a:lvl1pPr>
          </a:lstStyle>
          <a:p>
            <a:r>
              <a:t>ancient greek art &amp; architecture </a:t>
            </a:r>
          </a:p>
        </p:txBody>
      </p:sp>
      <p:pic>
        <p:nvPicPr>
          <p:cNvPr id="268" name="pasted-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4518" y="2326559"/>
            <a:ext cx="5371291" cy="3580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pasted-im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3957" y="2340378"/>
            <a:ext cx="4981066" cy="3553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pasted-imag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539" y="6869816"/>
            <a:ext cx="4981179" cy="2589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pasted-imag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24891" y="7010800"/>
            <a:ext cx="3450267" cy="2589605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Shape 272"/>
          <p:cNvSpPr/>
          <p:nvPr/>
        </p:nvSpPr>
        <p:spPr>
          <a:xfrm>
            <a:off x="188625" y="5958874"/>
            <a:ext cx="632307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Parthenon (Temple of Athena) </a:t>
            </a:r>
          </a:p>
        </p:txBody>
      </p:sp>
      <p:sp>
        <p:nvSpPr>
          <p:cNvPr id="273" name="Shape 273"/>
          <p:cNvSpPr/>
          <p:nvPr/>
        </p:nvSpPr>
        <p:spPr>
          <a:xfrm>
            <a:off x="7182341" y="5958874"/>
            <a:ext cx="32644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British Museum</a:t>
            </a:r>
          </a:p>
        </p:txBody>
      </p:sp>
      <p:grpSp>
        <p:nvGrpSpPr>
          <p:cNvPr id="277" name="Group 277"/>
          <p:cNvGrpSpPr/>
          <p:nvPr/>
        </p:nvGrpSpPr>
        <p:grpSpPr>
          <a:xfrm>
            <a:off x="7946822" y="6573966"/>
            <a:ext cx="4772695" cy="2999514"/>
            <a:chOff x="0" y="0"/>
            <a:chExt cx="4772693" cy="2999513"/>
          </a:xfrm>
        </p:grpSpPr>
        <p:pic>
          <p:nvPicPr>
            <p:cNvPr id="274" name="pasted-image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914507" y="463620"/>
              <a:ext cx="2858187" cy="25358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75" name="Shape 275"/>
            <p:cNvSpPr/>
            <p:nvPr/>
          </p:nvSpPr>
          <p:spPr>
            <a:xfrm>
              <a:off x="2261462" y="0"/>
              <a:ext cx="2164385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r>
                <a:t>acroterion</a:t>
              </a:r>
            </a:p>
          </p:txBody>
        </p:sp>
        <p:sp>
          <p:nvSpPr>
            <p:cNvPr id="276" name="Shape 276"/>
            <p:cNvSpPr/>
            <p:nvPr/>
          </p:nvSpPr>
          <p:spPr>
            <a:xfrm flipH="1">
              <a:off x="-1" y="419729"/>
              <a:ext cx="2162227" cy="37493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3" animBg="1" advAuto="0"/>
      <p:bldP spid="271" grpId="4" animBg="1" advAuto="0"/>
      <p:bldP spid="272" grpId="1" animBg="1" advAuto="0"/>
      <p:bldP spid="273" grpId="2" animBg="1" advAuto="0"/>
      <p:bldP spid="277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rculanum"/>
        <a:ea typeface="Herculanum"/>
        <a:cs typeface="Herculanum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567</Words>
  <Application>Microsoft Macintosh PowerPoint</Application>
  <PresentationFormat>Custom</PresentationFormat>
  <Paragraphs>158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White</vt:lpstr>
      <vt:lpstr>PowerPoint Presentation</vt:lpstr>
      <vt:lpstr>word roots challenge</vt:lpstr>
      <vt:lpstr>spot the verbs</vt:lpstr>
      <vt:lpstr>ancient greek verbs</vt:lpstr>
      <vt:lpstr>ancient greek verbs</vt:lpstr>
      <vt:lpstr>ancient greek verbs</vt:lpstr>
      <vt:lpstr>ancient greek art &amp; architecture </vt:lpstr>
      <vt:lpstr>ancient greek art &amp; architecture </vt:lpstr>
      <vt:lpstr>ancient greek art &amp; architecture </vt:lpstr>
      <vt:lpstr>make an akroterion</vt:lpstr>
      <vt:lpstr>make an akroterion</vt:lpstr>
      <vt:lpstr>make an akroterion</vt:lpstr>
      <vt:lpstr>make an akroterion</vt:lpstr>
      <vt:lpstr>make an akroterion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 Andrew</cp:lastModifiedBy>
  <cp:revision>6</cp:revision>
  <dcterms:modified xsi:type="dcterms:W3CDTF">2017-09-02T15:00:58Z</dcterms:modified>
</cp:coreProperties>
</file>