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48" y="-11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746816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defRPr sz="80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rculan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rculan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rculan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rculan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rculan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rculan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rculan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rculan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rculan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2899663" y="6248400"/>
            <a:ext cx="7205473" cy="292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6600">
                <a:latin typeface="+mj-lt"/>
                <a:ea typeface="+mj-ea"/>
                <a:cs typeface="+mj-cs"/>
                <a:sym typeface="Herculanum"/>
              </a:defRPr>
            </a:pPr>
            <a:endParaRPr/>
          </a:p>
          <a:p>
            <a:pPr>
              <a:defRPr sz="9000">
                <a:latin typeface="+mj-lt"/>
                <a:ea typeface="+mj-ea"/>
                <a:cs typeface="+mj-cs"/>
                <a:sym typeface="Herculanum"/>
              </a:defRPr>
            </a:pPr>
            <a:r>
              <a:t>Mega Greek</a:t>
            </a:r>
          </a:p>
          <a:p>
            <a:pPr>
              <a:defRPr sz="6600">
                <a:latin typeface="+mj-lt"/>
                <a:ea typeface="+mj-ea"/>
                <a:cs typeface="+mj-cs"/>
                <a:sym typeface="Herculanum"/>
              </a:defRPr>
            </a:pPr>
            <a:r>
              <a:t>3: Maths</a:t>
            </a:r>
          </a:p>
        </p:txBody>
      </p:sp>
      <p:sp>
        <p:nvSpPr>
          <p:cNvPr id="129" name="Shape 129"/>
          <p:cNvSpPr/>
          <p:nvPr/>
        </p:nvSpPr>
        <p:spPr>
          <a:xfrm>
            <a:off x="1721370" y="3656343"/>
            <a:ext cx="4837660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Your guide for today…</a:t>
            </a:r>
          </a:p>
        </p:txBody>
      </p:sp>
      <p:sp>
        <p:nvSpPr>
          <p:cNvPr id="130" name="Shape 130"/>
          <p:cNvSpPr/>
          <p:nvPr/>
        </p:nvSpPr>
        <p:spPr>
          <a:xfrm>
            <a:off x="3221425" y="4565021"/>
            <a:ext cx="5908676" cy="1511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8000" b="1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 Pythagoras</a:t>
            </a:r>
          </a:p>
        </p:txBody>
      </p:sp>
      <p:sp>
        <p:nvSpPr>
          <p:cNvPr id="131" name="Shape 131"/>
          <p:cNvSpPr/>
          <p:nvPr/>
        </p:nvSpPr>
        <p:spPr>
          <a:xfrm>
            <a:off x="11944382" y="9480549"/>
            <a:ext cx="1054036" cy="241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900">
                <a:solidFill>
                  <a:srgbClr val="53585F"/>
                </a:solidFill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© </a:t>
            </a:r>
            <a:r>
              <a:t>C. Andrew 2017</a:t>
            </a:r>
          </a:p>
        </p:txBody>
      </p:sp>
      <p:pic>
        <p:nvPicPr>
          <p:cNvPr id="132" name="pythagoras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90470" y="1429662"/>
            <a:ext cx="3408056" cy="4646660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Shape 133"/>
          <p:cNvSpPr/>
          <p:nvPr/>
        </p:nvSpPr>
        <p:spPr>
          <a:xfrm>
            <a:off x="3031620" y="304634"/>
            <a:ext cx="5801834" cy="2321005"/>
          </a:xfrm>
          <a:prstGeom prst="wedgeEllipseCallout">
            <a:avLst>
              <a:gd name="adj1" fmla="val 63958"/>
              <a:gd name="adj2" fmla="val 77024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5000"/>
            </a:pPr>
            <a:r>
              <a:t>Χαιρετε! </a:t>
            </a:r>
          </a:p>
          <a:p>
            <a:pPr>
              <a:defRPr sz="5000"/>
            </a:pPr>
            <a:r>
              <a:t>Khairete!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1" animBg="1" advAuto="0"/>
      <p:bldP spid="130" grpId="2" animBg="1" advAuto="0"/>
      <p:bldP spid="133" grpId="3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xfrm>
            <a:off x="1257300" y="101600"/>
            <a:ext cx="11099800" cy="1169591"/>
          </a:xfrm>
          <a:prstGeom prst="rect">
            <a:avLst/>
          </a:prstGeom>
        </p:spPr>
        <p:txBody>
          <a:bodyPr/>
          <a:lstStyle/>
          <a:p>
            <a:r>
              <a:t>Greek numbers quiz</a:t>
            </a:r>
          </a:p>
        </p:txBody>
      </p:sp>
      <p:sp>
        <p:nvSpPr>
          <p:cNvPr id="136" name="Shape 136"/>
          <p:cNvSpPr/>
          <p:nvPr/>
        </p:nvSpPr>
        <p:spPr>
          <a:xfrm>
            <a:off x="11944382" y="9480549"/>
            <a:ext cx="1054036" cy="241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900">
                <a:solidFill>
                  <a:srgbClr val="53585F"/>
                </a:solidFill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© </a:t>
            </a:r>
            <a:r>
              <a:t>C. Andrew 2017</a:t>
            </a:r>
          </a:p>
        </p:txBody>
      </p:sp>
      <p:pic>
        <p:nvPicPr>
          <p:cNvPr id="137" name="pythagoras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84570" y="223162"/>
            <a:ext cx="2044442" cy="2787462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Shape 138"/>
          <p:cNvSpPr/>
          <p:nvPr/>
        </p:nvSpPr>
        <p:spPr>
          <a:xfrm>
            <a:off x="3182189" y="1142834"/>
            <a:ext cx="9727822" cy="1294438"/>
          </a:xfrm>
          <a:prstGeom prst="wedgeEllipseCallout">
            <a:avLst>
              <a:gd name="adj1" fmla="val -64451"/>
              <a:gd name="adj2" fmla="val -57109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200"/>
            </a:lvl1pPr>
          </a:lstStyle>
          <a:p>
            <a:r>
              <a:t>Ancient Greek number words are very good at sneaking into modern English. See if you can use all the clues to work them out!</a:t>
            </a:r>
          </a:p>
        </p:txBody>
      </p:sp>
      <p:pic>
        <p:nvPicPr>
          <p:cNvPr id="13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9300" y="2940050"/>
            <a:ext cx="1168400" cy="1041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70191" y="4471359"/>
            <a:ext cx="1473201" cy="1079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17500" y="6055204"/>
            <a:ext cx="2032000" cy="1282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4550" y="7842250"/>
            <a:ext cx="1257300" cy="1206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273300" y="7785100"/>
            <a:ext cx="2006600" cy="1320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499100" y="8119954"/>
            <a:ext cx="2616200" cy="825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 flipH="1">
            <a:off x="10490200" y="7825515"/>
            <a:ext cx="1168400" cy="141438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0617200" y="6250375"/>
            <a:ext cx="1244600" cy="1244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1036300" y="4452309"/>
            <a:ext cx="1473200" cy="1117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pasted-image.png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1093450" y="2616200"/>
            <a:ext cx="1689100" cy="1092200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hape 149"/>
          <p:cNvSpPr/>
          <p:nvPr/>
        </p:nvSpPr>
        <p:spPr>
          <a:xfrm>
            <a:off x="54471" y="3998118"/>
            <a:ext cx="2558058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600">
                <a:latin typeface="Calibri"/>
                <a:ea typeface="Calibri"/>
                <a:cs typeface="Calibri"/>
                <a:sym typeface="Calibri"/>
              </a:defRPr>
            </a:pPr>
            <a:r>
              <a:t>How many years in a </a:t>
            </a:r>
            <a:r>
              <a:rPr b="1"/>
              <a:t>dec</a:t>
            </a:r>
            <a:r>
              <a:t>ade?</a:t>
            </a:r>
          </a:p>
        </p:txBody>
      </p:sp>
      <p:sp>
        <p:nvSpPr>
          <p:cNvPr id="150" name="Shape 150"/>
          <p:cNvSpPr/>
          <p:nvPr/>
        </p:nvSpPr>
        <p:spPr>
          <a:xfrm>
            <a:off x="25400" y="5460999"/>
            <a:ext cx="2616201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1600">
                <a:latin typeface="Calibri"/>
                <a:ea typeface="Calibri"/>
                <a:cs typeface="Calibri"/>
                <a:sym typeface="Calibri"/>
              </a:defRPr>
            </a:pPr>
            <a:r>
              <a:rPr b="1"/>
              <a:t>Octo</a:t>
            </a:r>
            <a:r>
              <a:t>puses are named for the number of legs they have</a:t>
            </a:r>
          </a:p>
        </p:txBody>
      </p:sp>
      <p:sp>
        <p:nvSpPr>
          <p:cNvPr id="151" name="Shape 151"/>
          <p:cNvSpPr/>
          <p:nvPr/>
        </p:nvSpPr>
        <p:spPr>
          <a:xfrm>
            <a:off x="47525" y="7169050"/>
            <a:ext cx="285135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1600">
                <a:latin typeface="Calibri"/>
                <a:ea typeface="Calibri"/>
                <a:cs typeface="Calibri"/>
                <a:sym typeface="Calibri"/>
              </a:defRPr>
            </a:pPr>
            <a:r>
              <a:t>This lolly is in the shape of a </a:t>
            </a:r>
            <a:r>
              <a:rPr b="1"/>
              <a:t>tetra</a:t>
            </a:r>
            <a:r>
              <a:t>hedron</a:t>
            </a:r>
          </a:p>
        </p:txBody>
      </p:sp>
      <p:sp>
        <p:nvSpPr>
          <p:cNvPr id="152" name="Shape 152"/>
          <p:cNvSpPr/>
          <p:nvPr/>
        </p:nvSpPr>
        <p:spPr>
          <a:xfrm>
            <a:off x="143371" y="9101931"/>
            <a:ext cx="4603354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1600">
                <a:latin typeface="Calibri"/>
                <a:ea typeface="Calibri"/>
                <a:cs typeface="Calibri"/>
                <a:sym typeface="Calibri"/>
              </a:defRPr>
            </a:pPr>
            <a:r>
              <a:t>This star is called a </a:t>
            </a:r>
            <a:r>
              <a:rPr b="1"/>
              <a:t>pent</a:t>
            </a:r>
            <a:r>
              <a:t>agram, and this building is called the </a:t>
            </a:r>
            <a:r>
              <a:rPr b="1"/>
              <a:t>Pent</a:t>
            </a:r>
            <a:r>
              <a:t>agon</a:t>
            </a:r>
          </a:p>
        </p:txBody>
      </p:sp>
      <p:sp>
        <p:nvSpPr>
          <p:cNvPr id="153" name="Shape 153"/>
          <p:cNvSpPr/>
          <p:nvPr/>
        </p:nvSpPr>
        <p:spPr>
          <a:xfrm>
            <a:off x="5114118" y="8938815"/>
            <a:ext cx="3386164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1600">
                <a:latin typeface="Calibri"/>
                <a:ea typeface="Calibri"/>
                <a:cs typeface="Calibri"/>
                <a:sym typeface="Calibri"/>
              </a:defRPr>
            </a:pPr>
            <a:r>
              <a:t>In the </a:t>
            </a:r>
            <a:r>
              <a:rPr b="1"/>
              <a:t>hepta</a:t>
            </a:r>
            <a:r>
              <a:t>thlon, women athletes have to compete in how many events?</a:t>
            </a:r>
          </a:p>
        </p:txBody>
      </p:sp>
      <p:sp>
        <p:nvSpPr>
          <p:cNvPr id="154" name="Shape 154"/>
          <p:cNvSpPr/>
          <p:nvPr/>
        </p:nvSpPr>
        <p:spPr>
          <a:xfrm>
            <a:off x="9623077" y="9222581"/>
            <a:ext cx="2851350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600">
                <a:latin typeface="Calibri"/>
                <a:ea typeface="Calibri"/>
                <a:cs typeface="Calibri"/>
                <a:sym typeface="Calibri"/>
              </a:defRPr>
            </a:pPr>
            <a:r>
              <a:t>Children learn to ride on </a:t>
            </a:r>
            <a:r>
              <a:rPr b="1"/>
              <a:t>tri</a:t>
            </a:r>
            <a:r>
              <a:t>cycles</a:t>
            </a:r>
          </a:p>
        </p:txBody>
      </p:sp>
      <p:sp>
        <p:nvSpPr>
          <p:cNvPr id="155" name="Shape 155"/>
          <p:cNvSpPr/>
          <p:nvPr/>
        </p:nvSpPr>
        <p:spPr>
          <a:xfrm>
            <a:off x="9211171" y="7431881"/>
            <a:ext cx="3437137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600">
                <a:latin typeface="Calibri"/>
                <a:ea typeface="Calibri"/>
                <a:cs typeface="Calibri"/>
                <a:sym typeface="Calibri"/>
              </a:defRPr>
            </a:pPr>
            <a:r>
              <a:t>This weird shape is called an </a:t>
            </a:r>
            <a:r>
              <a:rPr b="1"/>
              <a:t>ennea</a:t>
            </a:r>
            <a:r>
              <a:t>gram</a:t>
            </a:r>
          </a:p>
        </p:txBody>
      </p:sp>
      <p:sp>
        <p:nvSpPr>
          <p:cNvPr id="156" name="Shape 156"/>
          <p:cNvSpPr/>
          <p:nvPr/>
        </p:nvSpPr>
        <p:spPr>
          <a:xfrm>
            <a:off x="10038457" y="5568941"/>
            <a:ext cx="3108226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1600">
                <a:latin typeface="Calibri"/>
                <a:ea typeface="Calibri"/>
                <a:cs typeface="Calibri"/>
                <a:sym typeface="Calibri"/>
              </a:defRPr>
            </a:pPr>
            <a:r>
              <a:t>Honeycomb is made up of </a:t>
            </a:r>
            <a:r>
              <a:rPr b="1"/>
              <a:t>hex</a:t>
            </a:r>
            <a:r>
              <a:t>agonal cells</a:t>
            </a:r>
          </a:p>
        </p:txBody>
      </p:sp>
      <p:sp>
        <p:nvSpPr>
          <p:cNvPr id="157" name="Shape 157"/>
          <p:cNvSpPr/>
          <p:nvPr/>
        </p:nvSpPr>
        <p:spPr>
          <a:xfrm>
            <a:off x="10509894" y="3685690"/>
            <a:ext cx="2474715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600">
                <a:latin typeface="Calibri"/>
                <a:ea typeface="Calibri"/>
                <a:cs typeface="Calibri"/>
                <a:sym typeface="Calibri"/>
              </a:defRPr>
            </a:pPr>
            <a:r>
              <a:t>These guys are having a </a:t>
            </a:r>
            <a:r>
              <a:rPr b="1"/>
              <a:t>du</a:t>
            </a:r>
            <a:r>
              <a:t>el</a:t>
            </a:r>
          </a:p>
        </p:txBody>
      </p:sp>
      <p:sp>
        <p:nvSpPr>
          <p:cNvPr id="158" name="Shape 158"/>
          <p:cNvSpPr/>
          <p:nvPr/>
        </p:nvSpPr>
        <p:spPr>
          <a:xfrm>
            <a:off x="3447888" y="2503289"/>
            <a:ext cx="851224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‘εξ</a:t>
            </a:r>
          </a:p>
          <a:p>
            <a:pPr algn="r">
              <a:defRPr sz="2700"/>
            </a:pPr>
            <a:r>
              <a:t>hex</a:t>
            </a:r>
          </a:p>
        </p:txBody>
      </p:sp>
      <p:sp>
        <p:nvSpPr>
          <p:cNvPr id="159" name="Shape 159"/>
          <p:cNvSpPr/>
          <p:nvPr/>
        </p:nvSpPr>
        <p:spPr>
          <a:xfrm>
            <a:off x="2939814" y="3481189"/>
            <a:ext cx="1384772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τρεις</a:t>
            </a:r>
          </a:p>
          <a:p>
            <a:pPr algn="r">
              <a:defRPr sz="2700"/>
            </a:pPr>
            <a:r>
              <a:t>treis</a:t>
            </a:r>
          </a:p>
        </p:txBody>
      </p:sp>
      <p:sp>
        <p:nvSpPr>
          <p:cNvPr id="160" name="Shape 160"/>
          <p:cNvSpPr/>
          <p:nvPr/>
        </p:nvSpPr>
        <p:spPr>
          <a:xfrm>
            <a:off x="3219958" y="4471789"/>
            <a:ext cx="1079154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δυο</a:t>
            </a:r>
          </a:p>
          <a:p>
            <a:pPr algn="r">
              <a:defRPr sz="2700"/>
            </a:pPr>
            <a:r>
              <a:t>duo</a:t>
            </a:r>
          </a:p>
        </p:txBody>
      </p:sp>
      <p:sp>
        <p:nvSpPr>
          <p:cNvPr id="161" name="Shape 161"/>
          <p:cNvSpPr/>
          <p:nvPr/>
        </p:nvSpPr>
        <p:spPr>
          <a:xfrm>
            <a:off x="3002914" y="5498901"/>
            <a:ext cx="1308870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δεκα</a:t>
            </a:r>
          </a:p>
          <a:p>
            <a:pPr algn="r">
              <a:defRPr sz="2700"/>
            </a:pPr>
            <a:r>
              <a:t>deka</a:t>
            </a:r>
          </a:p>
        </p:txBody>
      </p:sp>
      <p:sp>
        <p:nvSpPr>
          <p:cNvPr id="162" name="Shape 162"/>
          <p:cNvSpPr/>
          <p:nvPr/>
        </p:nvSpPr>
        <p:spPr>
          <a:xfrm>
            <a:off x="2837991" y="6443091"/>
            <a:ext cx="1461121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’οκτω</a:t>
            </a:r>
          </a:p>
          <a:p>
            <a:pPr algn="r">
              <a:defRPr sz="2700"/>
            </a:pPr>
            <a:r>
              <a:t>okto</a:t>
            </a:r>
          </a:p>
        </p:txBody>
      </p:sp>
      <p:sp>
        <p:nvSpPr>
          <p:cNvPr id="163" name="Shape 163"/>
          <p:cNvSpPr/>
          <p:nvPr/>
        </p:nvSpPr>
        <p:spPr>
          <a:xfrm>
            <a:off x="4224273" y="2506740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=</a:t>
            </a:r>
          </a:p>
        </p:txBody>
      </p:sp>
      <p:sp>
        <p:nvSpPr>
          <p:cNvPr id="164" name="Shape 164"/>
          <p:cNvSpPr/>
          <p:nvPr/>
        </p:nvSpPr>
        <p:spPr>
          <a:xfrm>
            <a:off x="4224273" y="3481189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=</a:t>
            </a:r>
          </a:p>
        </p:txBody>
      </p:sp>
      <p:sp>
        <p:nvSpPr>
          <p:cNvPr id="165" name="Shape 165"/>
          <p:cNvSpPr/>
          <p:nvPr/>
        </p:nvSpPr>
        <p:spPr>
          <a:xfrm>
            <a:off x="4224273" y="4452309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=</a:t>
            </a:r>
          </a:p>
        </p:txBody>
      </p:sp>
      <p:sp>
        <p:nvSpPr>
          <p:cNvPr id="166" name="Shape 166"/>
          <p:cNvSpPr/>
          <p:nvPr/>
        </p:nvSpPr>
        <p:spPr>
          <a:xfrm>
            <a:off x="4224273" y="5498901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=</a:t>
            </a:r>
          </a:p>
        </p:txBody>
      </p:sp>
      <p:sp>
        <p:nvSpPr>
          <p:cNvPr id="167" name="Shape 167"/>
          <p:cNvSpPr/>
          <p:nvPr/>
        </p:nvSpPr>
        <p:spPr>
          <a:xfrm>
            <a:off x="4224273" y="6448690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=</a:t>
            </a:r>
          </a:p>
        </p:txBody>
      </p:sp>
      <p:sp>
        <p:nvSpPr>
          <p:cNvPr id="168" name="Shape 168"/>
          <p:cNvSpPr/>
          <p:nvPr/>
        </p:nvSpPr>
        <p:spPr>
          <a:xfrm>
            <a:off x="6814805" y="2503289"/>
            <a:ext cx="1483669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πεντε</a:t>
            </a:r>
          </a:p>
          <a:p>
            <a:pPr algn="r">
              <a:defRPr sz="2700"/>
            </a:pPr>
            <a:r>
              <a:t>pente</a:t>
            </a:r>
          </a:p>
        </p:txBody>
      </p:sp>
      <p:sp>
        <p:nvSpPr>
          <p:cNvPr id="169" name="Shape 169"/>
          <p:cNvSpPr/>
          <p:nvPr/>
        </p:nvSpPr>
        <p:spPr>
          <a:xfrm>
            <a:off x="7199167" y="3481189"/>
            <a:ext cx="1029371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‘εισ</a:t>
            </a:r>
          </a:p>
          <a:p>
            <a:pPr algn="r">
              <a:defRPr sz="2700"/>
            </a:pPr>
            <a:r>
              <a:t>heis</a:t>
            </a:r>
          </a:p>
        </p:txBody>
      </p:sp>
      <p:sp>
        <p:nvSpPr>
          <p:cNvPr id="170" name="Shape 170"/>
          <p:cNvSpPr/>
          <p:nvPr/>
        </p:nvSpPr>
        <p:spPr>
          <a:xfrm>
            <a:off x="6916604" y="4471789"/>
            <a:ext cx="1381870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‘επτα</a:t>
            </a:r>
          </a:p>
          <a:p>
            <a:pPr algn="r">
              <a:defRPr sz="2700"/>
            </a:pPr>
            <a:r>
              <a:t>hepta</a:t>
            </a:r>
          </a:p>
        </p:txBody>
      </p:sp>
      <p:sp>
        <p:nvSpPr>
          <p:cNvPr id="171" name="Shape 171"/>
          <p:cNvSpPr/>
          <p:nvPr/>
        </p:nvSpPr>
        <p:spPr>
          <a:xfrm>
            <a:off x="6671543" y="5498901"/>
            <a:ext cx="1665164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’εννεα</a:t>
            </a:r>
          </a:p>
          <a:p>
            <a:pPr algn="r">
              <a:defRPr sz="2700"/>
            </a:pPr>
            <a:r>
              <a:t>ennea</a:t>
            </a:r>
          </a:p>
        </p:txBody>
      </p:sp>
      <p:sp>
        <p:nvSpPr>
          <p:cNvPr id="172" name="Shape 172"/>
          <p:cNvSpPr/>
          <p:nvPr/>
        </p:nvSpPr>
        <p:spPr>
          <a:xfrm>
            <a:off x="5982030" y="6442554"/>
            <a:ext cx="2351188" cy="146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τεσσαρες</a:t>
            </a:r>
          </a:p>
          <a:p>
            <a:pPr algn="r">
              <a:defRPr sz="2700"/>
            </a:pPr>
            <a:r>
              <a:t>tessares</a:t>
            </a:r>
          </a:p>
          <a:p>
            <a:pPr algn="r">
              <a:defRPr sz="2700"/>
            </a:pPr>
            <a:r>
              <a:t>(or tettares)</a:t>
            </a:r>
          </a:p>
        </p:txBody>
      </p:sp>
      <p:sp>
        <p:nvSpPr>
          <p:cNvPr id="173" name="Shape 173"/>
          <p:cNvSpPr/>
          <p:nvPr/>
        </p:nvSpPr>
        <p:spPr>
          <a:xfrm>
            <a:off x="8280700" y="2517610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=</a:t>
            </a:r>
          </a:p>
        </p:txBody>
      </p:sp>
      <p:sp>
        <p:nvSpPr>
          <p:cNvPr id="174" name="Shape 174"/>
          <p:cNvSpPr/>
          <p:nvPr/>
        </p:nvSpPr>
        <p:spPr>
          <a:xfrm>
            <a:off x="8280700" y="3492058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=</a:t>
            </a:r>
          </a:p>
        </p:txBody>
      </p:sp>
      <p:sp>
        <p:nvSpPr>
          <p:cNvPr id="175" name="Shape 175"/>
          <p:cNvSpPr/>
          <p:nvPr/>
        </p:nvSpPr>
        <p:spPr>
          <a:xfrm>
            <a:off x="8280700" y="4463179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=</a:t>
            </a:r>
          </a:p>
        </p:txBody>
      </p:sp>
      <p:sp>
        <p:nvSpPr>
          <p:cNvPr id="176" name="Shape 176"/>
          <p:cNvSpPr/>
          <p:nvPr/>
        </p:nvSpPr>
        <p:spPr>
          <a:xfrm>
            <a:off x="8280700" y="5509771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=</a:t>
            </a:r>
          </a:p>
        </p:txBody>
      </p:sp>
      <p:sp>
        <p:nvSpPr>
          <p:cNvPr id="177" name="Shape 177"/>
          <p:cNvSpPr/>
          <p:nvPr/>
        </p:nvSpPr>
        <p:spPr>
          <a:xfrm>
            <a:off x="8280700" y="6448690"/>
            <a:ext cx="41605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=</a:t>
            </a:r>
          </a:p>
        </p:txBody>
      </p:sp>
      <p:sp>
        <p:nvSpPr>
          <p:cNvPr id="178" name="Shape 178"/>
          <p:cNvSpPr/>
          <p:nvPr/>
        </p:nvSpPr>
        <p:spPr>
          <a:xfrm>
            <a:off x="4721829" y="4381267"/>
            <a:ext cx="425079" cy="77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 b="1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2</a:t>
            </a:r>
          </a:p>
        </p:txBody>
      </p:sp>
      <p:sp>
        <p:nvSpPr>
          <p:cNvPr id="179" name="Shape 179"/>
          <p:cNvSpPr/>
          <p:nvPr/>
        </p:nvSpPr>
        <p:spPr>
          <a:xfrm>
            <a:off x="4710314" y="2454110"/>
            <a:ext cx="425079" cy="77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 b="1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6</a:t>
            </a:r>
          </a:p>
        </p:txBody>
      </p:sp>
      <p:sp>
        <p:nvSpPr>
          <p:cNvPr id="180" name="Shape 180"/>
          <p:cNvSpPr/>
          <p:nvPr/>
        </p:nvSpPr>
        <p:spPr>
          <a:xfrm>
            <a:off x="4721829" y="3417689"/>
            <a:ext cx="425079" cy="77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 b="1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3</a:t>
            </a:r>
          </a:p>
        </p:txBody>
      </p:sp>
      <p:sp>
        <p:nvSpPr>
          <p:cNvPr id="181" name="Shape 181"/>
          <p:cNvSpPr/>
          <p:nvPr/>
        </p:nvSpPr>
        <p:spPr>
          <a:xfrm>
            <a:off x="4566440" y="5388685"/>
            <a:ext cx="735857" cy="77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 b="1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10</a:t>
            </a:r>
          </a:p>
        </p:txBody>
      </p:sp>
      <p:sp>
        <p:nvSpPr>
          <p:cNvPr id="182" name="Shape 182"/>
          <p:cNvSpPr/>
          <p:nvPr/>
        </p:nvSpPr>
        <p:spPr>
          <a:xfrm>
            <a:off x="4721829" y="6338887"/>
            <a:ext cx="425079" cy="77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 b="1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8</a:t>
            </a:r>
          </a:p>
        </p:txBody>
      </p:sp>
      <p:sp>
        <p:nvSpPr>
          <p:cNvPr id="183" name="Shape 183"/>
          <p:cNvSpPr/>
          <p:nvPr/>
        </p:nvSpPr>
        <p:spPr>
          <a:xfrm>
            <a:off x="8760428" y="4366036"/>
            <a:ext cx="425079" cy="77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 b="1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7</a:t>
            </a:r>
          </a:p>
        </p:txBody>
      </p:sp>
      <p:sp>
        <p:nvSpPr>
          <p:cNvPr id="184" name="Shape 184"/>
          <p:cNvSpPr/>
          <p:nvPr/>
        </p:nvSpPr>
        <p:spPr>
          <a:xfrm>
            <a:off x="8748914" y="2438879"/>
            <a:ext cx="425079" cy="77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 b="1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5</a:t>
            </a:r>
          </a:p>
        </p:txBody>
      </p:sp>
      <p:sp>
        <p:nvSpPr>
          <p:cNvPr id="185" name="Shape 185"/>
          <p:cNvSpPr/>
          <p:nvPr/>
        </p:nvSpPr>
        <p:spPr>
          <a:xfrm>
            <a:off x="8760428" y="3402457"/>
            <a:ext cx="425079" cy="77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 b="1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1</a:t>
            </a:r>
          </a:p>
        </p:txBody>
      </p:sp>
      <p:sp>
        <p:nvSpPr>
          <p:cNvPr id="186" name="Shape 186"/>
          <p:cNvSpPr/>
          <p:nvPr/>
        </p:nvSpPr>
        <p:spPr>
          <a:xfrm>
            <a:off x="8760428" y="5373454"/>
            <a:ext cx="425079" cy="77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 b="1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9</a:t>
            </a:r>
          </a:p>
        </p:txBody>
      </p:sp>
      <p:sp>
        <p:nvSpPr>
          <p:cNvPr id="187" name="Shape 187"/>
          <p:cNvSpPr/>
          <p:nvPr/>
        </p:nvSpPr>
        <p:spPr>
          <a:xfrm>
            <a:off x="8760428" y="6323656"/>
            <a:ext cx="425079" cy="77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 b="1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4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1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2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2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2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2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7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2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7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7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2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7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7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2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7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7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2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4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7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7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2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7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7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3" presetClass="entr" presetSubtype="16" fill="hold" grpId="2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7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7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1" animBg="1" advAuto="0"/>
      <p:bldP spid="140" grpId="3" animBg="1" advAuto="0"/>
      <p:bldP spid="141" grpId="5" animBg="1" advAuto="0"/>
      <p:bldP spid="142" grpId="8" animBg="1" advAuto="0"/>
      <p:bldP spid="143" grpId="7" animBg="1" advAuto="0"/>
      <p:bldP spid="144" grpId="10" animBg="1" advAuto="0"/>
      <p:bldP spid="145" grpId="12" animBg="1" advAuto="0"/>
      <p:bldP spid="146" grpId="14" animBg="1" advAuto="0"/>
      <p:bldP spid="147" grpId="16" animBg="1" advAuto="0"/>
      <p:bldP spid="148" grpId="18" animBg="1" advAuto="0"/>
      <p:bldP spid="149" grpId="2" animBg="1" advAuto="0"/>
      <p:bldP spid="150" grpId="4" animBg="1" advAuto="0"/>
      <p:bldP spid="151" grpId="6" animBg="1" advAuto="0"/>
      <p:bldP spid="152" grpId="9" animBg="1" advAuto="0"/>
      <p:bldP spid="153" grpId="11" animBg="1" advAuto="0"/>
      <p:bldP spid="154" grpId="13" animBg="1" advAuto="0"/>
      <p:bldP spid="155" grpId="15" animBg="1" advAuto="0"/>
      <p:bldP spid="156" grpId="17" animBg="1" advAuto="0"/>
      <p:bldP spid="157" grpId="19" animBg="1" advAuto="0"/>
      <p:bldP spid="178" grpId="22" animBg="1" advAuto="0"/>
      <p:bldP spid="179" grpId="20" animBg="1" advAuto="0"/>
      <p:bldP spid="180" grpId="21" animBg="1" advAuto="0"/>
      <p:bldP spid="181" grpId="23" animBg="1" advAuto="0"/>
      <p:bldP spid="182" grpId="24" animBg="1" advAuto="0"/>
      <p:bldP spid="183" grpId="27" animBg="1" advAuto="0"/>
      <p:bldP spid="184" grpId="25" animBg="1" advAuto="0"/>
      <p:bldP spid="185" grpId="26" animBg="1" advAuto="0"/>
      <p:bldP spid="186" grpId="28" animBg="1" advAuto="0"/>
      <p:bldP spid="187" grpId="29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/>
          </p:cNvSpPr>
          <p:nvPr>
            <p:ph type="title"/>
          </p:nvPr>
        </p:nvSpPr>
        <p:spPr>
          <a:xfrm>
            <a:off x="952500" y="152400"/>
            <a:ext cx="11099800" cy="1169591"/>
          </a:xfrm>
          <a:prstGeom prst="rect">
            <a:avLst/>
          </a:prstGeom>
        </p:spPr>
        <p:txBody>
          <a:bodyPr/>
          <a:lstStyle/>
          <a:p>
            <a:r>
              <a:t>transliterate into Greek</a:t>
            </a:r>
          </a:p>
        </p:txBody>
      </p:sp>
      <p:graphicFrame>
        <p:nvGraphicFramePr>
          <p:cNvPr id="190" name="Table 190"/>
          <p:cNvGraphicFramePr/>
          <p:nvPr/>
        </p:nvGraphicFramePr>
        <p:xfrm>
          <a:off x="1066800" y="2032000"/>
          <a:ext cx="10980784" cy="6730997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1574998"/>
                <a:gridCol w="1935311"/>
                <a:gridCol w="1916062"/>
                <a:gridCol w="1675705"/>
                <a:gridCol w="1979662"/>
                <a:gridCol w="1899046"/>
              </a:tblGrid>
              <a:tr h="813315">
                <a:tc>
                  <a:txBody>
                    <a:bodyPr/>
                    <a:lstStyle/>
                    <a:p>
                      <a:pPr defTabSz="914400"/>
                      <a:r>
                        <a:rPr sz="2200"/>
                        <a:t>Greek word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t>Write in Greek characters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000"/>
                        <a:t>Related English
words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200"/>
                        <a:t>Greek word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t>Write in Greek characters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000"/>
                        <a:t>Related English
words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</a:tr>
              <a:tr h="1430350">
                <a:tc>
                  <a:txBody>
                    <a:bodyPr/>
                    <a:lstStyle/>
                    <a:p>
                      <a:pPr defTabSz="914400"/>
                      <a:r>
                        <a:rPr sz="26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sphaira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mathema</a:t>
                      </a:r>
                    </a:p>
                    <a:p>
                      <a:pPr defTabSz="914400">
                        <a:defRPr sz="2600" i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things learned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121833">
                <a:tc>
                  <a:txBody>
                    <a:bodyPr/>
                    <a:lstStyle/>
                    <a:p>
                      <a:pPr defTabSz="914400">
                        <a:defRPr sz="26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polus</a:t>
                      </a:r>
                    </a:p>
                    <a:p>
                      <a:pPr defTabSz="914400">
                        <a:defRPr sz="2600" i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many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dia</a:t>
                      </a:r>
                    </a:p>
                    <a:p>
                      <a:pPr defTabSz="914400">
                        <a:defRPr sz="2600" i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through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121833">
                <a:tc>
                  <a:txBody>
                    <a:bodyPr/>
                    <a:lstStyle/>
                    <a:p>
                      <a:pPr defTabSz="914400">
                        <a:defRPr sz="25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arithmein</a:t>
                      </a:r>
                    </a:p>
                    <a:p>
                      <a:pPr defTabSz="914400">
                        <a:defRPr sz="2200" i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to count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treis</a:t>
                      </a:r>
                    </a:p>
                    <a:p>
                      <a:pPr defTabSz="914400">
                        <a:defRPr sz="2600" i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three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121833">
                <a:tc>
                  <a:txBody>
                    <a:bodyPr/>
                    <a:lstStyle/>
                    <a:p>
                      <a:pPr defTabSz="914400">
                        <a:defRPr sz="26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skopein</a:t>
                      </a:r>
                    </a:p>
                    <a:p>
                      <a:pPr defTabSz="914400">
                        <a:defRPr sz="2600" i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to look at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metrein</a:t>
                      </a:r>
                    </a:p>
                    <a:p>
                      <a:pPr defTabSz="914400">
                        <a:defRPr sz="2200" b="1" i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b="0"/>
                        <a:t>to measure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</a:tcPr>
                </a:tc>
              </a:tr>
              <a:tr h="1121833">
                <a:tc>
                  <a:txBody>
                    <a:bodyPr/>
                    <a:lstStyle/>
                    <a:p>
                      <a:pPr defTabSz="914400">
                        <a:defRPr sz="26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trapeza</a:t>
                      </a:r>
                    </a:p>
                    <a:p>
                      <a:pPr defTabSz="914400">
                        <a:defRPr sz="2600" i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table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kulindros</a:t>
                      </a:r>
                    </a:p>
                    <a:p>
                      <a:pPr defTabSz="914400">
                        <a:defRPr sz="2600" i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a roller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91" name="Shape 191"/>
          <p:cNvSpPr/>
          <p:nvPr/>
        </p:nvSpPr>
        <p:spPr>
          <a:xfrm>
            <a:off x="2835547" y="3136900"/>
            <a:ext cx="1491706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σφαιρα</a:t>
            </a:r>
          </a:p>
        </p:txBody>
      </p:sp>
      <p:sp>
        <p:nvSpPr>
          <p:cNvPr id="192" name="Shape 192"/>
          <p:cNvSpPr/>
          <p:nvPr/>
        </p:nvSpPr>
        <p:spPr>
          <a:xfrm>
            <a:off x="4657154" y="2959100"/>
            <a:ext cx="1556892" cy="106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sphere</a:t>
            </a:r>
          </a:p>
          <a:p>
            <a:pPr>
              <a:defRPr sz="2700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spherical</a:t>
            </a:r>
          </a:p>
        </p:txBody>
      </p:sp>
      <p:sp>
        <p:nvSpPr>
          <p:cNvPr id="193" name="Shape 193"/>
          <p:cNvSpPr/>
          <p:nvPr/>
        </p:nvSpPr>
        <p:spPr>
          <a:xfrm>
            <a:off x="2913012" y="4330700"/>
            <a:ext cx="1336776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πολυς</a:t>
            </a:r>
          </a:p>
        </p:txBody>
      </p:sp>
      <p:sp>
        <p:nvSpPr>
          <p:cNvPr id="194" name="Shape 194"/>
          <p:cNvSpPr/>
          <p:nvPr/>
        </p:nvSpPr>
        <p:spPr>
          <a:xfrm>
            <a:off x="2630946" y="5473700"/>
            <a:ext cx="1900908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’αριθμειν</a:t>
            </a:r>
          </a:p>
        </p:txBody>
      </p:sp>
      <p:sp>
        <p:nvSpPr>
          <p:cNvPr id="195" name="Shape 195"/>
          <p:cNvSpPr/>
          <p:nvPr/>
        </p:nvSpPr>
        <p:spPr>
          <a:xfrm>
            <a:off x="2729172" y="6616700"/>
            <a:ext cx="1704456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σκοπειν</a:t>
            </a:r>
          </a:p>
        </p:txBody>
      </p:sp>
      <p:sp>
        <p:nvSpPr>
          <p:cNvPr id="196" name="Shape 196"/>
          <p:cNvSpPr/>
          <p:nvPr/>
        </p:nvSpPr>
        <p:spPr>
          <a:xfrm>
            <a:off x="2679389" y="7758509"/>
            <a:ext cx="1804022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τραπεζα</a:t>
            </a:r>
          </a:p>
        </p:txBody>
      </p:sp>
      <p:sp>
        <p:nvSpPr>
          <p:cNvPr id="197" name="Shape 197"/>
          <p:cNvSpPr/>
          <p:nvPr/>
        </p:nvSpPr>
        <p:spPr>
          <a:xfrm>
            <a:off x="4789509" y="4508499"/>
            <a:ext cx="1292182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polygon</a:t>
            </a:r>
          </a:p>
        </p:txBody>
      </p:sp>
      <p:sp>
        <p:nvSpPr>
          <p:cNvPr id="198" name="Shape 198"/>
          <p:cNvSpPr/>
          <p:nvPr/>
        </p:nvSpPr>
        <p:spPr>
          <a:xfrm>
            <a:off x="4625336" y="5599509"/>
            <a:ext cx="179832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arithmetic</a:t>
            </a:r>
          </a:p>
        </p:txBody>
      </p:sp>
      <p:sp>
        <p:nvSpPr>
          <p:cNvPr id="199" name="Shape 199"/>
          <p:cNvSpPr/>
          <p:nvPr/>
        </p:nvSpPr>
        <p:spPr>
          <a:xfrm>
            <a:off x="4615547" y="6451600"/>
            <a:ext cx="1640106" cy="106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scope</a:t>
            </a:r>
          </a:p>
          <a:p>
            <a:pPr>
              <a:defRPr sz="2700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telescope</a:t>
            </a:r>
          </a:p>
        </p:txBody>
      </p:sp>
      <p:sp>
        <p:nvSpPr>
          <p:cNvPr id="200" name="Shape 200"/>
          <p:cNvSpPr/>
          <p:nvPr/>
        </p:nvSpPr>
        <p:spPr>
          <a:xfrm>
            <a:off x="4616964" y="7593409"/>
            <a:ext cx="1815072" cy="106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trapezium</a:t>
            </a:r>
          </a:p>
          <a:p>
            <a:pPr>
              <a:defRPr sz="2700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trapezoid</a:t>
            </a:r>
          </a:p>
        </p:txBody>
      </p:sp>
      <p:sp>
        <p:nvSpPr>
          <p:cNvPr id="201" name="Shape 201"/>
          <p:cNvSpPr/>
          <p:nvPr/>
        </p:nvSpPr>
        <p:spPr>
          <a:xfrm>
            <a:off x="8244755" y="3124200"/>
            <a:ext cx="1595290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μαθημα</a:t>
            </a:r>
          </a:p>
        </p:txBody>
      </p:sp>
      <p:sp>
        <p:nvSpPr>
          <p:cNvPr id="202" name="Shape 202"/>
          <p:cNvSpPr/>
          <p:nvPr/>
        </p:nvSpPr>
        <p:spPr>
          <a:xfrm>
            <a:off x="10191340" y="2971800"/>
            <a:ext cx="2248720" cy="106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maths</a:t>
            </a:r>
          </a:p>
          <a:p>
            <a:pPr>
              <a:defRPr sz="2700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mathematical</a:t>
            </a:r>
          </a:p>
        </p:txBody>
      </p:sp>
      <p:sp>
        <p:nvSpPr>
          <p:cNvPr id="203" name="Shape 203"/>
          <p:cNvSpPr/>
          <p:nvPr/>
        </p:nvSpPr>
        <p:spPr>
          <a:xfrm>
            <a:off x="8679184" y="4400550"/>
            <a:ext cx="726432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δια</a:t>
            </a:r>
          </a:p>
        </p:txBody>
      </p:sp>
      <p:sp>
        <p:nvSpPr>
          <p:cNvPr id="204" name="Shape 204"/>
          <p:cNvSpPr/>
          <p:nvPr/>
        </p:nvSpPr>
        <p:spPr>
          <a:xfrm>
            <a:off x="8463421" y="5508625"/>
            <a:ext cx="1157958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τρεις</a:t>
            </a:r>
          </a:p>
        </p:txBody>
      </p:sp>
      <p:sp>
        <p:nvSpPr>
          <p:cNvPr id="205" name="Shape 205"/>
          <p:cNvSpPr/>
          <p:nvPr/>
        </p:nvSpPr>
        <p:spPr>
          <a:xfrm>
            <a:off x="8238393" y="6616700"/>
            <a:ext cx="1608014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μετρειν</a:t>
            </a:r>
          </a:p>
        </p:txBody>
      </p:sp>
      <p:sp>
        <p:nvSpPr>
          <p:cNvPr id="206" name="Shape 206"/>
          <p:cNvSpPr/>
          <p:nvPr/>
        </p:nvSpPr>
        <p:spPr>
          <a:xfrm>
            <a:off x="8092727" y="7758509"/>
            <a:ext cx="2127946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κυλινδρος</a:t>
            </a:r>
          </a:p>
        </p:txBody>
      </p:sp>
      <p:sp>
        <p:nvSpPr>
          <p:cNvPr id="207" name="Shape 207"/>
          <p:cNvSpPr/>
          <p:nvPr/>
        </p:nvSpPr>
        <p:spPr>
          <a:xfrm>
            <a:off x="10194940" y="4235450"/>
            <a:ext cx="1555720" cy="106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diagonal</a:t>
            </a:r>
          </a:p>
          <a:p>
            <a:pPr>
              <a:defRPr sz="2700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diameter</a:t>
            </a:r>
          </a:p>
        </p:txBody>
      </p:sp>
      <p:sp>
        <p:nvSpPr>
          <p:cNvPr id="208" name="Shape 208"/>
          <p:cNvSpPr/>
          <p:nvPr/>
        </p:nvSpPr>
        <p:spPr>
          <a:xfrm>
            <a:off x="10243830" y="5358209"/>
            <a:ext cx="1457940" cy="106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triangle</a:t>
            </a:r>
          </a:p>
          <a:p>
            <a:pPr>
              <a:defRPr sz="2700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trio</a:t>
            </a:r>
          </a:p>
        </p:txBody>
      </p:sp>
      <p:sp>
        <p:nvSpPr>
          <p:cNvPr id="209" name="Shape 209"/>
          <p:cNvSpPr/>
          <p:nvPr/>
        </p:nvSpPr>
        <p:spPr>
          <a:xfrm>
            <a:off x="10208657" y="6480968"/>
            <a:ext cx="1883886" cy="106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metre</a:t>
            </a:r>
          </a:p>
          <a:p>
            <a:pPr>
              <a:defRPr sz="2700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centimetre</a:t>
            </a:r>
          </a:p>
        </p:txBody>
      </p:sp>
      <p:sp>
        <p:nvSpPr>
          <p:cNvPr id="210" name="Shape 210"/>
          <p:cNvSpPr/>
          <p:nvPr/>
        </p:nvSpPr>
        <p:spPr>
          <a:xfrm>
            <a:off x="10277471" y="7696200"/>
            <a:ext cx="1746258" cy="106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cylinder</a:t>
            </a:r>
          </a:p>
          <a:p>
            <a:pPr>
              <a:defRPr sz="2700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cylindrical</a:t>
            </a:r>
          </a:p>
        </p:txBody>
      </p:sp>
      <p:sp>
        <p:nvSpPr>
          <p:cNvPr id="211" name="Shape 211"/>
          <p:cNvSpPr/>
          <p:nvPr/>
        </p:nvSpPr>
        <p:spPr>
          <a:xfrm>
            <a:off x="11944382" y="9480549"/>
            <a:ext cx="1054036" cy="241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900">
                <a:solidFill>
                  <a:srgbClr val="53585F"/>
                </a:solidFill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© </a:t>
            </a:r>
            <a:r>
              <a:t>C. Andrew 2017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1" animBg="1" advAuto="0"/>
      <p:bldP spid="194" grpId="3" animBg="1" advAuto="0"/>
      <p:bldP spid="195" grpId="5" animBg="1" advAuto="0"/>
      <p:bldP spid="196" grpId="7" animBg="1" advAuto="0"/>
      <p:bldP spid="197" grpId="2" animBg="1" advAuto="0"/>
      <p:bldP spid="198" grpId="4" animBg="1" advAuto="0"/>
      <p:bldP spid="199" grpId="6" animBg="1" advAuto="0"/>
      <p:bldP spid="200" grpId="8" animBg="1" advAuto="0"/>
      <p:bldP spid="201" grpId="9" animBg="1" advAuto="0"/>
      <p:bldP spid="202" grpId="10" animBg="1" advAuto="0"/>
      <p:bldP spid="203" grpId="11" animBg="1" advAuto="0"/>
      <p:bldP spid="204" grpId="13" animBg="1" advAuto="0"/>
      <p:bldP spid="205" grpId="15" animBg="1" advAuto="0"/>
      <p:bldP spid="206" grpId="17" animBg="1" advAuto="0"/>
      <p:bldP spid="207" grpId="12" animBg="1" advAuto="0"/>
      <p:bldP spid="208" grpId="14" animBg="1" advAuto="0"/>
      <p:bldP spid="209" grpId="16" animBg="1" advAuto="0"/>
      <p:bldP spid="210" grpId="18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title"/>
          </p:nvPr>
        </p:nvSpPr>
        <p:spPr>
          <a:xfrm>
            <a:off x="952500" y="177800"/>
            <a:ext cx="11099800" cy="1514426"/>
          </a:xfrm>
          <a:prstGeom prst="rect">
            <a:avLst/>
          </a:prstGeom>
        </p:spPr>
        <p:txBody>
          <a:bodyPr/>
          <a:lstStyle/>
          <a:p>
            <a:r>
              <a:t>pythagoras</a:t>
            </a:r>
          </a:p>
        </p:txBody>
      </p:sp>
      <p:pic>
        <p:nvPicPr>
          <p:cNvPr id="214" name="pythagoras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40170" y="2849661"/>
            <a:ext cx="3703127" cy="5048969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Shape 215"/>
          <p:cNvSpPr/>
          <p:nvPr/>
        </p:nvSpPr>
        <p:spPr>
          <a:xfrm>
            <a:off x="3496567" y="1476325"/>
            <a:ext cx="5376616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4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lived about 570 - 495 BCE</a:t>
            </a:r>
          </a:p>
        </p:txBody>
      </p:sp>
      <p:grpSp>
        <p:nvGrpSpPr>
          <p:cNvPr id="218" name="Group 218"/>
          <p:cNvGrpSpPr/>
          <p:nvPr/>
        </p:nvGrpSpPr>
        <p:grpSpPr>
          <a:xfrm>
            <a:off x="4813300" y="2547912"/>
            <a:ext cx="2514600" cy="2006601"/>
            <a:chOff x="0" y="0"/>
            <a:chExt cx="2514600" cy="2006600"/>
          </a:xfrm>
        </p:grpSpPr>
        <p:pic>
          <p:nvPicPr>
            <p:cNvPr id="217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27000" y="88900"/>
              <a:ext cx="2260600" cy="16764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216" name="Picture 215"/>
            <p:cNvPicPr>
              <a:picLocks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2514600" cy="2006600"/>
            </a:xfrm>
            <a:prstGeom prst="rect">
              <a:avLst/>
            </a:prstGeom>
            <a:effectLst/>
          </p:spPr>
        </p:pic>
      </p:grpSp>
      <p:grpSp>
        <p:nvGrpSpPr>
          <p:cNvPr id="221" name="Group 221"/>
          <p:cNvGrpSpPr/>
          <p:nvPr/>
        </p:nvGrpSpPr>
        <p:grpSpPr>
          <a:xfrm>
            <a:off x="5378450" y="4902200"/>
            <a:ext cx="1384300" cy="1701800"/>
            <a:chOff x="0" y="0"/>
            <a:chExt cx="1384300" cy="1701800"/>
          </a:xfrm>
        </p:grpSpPr>
        <p:pic>
          <p:nvPicPr>
            <p:cNvPr id="220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27000" y="88900"/>
              <a:ext cx="1130300" cy="13716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219" name="Picture 218"/>
            <p:cNvPicPr>
              <a:picLocks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1384300" cy="1701800"/>
            </a:xfrm>
            <a:prstGeom prst="rect">
              <a:avLst/>
            </a:prstGeom>
            <a:effectLst/>
          </p:spPr>
        </p:pic>
      </p:grpSp>
      <p:grpSp>
        <p:nvGrpSpPr>
          <p:cNvPr id="224" name="Group 224"/>
          <p:cNvGrpSpPr/>
          <p:nvPr/>
        </p:nvGrpSpPr>
        <p:grpSpPr>
          <a:xfrm>
            <a:off x="5308600" y="7340600"/>
            <a:ext cx="1524000" cy="1752600"/>
            <a:chOff x="0" y="0"/>
            <a:chExt cx="1524000" cy="1752600"/>
          </a:xfrm>
        </p:grpSpPr>
        <p:pic>
          <p:nvPicPr>
            <p:cNvPr id="223" name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27000" y="88900"/>
              <a:ext cx="1270000" cy="14224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222" name="Picture 221"/>
            <p:cNvPicPr>
              <a:picLocks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0"/>
              <a:ext cx="1524000" cy="1752600"/>
            </a:xfrm>
            <a:prstGeom prst="rect">
              <a:avLst/>
            </a:prstGeom>
            <a:effectLst/>
          </p:spPr>
        </p:pic>
      </p:grpSp>
      <p:sp>
        <p:nvSpPr>
          <p:cNvPr id="225" name="Shape 225"/>
          <p:cNvSpPr/>
          <p:nvPr/>
        </p:nvSpPr>
        <p:spPr>
          <a:xfrm>
            <a:off x="7799274" y="3041650"/>
            <a:ext cx="235000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philosophy</a:t>
            </a:r>
          </a:p>
        </p:txBody>
      </p:sp>
      <p:sp>
        <p:nvSpPr>
          <p:cNvPr id="226" name="Shape 226"/>
          <p:cNvSpPr/>
          <p:nvPr/>
        </p:nvSpPr>
        <p:spPr>
          <a:xfrm>
            <a:off x="7075171" y="5251450"/>
            <a:ext cx="171541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science</a:t>
            </a:r>
          </a:p>
        </p:txBody>
      </p:sp>
      <p:sp>
        <p:nvSpPr>
          <p:cNvPr id="227" name="Shape 227"/>
          <p:cNvSpPr/>
          <p:nvPr/>
        </p:nvSpPr>
        <p:spPr>
          <a:xfrm>
            <a:off x="7253250" y="7753350"/>
            <a:ext cx="135925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maths</a:t>
            </a:r>
          </a:p>
        </p:txBody>
      </p:sp>
      <p:sp>
        <p:nvSpPr>
          <p:cNvPr id="228" name="Shape 228"/>
          <p:cNvSpPr/>
          <p:nvPr/>
        </p:nvSpPr>
        <p:spPr>
          <a:xfrm>
            <a:off x="9053706" y="6705600"/>
            <a:ext cx="1270001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6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29" name="Shape 229"/>
          <p:cNvSpPr/>
          <p:nvPr/>
        </p:nvSpPr>
        <p:spPr>
          <a:xfrm>
            <a:off x="10777605" y="7451180"/>
            <a:ext cx="1270001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6E9B17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30" name="Shape 230"/>
          <p:cNvSpPr/>
          <p:nvPr/>
        </p:nvSpPr>
        <p:spPr>
          <a:xfrm rot="18813730">
            <a:off x="9204400" y="8310102"/>
            <a:ext cx="940231" cy="867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" grpId="1" animBg="1" advAuto="0"/>
      <p:bldP spid="218" grpId="2" animBg="1" advAuto="0"/>
      <p:bldP spid="221" grpId="4" animBg="1" advAuto="0"/>
      <p:bldP spid="224" grpId="6" animBg="1" advAuto="0"/>
      <p:bldP spid="225" grpId="3" animBg="1" advAuto="0"/>
      <p:bldP spid="226" grpId="5" animBg="1" advAuto="0"/>
      <p:bldP spid="227" grpId="7" animBg="1" advAuto="0"/>
      <p:bldP spid="228" grpId="8" animBg="1" advAuto="0"/>
      <p:bldP spid="229" grpId="9" animBg="1" advAuto="0"/>
      <p:bldP spid="230" grpId="10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pythagoras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33338" y="908962"/>
            <a:ext cx="2044442" cy="2787462"/>
          </a:xfrm>
          <a:prstGeom prst="rect">
            <a:avLst/>
          </a:prstGeom>
          <a:ln w="12700">
            <a:miter lim="400000"/>
          </a:ln>
        </p:spPr>
      </p:pic>
      <p:sp>
        <p:nvSpPr>
          <p:cNvPr id="233" name="Shape 233"/>
          <p:cNvSpPr/>
          <p:nvPr/>
        </p:nvSpPr>
        <p:spPr>
          <a:xfrm>
            <a:off x="3207157" y="1294997"/>
            <a:ext cx="4099638" cy="1666314"/>
          </a:xfrm>
          <a:prstGeom prst="wedgeEllipseCallout">
            <a:avLst>
              <a:gd name="adj1" fmla="val -87357"/>
              <a:gd name="adj2" fmla="val -32348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200"/>
            </a:lvl1pPr>
          </a:lstStyle>
          <a:p>
            <a:r>
              <a:t>Triangles are AMAZING! Let’s do an experiment to see what I discovered…</a:t>
            </a:r>
          </a:p>
        </p:txBody>
      </p:sp>
      <p:sp>
        <p:nvSpPr>
          <p:cNvPr id="234" name="Shape 234"/>
          <p:cNvSpPr>
            <a:spLocks noGrp="1"/>
          </p:cNvSpPr>
          <p:nvPr>
            <p:ph type="title"/>
          </p:nvPr>
        </p:nvSpPr>
        <p:spPr>
          <a:xfrm>
            <a:off x="952500" y="-38100"/>
            <a:ext cx="11099800" cy="1514426"/>
          </a:xfrm>
          <a:prstGeom prst="rect">
            <a:avLst/>
          </a:prstGeom>
        </p:spPr>
        <p:txBody>
          <a:bodyPr/>
          <a:lstStyle/>
          <a:p>
            <a:r>
              <a:t>pythagoras &amp; geometry</a:t>
            </a:r>
          </a:p>
        </p:txBody>
      </p:sp>
      <p:sp>
        <p:nvSpPr>
          <p:cNvPr id="235" name="Shape 235"/>
          <p:cNvSpPr/>
          <p:nvPr/>
        </p:nvSpPr>
        <p:spPr>
          <a:xfrm>
            <a:off x="6883793" y="927100"/>
            <a:ext cx="2800199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γη</a:t>
            </a:r>
          </a:p>
          <a:p>
            <a:pPr>
              <a:defRPr>
                <a:solidFill>
                  <a:schemeClr val="accent5"/>
                </a:solidFill>
              </a:defRPr>
            </a:pPr>
            <a:r>
              <a:t>ge, land</a:t>
            </a:r>
          </a:p>
        </p:txBody>
      </p:sp>
      <p:sp>
        <p:nvSpPr>
          <p:cNvPr id="236" name="Shape 236"/>
          <p:cNvSpPr/>
          <p:nvPr/>
        </p:nvSpPr>
        <p:spPr>
          <a:xfrm>
            <a:off x="8824010" y="895350"/>
            <a:ext cx="4052852" cy="143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μετρειν</a:t>
            </a:r>
          </a:p>
          <a:p>
            <a:pPr>
              <a:defRPr sz="2600">
                <a:solidFill>
                  <a:schemeClr val="accent5"/>
                </a:solidFill>
              </a:defRPr>
            </a:pPr>
            <a:r>
              <a:t>metrein,</a:t>
            </a:r>
          </a:p>
          <a:p>
            <a:pPr>
              <a:defRPr sz="2600">
                <a:solidFill>
                  <a:schemeClr val="accent5"/>
                </a:solidFill>
              </a:defRPr>
            </a:pPr>
            <a:r>
              <a:t>to measure</a:t>
            </a:r>
          </a:p>
        </p:txBody>
      </p:sp>
      <p:sp>
        <p:nvSpPr>
          <p:cNvPr id="237" name="Shape 237"/>
          <p:cNvSpPr/>
          <p:nvPr/>
        </p:nvSpPr>
        <p:spPr>
          <a:xfrm>
            <a:off x="2520228" y="3582930"/>
            <a:ext cx="6666631" cy="81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r>
              <a:rPr b="1" u="sng"/>
              <a:t>Step 1</a:t>
            </a:r>
            <a:r>
              <a:t>: From the sheet in front of you containing six different triangles, cut out one of the triangles. Mark each angle with a different-coloured dot, like this.</a:t>
            </a:r>
          </a:p>
        </p:txBody>
      </p:sp>
      <p:pic>
        <p:nvPicPr>
          <p:cNvPr id="238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0853" y="3486702"/>
            <a:ext cx="2084957" cy="1435101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Shape 239"/>
          <p:cNvSpPr/>
          <p:nvPr/>
        </p:nvSpPr>
        <p:spPr>
          <a:xfrm>
            <a:off x="1034506" y="5434329"/>
            <a:ext cx="6922317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r>
              <a:rPr b="1" u="sng"/>
              <a:t>Step 2</a:t>
            </a:r>
            <a:r>
              <a:t>: Snip the three angles off each of on of your triangles, like this.</a:t>
            </a:r>
          </a:p>
        </p:txBody>
      </p:sp>
      <p:grpSp>
        <p:nvGrpSpPr>
          <p:cNvPr id="242" name="Group 242"/>
          <p:cNvGrpSpPr/>
          <p:nvPr/>
        </p:nvGrpSpPr>
        <p:grpSpPr>
          <a:xfrm>
            <a:off x="7569939" y="4232649"/>
            <a:ext cx="4189654" cy="2024902"/>
            <a:chOff x="0" y="0"/>
            <a:chExt cx="4189652" cy="2024901"/>
          </a:xfrm>
        </p:grpSpPr>
        <p:pic>
          <p:nvPicPr>
            <p:cNvPr id="240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883277" y="196781"/>
              <a:ext cx="2306376" cy="163133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1" name="pasted-image.png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9929769">
              <a:off x="161754" y="234726"/>
              <a:ext cx="2072407" cy="155544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43" name="Shape 243"/>
          <p:cNvSpPr/>
          <p:nvPr/>
        </p:nvSpPr>
        <p:spPr>
          <a:xfrm>
            <a:off x="2079892" y="6504875"/>
            <a:ext cx="10263904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r>
              <a:rPr b="1" u="sng"/>
              <a:t>Step 3</a:t>
            </a:r>
            <a:r>
              <a:t>: Draw a straight line (also known as an angle of 180 degrees) with a ruler and put all of the points together, so they sit on it, like this.</a:t>
            </a:r>
          </a:p>
        </p:txBody>
      </p:sp>
      <p:grpSp>
        <p:nvGrpSpPr>
          <p:cNvPr id="248" name="Group 248"/>
          <p:cNvGrpSpPr/>
          <p:nvPr/>
        </p:nvGrpSpPr>
        <p:grpSpPr>
          <a:xfrm>
            <a:off x="126561" y="6019800"/>
            <a:ext cx="4050610" cy="2574026"/>
            <a:chOff x="0" y="0"/>
            <a:chExt cx="4050608" cy="2574025"/>
          </a:xfrm>
        </p:grpSpPr>
        <p:pic>
          <p:nvPicPr>
            <p:cNvPr id="244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1954207" cy="144259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5" name="pasted-image.png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3265459">
              <a:off x="1998257" y="611742"/>
              <a:ext cx="1793380" cy="155895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6" name="Picture 245"/>
            <p:cNvPicPr>
              <a:picLocks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62186" y="1090179"/>
              <a:ext cx="1682822" cy="38101"/>
            </a:xfrm>
            <a:prstGeom prst="rect">
              <a:avLst/>
            </a:prstGeom>
            <a:effectLst/>
          </p:spPr>
        </p:pic>
      </p:grpSp>
      <p:grpSp>
        <p:nvGrpSpPr>
          <p:cNvPr id="251" name="Group 251"/>
          <p:cNvGrpSpPr/>
          <p:nvPr/>
        </p:nvGrpSpPr>
        <p:grpSpPr>
          <a:xfrm>
            <a:off x="897345" y="6892974"/>
            <a:ext cx="11529336" cy="2787462"/>
            <a:chOff x="0" y="0"/>
            <a:chExt cx="11529334" cy="2787461"/>
          </a:xfrm>
        </p:grpSpPr>
        <p:pic>
          <p:nvPicPr>
            <p:cNvPr id="249" name="pythagoras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484893" y="0"/>
              <a:ext cx="2044442" cy="278746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50" name="Shape 250"/>
            <p:cNvSpPr/>
            <p:nvPr/>
          </p:nvSpPr>
          <p:spPr>
            <a:xfrm>
              <a:off x="0" y="900589"/>
              <a:ext cx="9346622" cy="1762008"/>
            </a:xfrm>
            <a:prstGeom prst="wedgeEllipseCallout">
              <a:avLst>
                <a:gd name="adj1" fmla="val 56147"/>
                <a:gd name="adj2" fmla="val -54947"/>
              </a:avLst>
            </a:prstGeom>
            <a:noFill/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200"/>
              </a:lvl1pPr>
            </a:lstStyle>
            <a:p>
              <a:r>
                <a:t>Have you noticed the same thing I did? I worked out that whatever shape triangle you use, if you put the angles together, they’ll always sit on a straight line and add up to 180 degrees!</a:t>
              </a:r>
            </a:p>
          </p:txBody>
        </p:sp>
      </p:grp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" grpId="3" animBg="1" advAuto="0"/>
      <p:bldP spid="235" grpId="1" animBg="1" advAuto="0"/>
      <p:bldP spid="236" grpId="2" animBg="1" advAuto="0"/>
      <p:bldP spid="237" grpId="5" animBg="1" advAuto="0"/>
      <p:bldP spid="238" grpId="4" animBg="1" advAuto="0"/>
      <p:bldP spid="239" grpId="6" animBg="1" advAuto="0"/>
      <p:bldP spid="242" grpId="7" animBg="1" advAuto="0"/>
      <p:bldP spid="243" grpId="8" animBg="1" advAuto="0"/>
      <p:bldP spid="248" grpId="9" animBg="1" advAuto="0"/>
      <p:bldP spid="251" grpId="10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/>
          </p:cNvSpPr>
          <p:nvPr>
            <p:ph type="title" idx="4294967295"/>
          </p:nvPr>
        </p:nvSpPr>
        <p:spPr>
          <a:xfrm>
            <a:off x="952500" y="152400"/>
            <a:ext cx="11099800" cy="1169591"/>
          </a:xfrm>
          <a:prstGeom prst="rect">
            <a:avLst/>
          </a:prstGeom>
        </p:spPr>
        <p:txBody>
          <a:bodyPr/>
          <a:lstStyle/>
          <a:p>
            <a:r>
              <a:t>plenary</a:t>
            </a:r>
          </a:p>
        </p:txBody>
      </p:sp>
      <p:sp>
        <p:nvSpPr>
          <p:cNvPr id="254" name="Shape 254"/>
          <p:cNvSpPr/>
          <p:nvPr/>
        </p:nvSpPr>
        <p:spPr>
          <a:xfrm>
            <a:off x="11944382" y="9480549"/>
            <a:ext cx="1054036" cy="241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900">
                <a:solidFill>
                  <a:srgbClr val="53585F"/>
                </a:solidFill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© </a:t>
            </a:r>
            <a:r>
              <a:t>C. Andrew 2017</a:t>
            </a:r>
          </a:p>
        </p:txBody>
      </p:sp>
      <p:grpSp>
        <p:nvGrpSpPr>
          <p:cNvPr id="257" name="Group 257"/>
          <p:cNvGrpSpPr/>
          <p:nvPr/>
        </p:nvGrpSpPr>
        <p:grpSpPr>
          <a:xfrm>
            <a:off x="424509" y="5320473"/>
            <a:ext cx="12464517" cy="3487822"/>
            <a:chOff x="0" y="0"/>
            <a:chExt cx="12464515" cy="3487821"/>
          </a:xfrm>
        </p:grpSpPr>
        <p:sp>
          <p:nvSpPr>
            <p:cNvPr id="255" name="Shape 255"/>
            <p:cNvSpPr/>
            <p:nvPr/>
          </p:nvSpPr>
          <p:spPr>
            <a:xfrm>
              <a:off x="0" y="0"/>
              <a:ext cx="8319162" cy="2321004"/>
            </a:xfrm>
            <a:prstGeom prst="wedgeEllipseCallout">
              <a:avLst>
                <a:gd name="adj1" fmla="val 68335"/>
                <a:gd name="adj2" fmla="val -8496"/>
              </a:avLst>
            </a:prstGeom>
            <a:noFill/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3000"/>
              </a:lvl1pPr>
            </a:lstStyle>
            <a:p>
              <a:r>
                <a:t>All angles in a triangle always add up to how many degrees?</a:t>
              </a:r>
            </a:p>
          </p:txBody>
        </p:sp>
        <p:pic>
          <p:nvPicPr>
            <p:cNvPr id="256" name="pythagoras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959826" y="72840"/>
              <a:ext cx="2504690" cy="34149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60" name="Group 260"/>
          <p:cNvGrpSpPr/>
          <p:nvPr/>
        </p:nvGrpSpPr>
        <p:grpSpPr>
          <a:xfrm>
            <a:off x="529135" y="1329314"/>
            <a:ext cx="12011837" cy="3414981"/>
            <a:chOff x="0" y="0"/>
            <a:chExt cx="12011835" cy="3414980"/>
          </a:xfrm>
        </p:grpSpPr>
        <p:sp>
          <p:nvSpPr>
            <p:cNvPr id="258" name="Shape 258"/>
            <p:cNvSpPr/>
            <p:nvPr/>
          </p:nvSpPr>
          <p:spPr>
            <a:xfrm>
              <a:off x="3692673" y="1058120"/>
              <a:ext cx="8319163" cy="2321004"/>
            </a:xfrm>
            <a:prstGeom prst="wedgeEllipseCallout">
              <a:avLst>
                <a:gd name="adj1" fmla="val -62668"/>
                <a:gd name="adj2" fmla="val -10708"/>
              </a:avLst>
            </a:prstGeom>
            <a:noFill/>
            <a:ln w="25400" cap="flat">
              <a:solidFill>
                <a:srgbClr val="85888D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/>
              </a:pPr>
              <a:r>
                <a:t>What modern English words come from the Ancient Greek word </a:t>
              </a:r>
              <a:r>
                <a:rPr b="1">
                  <a:latin typeface="Helvetica"/>
                  <a:ea typeface="Helvetica"/>
                  <a:cs typeface="Helvetica"/>
                  <a:sym typeface="Helvetica"/>
                </a:rPr>
                <a:t>τρεις</a:t>
              </a:r>
              <a:r>
                <a:t>?</a:t>
              </a:r>
            </a:p>
          </p:txBody>
        </p:sp>
        <p:pic>
          <p:nvPicPr>
            <p:cNvPr id="259" name="pythagoras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0" y="0"/>
              <a:ext cx="2504690" cy="34149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" grpId="2" animBg="1" advAuto="0"/>
      <p:bldP spid="260" grpId="1" animBg="1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rculanum"/>
        <a:ea typeface="Herculanum"/>
        <a:cs typeface="Herculanum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rculanum"/>
        <a:ea typeface="Herculanum"/>
        <a:cs typeface="Herculanum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459</Words>
  <Application>Microsoft Macintosh PowerPoint</Application>
  <PresentationFormat>Custom</PresentationFormat>
  <Paragraphs>136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White</vt:lpstr>
      <vt:lpstr>PowerPoint Presentation</vt:lpstr>
      <vt:lpstr>Greek numbers quiz</vt:lpstr>
      <vt:lpstr>transliterate into Greek</vt:lpstr>
      <vt:lpstr>pythagoras</vt:lpstr>
      <vt:lpstr>pythagoras &amp; geometry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 Andrew</cp:lastModifiedBy>
  <cp:revision>2</cp:revision>
  <dcterms:modified xsi:type="dcterms:W3CDTF">2017-09-02T14:50:30Z</dcterms:modified>
</cp:coreProperties>
</file>