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1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4991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899663" y="6248400"/>
            <a:ext cx="7205473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>
                <a:latin typeface="+mj-lt"/>
                <a:ea typeface="+mj-ea"/>
                <a:cs typeface="+mj-cs"/>
                <a:sym typeface="Herculanum"/>
              </a:defRPr>
            </a:pPr>
            <a:endParaRPr/>
          </a:p>
          <a:p>
            <a:pPr>
              <a:defRPr sz="9000">
                <a:latin typeface="+mj-lt"/>
                <a:ea typeface="+mj-ea"/>
                <a:cs typeface="+mj-cs"/>
                <a:sym typeface="Herculanum"/>
              </a:defRPr>
            </a:pPr>
            <a:r>
              <a:t>Mega Greek</a:t>
            </a:r>
          </a:p>
          <a:p>
            <a:pPr>
              <a:defRPr sz="6600">
                <a:latin typeface="+mj-lt"/>
                <a:ea typeface="+mj-ea"/>
                <a:cs typeface="+mj-cs"/>
                <a:sym typeface="Herculanum"/>
              </a:defRPr>
            </a:pPr>
            <a:r>
              <a:t>2: science</a:t>
            </a:r>
          </a:p>
        </p:txBody>
      </p:sp>
      <p:sp>
        <p:nvSpPr>
          <p:cNvPr id="129" name="Shape 129"/>
          <p:cNvSpPr/>
          <p:nvPr/>
        </p:nvSpPr>
        <p:spPr>
          <a:xfrm>
            <a:off x="1837820" y="279234"/>
            <a:ext cx="5801834" cy="2321005"/>
          </a:xfrm>
          <a:prstGeom prst="wedgeEllipseCallout">
            <a:avLst>
              <a:gd name="adj1" fmla="val 63958"/>
              <a:gd name="adj2" fmla="val 77024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000"/>
            </a:pPr>
            <a:r>
              <a:t>Χαιρετε! </a:t>
            </a:r>
          </a:p>
          <a:p>
            <a:pPr>
              <a:defRPr sz="5000"/>
            </a:pPr>
            <a:r>
              <a:t>Khairete!</a:t>
            </a:r>
          </a:p>
        </p:txBody>
      </p:sp>
      <p:sp>
        <p:nvSpPr>
          <p:cNvPr id="130" name="Shape 130"/>
          <p:cNvSpPr/>
          <p:nvPr/>
        </p:nvSpPr>
        <p:spPr>
          <a:xfrm>
            <a:off x="1721370" y="3656343"/>
            <a:ext cx="483766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Your guide for today…</a:t>
            </a:r>
          </a:p>
        </p:txBody>
      </p:sp>
      <p:sp>
        <p:nvSpPr>
          <p:cNvPr id="131" name="Shape 131"/>
          <p:cNvSpPr/>
          <p:nvPr/>
        </p:nvSpPr>
        <p:spPr>
          <a:xfrm>
            <a:off x="3666471" y="4362064"/>
            <a:ext cx="4027985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Athena</a:t>
            </a:r>
          </a:p>
        </p:txBody>
      </p:sp>
      <p:pic>
        <p:nvPicPr>
          <p:cNvPr id="132" name="test chairete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094809" y="1094035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134" name="athena_colou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8544499" y="566055"/>
            <a:ext cx="3952252" cy="6284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21655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3" fill="hold" display="0">
                  <p:stCondLst>
                    <p:cond delay="indefinite"/>
                  </p:stCondLst>
                </p:cTn>
                <p:tgtEl>
                  <p:spTgt spid="132"/>
                </p:tgtEl>
              </p:cMediaNode>
            </p:audio>
          </p:childTnLst>
        </p:cTn>
      </p:par>
    </p:tnLst>
    <p:bldLst>
      <p:bldP spid="129" grpId="4" animBg="1" advAuto="0"/>
      <p:bldP spid="130" grpId="1" animBg="1" advAuto="0"/>
      <p:bldP spid="131" grpId="3" animBg="1" advAuto="0"/>
      <p:bldP spid="134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athena_colou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9" y="6059269"/>
            <a:ext cx="2126609" cy="338130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498574" y="228600"/>
            <a:ext cx="12007653" cy="1066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ancient greek astronomy</a:t>
            </a:r>
          </a:p>
        </p:txBody>
      </p:sp>
      <p:pic>
        <p:nvPicPr>
          <p:cNvPr id="25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0100" y="1784350"/>
            <a:ext cx="5410200" cy="534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7043" y="2988399"/>
            <a:ext cx="676314" cy="74150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254" name="Shape 254"/>
          <p:cNvSpPr/>
          <p:nvPr/>
        </p:nvSpPr>
        <p:spPr>
          <a:xfrm>
            <a:off x="1220908" y="3474928"/>
            <a:ext cx="3027463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‘Ηρακλης</a:t>
            </a:r>
          </a:p>
          <a:p>
            <a:pPr>
              <a:defRPr sz="4800"/>
            </a:pPr>
            <a:r>
              <a:t>Herakles</a:t>
            </a:r>
          </a:p>
        </p:txBody>
      </p:sp>
      <p:sp>
        <p:nvSpPr>
          <p:cNvPr id="255" name="Shape 255"/>
          <p:cNvSpPr/>
          <p:nvPr/>
        </p:nvSpPr>
        <p:spPr>
          <a:xfrm>
            <a:off x="3448889" y="6984496"/>
            <a:ext cx="9057338" cy="2451536"/>
          </a:xfrm>
          <a:prstGeom prst="wedgeEllipseCallout">
            <a:avLst>
              <a:gd name="adj1" fmla="val -64991"/>
              <a:gd name="adj2" fmla="val -44735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sz="1900"/>
            </a:lvl1pPr>
          </a:lstStyle>
          <a:p>
            <a:r>
              <a:rPr dirty="0"/>
              <a:t>Herakles (or Hercules for the Romans) had to carry out twelve impossibly difficult tasks for the King of Mycenae. Using a combination of strength and cunning, he completed all twelve labours (and more besides!), and was commemorated for his heroic life by becoming a constellation.</a:t>
            </a:r>
          </a:p>
        </p:txBody>
      </p:sp>
      <p:pic>
        <p:nvPicPr>
          <p:cNvPr id="25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59900" y="2825750"/>
            <a:ext cx="990600" cy="10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6655193" y="927100"/>
            <a:ext cx="280019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’αστηρ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aster, star</a:t>
            </a:r>
          </a:p>
        </p:txBody>
      </p:sp>
      <p:sp>
        <p:nvSpPr>
          <p:cNvPr id="258" name="Shape 258"/>
          <p:cNvSpPr/>
          <p:nvPr/>
        </p:nvSpPr>
        <p:spPr>
          <a:xfrm>
            <a:off x="8963710" y="927100"/>
            <a:ext cx="405285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νομος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nomos, law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28362 0.076487" pathEditMode="relative">
                                      <p:cBhvr>
                                        <p:cTn id="2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252"/>
                                        </p:tgtEl>
                                      </p:cBhvr>
                                      <p:by x="289945" y="289945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6" animBg="1" advAuto="0"/>
      <p:bldP spid="254" grpId="3" animBg="1" advAuto="0"/>
      <p:bldP spid="255" grpId="7" animBg="1" advAuto="0"/>
      <p:bldP spid="256" grpId="4" animBg="1" advAuto="0"/>
      <p:bldP spid="257" grpId="1" animBg="1" advAuto="0"/>
      <p:bldP spid="258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927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FInd the constellation</a:t>
            </a:r>
          </a:p>
        </p:txBody>
      </p:sp>
      <p:pic>
        <p:nvPicPr>
          <p:cNvPr id="26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0650" y="2346560"/>
            <a:ext cx="6186412" cy="612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" y="1117600"/>
            <a:ext cx="1460500" cy="148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66558" y="2476971"/>
            <a:ext cx="1446943" cy="9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200" y="3384794"/>
            <a:ext cx="1244600" cy="123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05027" y="4305055"/>
            <a:ext cx="1524001" cy="140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5150" y="5501394"/>
            <a:ext cx="7747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75250" y="6380355"/>
            <a:ext cx="1244600" cy="128655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269" name="Shape 269"/>
          <p:cNvSpPr/>
          <p:nvPr/>
        </p:nvSpPr>
        <p:spPr>
          <a:xfrm>
            <a:off x="1588405" y="1504949"/>
            <a:ext cx="735724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Κητος</a:t>
            </a:r>
          </a:p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Ketos - The Whale</a:t>
            </a:r>
          </a:p>
          <a:p>
            <a:pPr algn="l" defTabSz="457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 sea monster sent as punishment to Ethiopia. Killed by the hero Perseus, but turned by the gods into a constellation.</a:t>
            </a:r>
          </a:p>
        </p:txBody>
      </p:sp>
      <p:sp>
        <p:nvSpPr>
          <p:cNvPr id="270" name="Shape 270"/>
          <p:cNvSpPr/>
          <p:nvPr/>
        </p:nvSpPr>
        <p:spPr>
          <a:xfrm>
            <a:off x="190500" y="2371960"/>
            <a:ext cx="529079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Λαιλαψ</a:t>
            </a:r>
          </a:p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Lailaps (Canis Major – The Big Dog)</a:t>
            </a:r>
          </a:p>
          <a:p>
            <a:pPr algn="l" defTabSz="457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Lailaps was a magical dog that never failed to catch its prey until it met the Teumessian Fox. Their never-ending chase was commemorated by the gods in the stars.</a:t>
            </a:r>
          </a:p>
        </p:txBody>
      </p:sp>
      <p:sp>
        <p:nvSpPr>
          <p:cNvPr id="271" name="Shape 271"/>
          <p:cNvSpPr/>
          <p:nvPr/>
        </p:nvSpPr>
        <p:spPr>
          <a:xfrm>
            <a:off x="1444550" y="3527542"/>
            <a:ext cx="488965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Δρακων</a:t>
            </a:r>
          </a:p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Dracon – The Dragon</a:t>
            </a:r>
          </a:p>
          <a:p>
            <a:pPr algn="l" defTabSz="457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 hundred-headed serpent who guarded the golden apples of the Hesperides. Killed by Hercules, then placed into the night sky by the gods.</a:t>
            </a:r>
          </a:p>
        </p:txBody>
      </p:sp>
      <p:sp>
        <p:nvSpPr>
          <p:cNvPr id="272" name="Shape 272"/>
          <p:cNvSpPr/>
          <p:nvPr/>
        </p:nvSpPr>
        <p:spPr>
          <a:xfrm>
            <a:off x="391070" y="4575174"/>
            <a:ext cx="488965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Πηγασος</a:t>
            </a:r>
          </a:p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Pegasus</a:t>
            </a:r>
          </a:p>
          <a:p>
            <a:pPr algn="l" defTabSz="457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immortal winged horse who was born from the severed neck of Medusa. </a:t>
            </a:r>
          </a:p>
        </p:txBody>
      </p:sp>
      <p:sp>
        <p:nvSpPr>
          <p:cNvPr id="273" name="Shape 273"/>
          <p:cNvSpPr/>
          <p:nvPr/>
        </p:nvSpPr>
        <p:spPr>
          <a:xfrm>
            <a:off x="1396925" y="5477765"/>
            <a:ext cx="488965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Κυκνος</a:t>
            </a:r>
          </a:p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Kyknos (Cygnus) – The Swan</a:t>
            </a:r>
          </a:p>
          <a:p>
            <a:pPr algn="l" defTabSz="457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form taken by the god Zeus in one of his many visits to mortal Earth.</a:t>
            </a:r>
          </a:p>
        </p:txBody>
      </p:sp>
      <p:sp>
        <p:nvSpPr>
          <p:cNvPr id="274" name="Shape 274"/>
          <p:cNvSpPr/>
          <p:nvPr/>
        </p:nvSpPr>
        <p:spPr>
          <a:xfrm>
            <a:off x="368300" y="6417577"/>
            <a:ext cx="475615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Διοσκουροι</a:t>
            </a:r>
          </a:p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Dioskouroi – The Sons of Zeus</a:t>
            </a:r>
          </a:p>
          <a:p>
            <a:pPr algn="l" defTabSz="457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Castor and Pollux, the twin sons of the god Zeus who rescued sailors in distress. They were commemorated for their bravery by being made into a constellation when they died. Now known as Gemini, the Latin for ‘twins’.</a:t>
            </a:r>
          </a:p>
        </p:txBody>
      </p:sp>
      <p:sp>
        <p:nvSpPr>
          <p:cNvPr id="275" name="Shape 275"/>
          <p:cNvSpPr/>
          <p:nvPr/>
        </p:nvSpPr>
        <p:spPr>
          <a:xfrm>
            <a:off x="2058615" y="7895989"/>
            <a:ext cx="543957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’Ωριων</a:t>
            </a:r>
          </a:p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t>Orion – The Hunter</a:t>
            </a:r>
          </a:p>
          <a:p>
            <a:pPr algn="l" defTabSz="457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Orion was the son of the god Poseidon and the hunting companion of the goddess Artemis. This is why his constellation looks like someone firing an arrow.</a:t>
            </a:r>
          </a:p>
        </p:txBody>
      </p:sp>
      <p:sp>
        <p:nvSpPr>
          <p:cNvPr id="276" name="Shape 276"/>
          <p:cNvSpPr/>
          <p:nvPr/>
        </p:nvSpPr>
        <p:spPr>
          <a:xfrm>
            <a:off x="469900" y="8847878"/>
            <a:ext cx="529079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Καλλιςτω</a:t>
            </a:r>
          </a:p>
          <a:p>
            <a:pPr algn="l" defTabSz="4572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Kallisto (Ursa Major - The Big Bear)</a:t>
            </a:r>
          </a:p>
          <a:p>
            <a:pPr algn="l" defTabSz="457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Another hunting companion of Artemis, Kallisto was turned into a bear and killed.</a:t>
            </a:r>
          </a:p>
        </p:txBody>
      </p:sp>
      <p:pic>
        <p:nvPicPr>
          <p:cNvPr id="277" name="pasted-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7216832">
            <a:off x="6230732" y="8740835"/>
            <a:ext cx="543336" cy="1035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asted-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024350" y="5997339"/>
            <a:ext cx="723900" cy="80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orion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07701" y="7645400"/>
            <a:ext cx="982640" cy="996479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 rot="20012435">
            <a:off x="10439400" y="6500127"/>
            <a:ext cx="1498600" cy="901701"/>
          </a:xfrm>
          <a:prstGeom prst="ellips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1" name="Shape 281"/>
          <p:cNvSpPr/>
          <p:nvPr/>
        </p:nvSpPr>
        <p:spPr>
          <a:xfrm rot="21542397">
            <a:off x="7847941" y="7495236"/>
            <a:ext cx="1047088" cy="582244"/>
          </a:xfrm>
          <a:prstGeom prst="ellipse">
            <a:avLst/>
          </a:prstGeom>
          <a:ln w="254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2" name="Shape 282"/>
          <p:cNvSpPr/>
          <p:nvPr/>
        </p:nvSpPr>
        <p:spPr>
          <a:xfrm rot="20012435">
            <a:off x="8915756" y="4639586"/>
            <a:ext cx="1168395" cy="768665"/>
          </a:xfrm>
          <a:prstGeom prst="ellipse">
            <a:avLst/>
          </a:prstGeom>
          <a:ln w="25400">
            <a:solidFill>
              <a:schemeClr val="accent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3" name="Shape 283"/>
          <p:cNvSpPr/>
          <p:nvPr/>
        </p:nvSpPr>
        <p:spPr>
          <a:xfrm rot="18041656">
            <a:off x="9984458" y="5111617"/>
            <a:ext cx="1869297" cy="1029377"/>
          </a:xfrm>
          <a:prstGeom prst="ellipse">
            <a:avLst/>
          </a:prstGeom>
          <a:ln w="25400">
            <a:solidFill>
              <a:schemeClr val="accent6">
                <a:satOff val="24555"/>
                <a:lumOff val="222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4" name="Shape 284"/>
          <p:cNvSpPr/>
          <p:nvPr/>
        </p:nvSpPr>
        <p:spPr>
          <a:xfrm rot="20012435">
            <a:off x="10009854" y="4312909"/>
            <a:ext cx="847385" cy="815732"/>
          </a:xfrm>
          <a:prstGeom prst="ellips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20012435">
            <a:off x="8512212" y="6420015"/>
            <a:ext cx="595184" cy="815732"/>
          </a:xfrm>
          <a:prstGeom prst="ellipse">
            <a:avLst/>
          </a:prstGeom>
          <a:ln w="254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6" name="Shape 286"/>
          <p:cNvSpPr/>
          <p:nvPr/>
        </p:nvSpPr>
        <p:spPr>
          <a:xfrm rot="20012435">
            <a:off x="8894690" y="7012447"/>
            <a:ext cx="847384" cy="861807"/>
          </a:xfrm>
          <a:prstGeom prst="ellips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7" name="Shape 287"/>
          <p:cNvSpPr/>
          <p:nvPr/>
        </p:nvSpPr>
        <p:spPr>
          <a:xfrm rot="21478429">
            <a:off x="8538940" y="4847063"/>
            <a:ext cx="559148" cy="720369"/>
          </a:xfrm>
          <a:prstGeom prst="ellipse">
            <a:avLst/>
          </a:prstGeom>
          <a:ln w="254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1" animBg="1" advAuto="0"/>
      <p:bldP spid="281" grpId="2" animBg="1" advAuto="0"/>
      <p:bldP spid="282" grpId="3" animBg="1" advAuto="0"/>
      <p:bldP spid="283" grpId="4" animBg="1" advAuto="0"/>
      <p:bldP spid="284" grpId="5" animBg="1" advAuto="0"/>
      <p:bldP spid="285" grpId="6" animBg="1" advAuto="0"/>
      <p:bldP spid="286" grpId="7" animBg="1" advAuto="0"/>
      <p:bldP spid="287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plenary</a:t>
            </a:r>
          </a:p>
        </p:txBody>
      </p:sp>
      <p:sp>
        <p:nvSpPr>
          <p:cNvPr id="290" name="Shape 290"/>
          <p:cNvSpPr/>
          <p:nvPr/>
        </p:nvSpPr>
        <p:spPr>
          <a:xfrm>
            <a:off x="4221809" y="2387434"/>
            <a:ext cx="8319163" cy="2321005"/>
          </a:xfrm>
          <a:prstGeom prst="wedgeEllipseCallout">
            <a:avLst>
              <a:gd name="adj1" fmla="val -62668"/>
              <a:gd name="adj2" fmla="val -10708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r>
              <a:t>Do you enjoy stories about ‘Αρρυ Ποττερ ?</a:t>
            </a:r>
          </a:p>
        </p:txBody>
      </p:sp>
      <p:sp>
        <p:nvSpPr>
          <p:cNvPr id="291" name="Shape 291"/>
          <p:cNvSpPr/>
          <p:nvPr/>
        </p:nvSpPr>
        <p:spPr>
          <a:xfrm>
            <a:off x="399109" y="5320473"/>
            <a:ext cx="8319163" cy="2321005"/>
          </a:xfrm>
          <a:prstGeom prst="wedgeEllipseCallout">
            <a:avLst>
              <a:gd name="adj1" fmla="val 68335"/>
              <a:gd name="adj2" fmla="val -8496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r>
              <a:t>Can you remember one constellation in the night sky named after a character from Greek mythology?</a:t>
            </a:r>
          </a:p>
        </p:txBody>
      </p:sp>
      <p:sp>
        <p:nvSpPr>
          <p:cNvPr id="292" name="Shape 292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293" name="athena_colou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519" y="1062124"/>
            <a:ext cx="2615987" cy="4159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athena_colou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0246619" y="4834024"/>
            <a:ext cx="2615987" cy="41594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2" animBg="1" advAuto="0"/>
      <p:bldP spid="291" grpId="4" animBg="1" advAuto="0"/>
      <p:bldP spid="293" grpId="1" animBg="1" advAuto="0"/>
      <p:bldP spid="294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athena_colou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81" y="571523"/>
            <a:ext cx="1537565" cy="244472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435100" y="38100"/>
            <a:ext cx="10464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defRPr sz="64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t>Greek Alphabet</a:t>
            </a:r>
          </a:p>
        </p:txBody>
      </p:sp>
      <p:graphicFrame>
        <p:nvGraphicFramePr>
          <p:cNvPr id="138" name="Table 138"/>
          <p:cNvGraphicFramePr/>
          <p:nvPr>
            <p:extLst>
              <p:ext uri="{D42A27DB-BD31-4B8C-83A1-F6EECF244321}">
                <p14:modId xmlns:p14="http://schemas.microsoft.com/office/powerpoint/2010/main" val="1183457052"/>
              </p:ext>
            </p:extLst>
          </p:nvPr>
        </p:nvGraphicFramePr>
        <p:xfrm>
          <a:off x="1296120" y="1121140"/>
          <a:ext cx="10464798" cy="780288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1494971"/>
                <a:gridCol w="1494971"/>
                <a:gridCol w="2189205"/>
                <a:gridCol w="497426"/>
                <a:gridCol w="2086811"/>
                <a:gridCol w="1206443"/>
                <a:gridCol w="1494971"/>
              </a:tblGrid>
              <a:tr h="601133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Α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α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alpha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Ν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ν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nu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Β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β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beta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b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Ξ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ξ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xi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x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Γ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γ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gamma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g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Ο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ο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omicron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short o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Δ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δ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delta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Π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π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pi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p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Ε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ε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epsilon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 short 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Ρ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ρ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rho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r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873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Ζ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ζ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zeta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z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Σ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σ ς</a:t>
                      </a:r>
                      <a:r>
                        <a:t> </a:t>
                      </a:r>
                      <a:r>
                        <a:rPr sz="1200"/>
                        <a:t>(at end of word)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sigma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13535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Η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η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eta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long 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Τ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τ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tau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Θ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θ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theta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th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Υ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υ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upsilon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u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Ι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ι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iota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i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Φ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φ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phi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ph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dirty="0">
                          <a:solidFill>
                            <a:schemeClr val="accent5"/>
                          </a:solidFill>
                        </a:rPr>
                        <a:t>Κ</a:t>
                      </a:r>
                      <a:r>
                        <a:rPr dirty="0"/>
                        <a:t> </a:t>
                      </a:r>
                      <a:r>
                        <a:rPr dirty="0">
                          <a:solidFill>
                            <a:schemeClr val="accent1"/>
                          </a:solidFill>
                        </a:rPr>
                        <a:t>κ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kappa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k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Χ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χ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chi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ch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Λ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λ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lambda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l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Ψ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ψ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psi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ps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Μ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μ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mu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chemeClr val="accent5"/>
                          </a:solidFill>
                        </a:rPr>
                        <a:t>Ω</a:t>
                      </a:r>
                      <a: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ω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omega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dirty="0"/>
                        <a:t>long o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39" name="Shape 139"/>
          <p:cNvSpPr/>
          <p:nvPr/>
        </p:nvSpPr>
        <p:spPr>
          <a:xfrm>
            <a:off x="4654355" y="702741"/>
            <a:ext cx="3696090" cy="482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2500"/>
            </a:pPr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capital</a:t>
            </a:r>
            <a:r>
              <a:rPr dirty="0"/>
              <a:t> and </a:t>
            </a: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lower case</a:t>
            </a:r>
          </a:p>
        </p:txBody>
      </p:sp>
      <p:sp>
        <p:nvSpPr>
          <p:cNvPr id="140" name="Shape 140"/>
          <p:cNvSpPr/>
          <p:nvPr/>
        </p:nvSpPr>
        <p:spPr>
          <a:xfrm>
            <a:off x="910640" y="8923856"/>
            <a:ext cx="402072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rPr sz="2600"/>
              <a:t>‘</a:t>
            </a:r>
            <a:r>
              <a:t>= h (before vowel at start of word)</a:t>
            </a:r>
          </a:p>
        </p:txBody>
      </p:sp>
      <p:sp>
        <p:nvSpPr>
          <p:cNvPr id="141" name="Shape 141"/>
          <p:cNvSpPr/>
          <p:nvPr/>
        </p:nvSpPr>
        <p:spPr>
          <a:xfrm>
            <a:off x="840612" y="9317556"/>
            <a:ext cx="446557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rPr sz="2600" dirty="0"/>
              <a:t>’ </a:t>
            </a:r>
            <a:r>
              <a:rPr dirty="0"/>
              <a:t>= no h (before vowel at start of word)</a:t>
            </a:r>
          </a:p>
        </p:txBody>
      </p:sp>
      <p:sp>
        <p:nvSpPr>
          <p:cNvPr id="142" name="Shape 142"/>
          <p:cNvSpPr/>
          <p:nvPr/>
        </p:nvSpPr>
        <p:spPr>
          <a:xfrm>
            <a:off x="9517007" y="9374705"/>
            <a:ext cx="141046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no j, use iota</a:t>
            </a:r>
          </a:p>
        </p:txBody>
      </p:sp>
      <p:sp>
        <p:nvSpPr>
          <p:cNvPr id="143" name="Shape 143"/>
          <p:cNvSpPr/>
          <p:nvPr/>
        </p:nvSpPr>
        <p:spPr>
          <a:xfrm>
            <a:off x="5898947" y="9012753"/>
            <a:ext cx="217261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no soft c, use sigma</a:t>
            </a:r>
          </a:p>
        </p:txBody>
      </p:sp>
      <p:sp>
        <p:nvSpPr>
          <p:cNvPr id="144" name="Shape 144"/>
          <p:cNvSpPr/>
          <p:nvPr/>
        </p:nvSpPr>
        <p:spPr>
          <a:xfrm>
            <a:off x="8350656" y="9012753"/>
            <a:ext cx="181691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no v or f, use phi</a:t>
            </a:r>
          </a:p>
        </p:txBody>
      </p:sp>
      <p:sp>
        <p:nvSpPr>
          <p:cNvPr id="145" name="Shape 145"/>
          <p:cNvSpPr/>
          <p:nvPr/>
        </p:nvSpPr>
        <p:spPr>
          <a:xfrm>
            <a:off x="5904395" y="9374705"/>
            <a:ext cx="15375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no sh, use chi</a:t>
            </a:r>
          </a:p>
        </p:txBody>
      </p:sp>
      <p:sp>
        <p:nvSpPr>
          <p:cNvPr id="146" name="Shape 146"/>
          <p:cNvSpPr/>
          <p:nvPr/>
        </p:nvSpPr>
        <p:spPr>
          <a:xfrm>
            <a:off x="7568855" y="9374705"/>
            <a:ext cx="182125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no y, use upsilon</a:t>
            </a:r>
          </a:p>
        </p:txBody>
      </p:sp>
      <p:sp>
        <p:nvSpPr>
          <p:cNvPr id="147" name="Shape 147"/>
          <p:cNvSpPr/>
          <p:nvPr/>
        </p:nvSpPr>
        <p:spPr>
          <a:xfrm>
            <a:off x="5454749" y="8949255"/>
            <a:ext cx="31730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!</a:t>
            </a:r>
          </a:p>
        </p:txBody>
      </p:sp>
      <p:sp>
        <p:nvSpPr>
          <p:cNvPr id="148" name="Shape 148"/>
          <p:cNvSpPr/>
          <p:nvPr/>
        </p:nvSpPr>
        <p:spPr>
          <a:xfrm>
            <a:off x="257190" y="8974655"/>
            <a:ext cx="52702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</a:t>
            </a:r>
          </a:p>
        </p:txBody>
      </p:sp>
      <p:sp>
        <p:nvSpPr>
          <p:cNvPr id="149" name="Shape 149"/>
          <p:cNvSpPr/>
          <p:nvPr/>
        </p:nvSpPr>
        <p:spPr>
          <a:xfrm>
            <a:off x="1397000" y="165100"/>
            <a:ext cx="1807320" cy="1161951"/>
          </a:xfrm>
          <a:prstGeom prst="wedgeEllipseCallout">
            <a:avLst>
              <a:gd name="adj1" fmla="val -49385"/>
              <a:gd name="adj2" fmla="val 65315"/>
            </a:avLst>
          </a:prstGeom>
          <a:solidFill>
            <a:schemeClr val="accent3">
              <a:satOff val="18648"/>
              <a:lumOff val="5971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Watch out for…</a:t>
            </a:r>
          </a:p>
        </p:txBody>
      </p:sp>
      <p:sp>
        <p:nvSpPr>
          <p:cNvPr id="150" name="Shape 150"/>
          <p:cNvSpPr/>
          <p:nvPr/>
        </p:nvSpPr>
        <p:spPr>
          <a:xfrm>
            <a:off x="1705279" y="2511082"/>
            <a:ext cx="629296" cy="558900"/>
          </a:xfrm>
          <a:prstGeom prst="ellipse">
            <a:avLst/>
          </a:prstGeom>
          <a:solidFill>
            <a:schemeClr val="accent3">
              <a:alpha val="48294"/>
            </a:schemeClr>
          </a:solidFill>
          <a:ln w="25400">
            <a:solidFill>
              <a:srgbClr val="85888D">
                <a:alpha val="4829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603679" y="4453496"/>
            <a:ext cx="832496" cy="657821"/>
          </a:xfrm>
          <a:prstGeom prst="ellipse">
            <a:avLst/>
          </a:prstGeom>
          <a:solidFill>
            <a:schemeClr val="accent3">
              <a:alpha val="48294"/>
            </a:schemeClr>
          </a:solidFill>
          <a:ln w="25400">
            <a:solidFill>
              <a:srgbClr val="85888D">
                <a:alpha val="4829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8019908" y="1165592"/>
            <a:ext cx="359867" cy="558900"/>
          </a:xfrm>
          <a:prstGeom prst="ellipse">
            <a:avLst/>
          </a:prstGeom>
          <a:solidFill>
            <a:schemeClr val="accent3">
              <a:alpha val="48294"/>
            </a:schemeClr>
          </a:solidFill>
          <a:ln w="25400">
            <a:solidFill>
              <a:srgbClr val="85888D">
                <a:alpha val="4829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7994508" y="3848810"/>
            <a:ext cx="359867" cy="558900"/>
          </a:xfrm>
          <a:prstGeom prst="ellipse">
            <a:avLst/>
          </a:prstGeom>
          <a:solidFill>
            <a:schemeClr val="accent3">
              <a:alpha val="48294"/>
            </a:schemeClr>
          </a:solidFill>
          <a:ln w="25400">
            <a:solidFill>
              <a:srgbClr val="85888D">
                <a:alpha val="4829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7575408" y="6455150"/>
            <a:ext cx="832495" cy="558900"/>
          </a:xfrm>
          <a:prstGeom prst="ellipse">
            <a:avLst/>
          </a:prstGeom>
          <a:solidFill>
            <a:schemeClr val="accent3">
              <a:alpha val="48294"/>
            </a:schemeClr>
          </a:solidFill>
          <a:ln w="25400">
            <a:solidFill>
              <a:srgbClr val="85888D">
                <a:alpha val="4829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7969108" y="7744902"/>
            <a:ext cx="501619" cy="558900"/>
          </a:xfrm>
          <a:prstGeom prst="ellipse">
            <a:avLst/>
          </a:prstGeom>
          <a:solidFill>
            <a:schemeClr val="accent3">
              <a:alpha val="48294"/>
            </a:schemeClr>
          </a:solidFill>
          <a:ln w="25400">
            <a:solidFill>
              <a:srgbClr val="85888D">
                <a:alpha val="4829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11076266" y="9374705"/>
            <a:ext cx="190584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no qu, use kappa</a:t>
            </a:r>
          </a:p>
        </p:txBody>
      </p:sp>
      <p:sp>
        <p:nvSpPr>
          <p:cNvPr id="157" name="Shape 157"/>
          <p:cNvSpPr/>
          <p:nvPr/>
        </p:nvSpPr>
        <p:spPr>
          <a:xfrm>
            <a:off x="-19018" y="190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158" name="Shape 158"/>
          <p:cNvSpPr/>
          <p:nvPr/>
        </p:nvSpPr>
        <p:spPr>
          <a:xfrm>
            <a:off x="10442590" y="9012753"/>
            <a:ext cx="241401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no w, use two upsilons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2" animBg="1" advAuto="0"/>
      <p:bldP spid="149" grpId="1" animBg="1" advAuto="0"/>
      <p:bldP spid="150" grpId="3" animBg="1" advAuto="0"/>
      <p:bldP spid="151" grpId="4" animBg="1" advAuto="0"/>
      <p:bldP spid="152" grpId="5" animBg="1" advAuto="0"/>
      <p:bldP spid="153" grpId="6" animBg="1" advAuto="0"/>
      <p:bldP spid="154" grpId="7" animBg="1" advAuto="0"/>
      <p:bldP spid="155" grpId="8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Guess who?</a:t>
            </a:r>
          </a:p>
        </p:txBody>
      </p:sp>
      <p:sp>
        <p:nvSpPr>
          <p:cNvPr id="161" name="Shape 161"/>
          <p:cNvSpPr/>
          <p:nvPr/>
        </p:nvSpPr>
        <p:spPr>
          <a:xfrm>
            <a:off x="3645889" y="6958470"/>
            <a:ext cx="370850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‘Αρρυ Ποττερ</a:t>
            </a:r>
          </a:p>
        </p:txBody>
      </p:sp>
      <p:sp>
        <p:nvSpPr>
          <p:cNvPr id="162" name="Shape 162"/>
          <p:cNvSpPr/>
          <p:nvPr/>
        </p:nvSpPr>
        <p:spPr>
          <a:xfrm>
            <a:off x="7683619" y="6958470"/>
            <a:ext cx="5120817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Μανχεστερ ’Υνιτεδ</a:t>
            </a:r>
          </a:p>
        </p:txBody>
      </p:sp>
      <p:sp>
        <p:nvSpPr>
          <p:cNvPr id="163" name="Shape 163"/>
          <p:cNvSpPr/>
          <p:nvPr/>
        </p:nvSpPr>
        <p:spPr>
          <a:xfrm>
            <a:off x="384255" y="6958470"/>
            <a:ext cx="264282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’Ελιζαβεθ</a:t>
            </a:r>
          </a:p>
        </p:txBody>
      </p:sp>
      <p:pic>
        <p:nvPicPr>
          <p:cNvPr id="164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539" y="2265759"/>
            <a:ext cx="3111501" cy="431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6139" y="2265759"/>
            <a:ext cx="3048001" cy="431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5038" y="2787253"/>
            <a:ext cx="5017979" cy="3766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4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4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3" animBg="1" advAuto="0"/>
      <p:bldP spid="162" grpId="5" animBg="1" advAuto="0"/>
      <p:bldP spid="163" grpId="1" animBg="1" advAuto="0"/>
      <p:bldP spid="164" grpId="2" animBg="1" advAuto="0"/>
      <p:bldP spid="165" grpId="4" animBg="1" advAuto="0"/>
      <p:bldP spid="166" grpId="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Write your name</a:t>
            </a:r>
          </a:p>
        </p:txBody>
      </p:sp>
      <p:pic>
        <p:nvPicPr>
          <p:cNvPr id="170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3832" y="3263354"/>
            <a:ext cx="4141292" cy="4141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2080" y="4143970"/>
            <a:ext cx="3813364" cy="262982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 rot="21360000">
            <a:off x="4007569" y="4465103"/>
            <a:ext cx="3153818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 a r l ie</a:t>
            </a:r>
          </a:p>
          <a:p>
            <a:pPr>
              <a:defRPr sz="40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Χαρλιε</a:t>
            </a:r>
          </a:p>
        </p:txBody>
      </p:sp>
      <p:sp>
        <p:nvSpPr>
          <p:cNvPr id="173" name="Shape 173"/>
          <p:cNvSpPr/>
          <p:nvPr/>
        </p:nvSpPr>
        <p:spPr>
          <a:xfrm>
            <a:off x="8907770" y="5137150"/>
            <a:ext cx="1981796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>
                <a:solidFill>
                  <a:srgbClr val="53585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Χαρλιε</a:t>
            </a:r>
          </a:p>
        </p:txBody>
      </p:sp>
      <p:sp>
        <p:nvSpPr>
          <p:cNvPr id="174" name="Shape 174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175" name="athena_colou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2992" y="1961151"/>
            <a:ext cx="2913883" cy="4633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  <p:bldP spid="173" grpId="2" animBg="1" advAuto="0"/>
      <p:bldP spid="175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transliterate into Greek</a:t>
            </a:r>
          </a:p>
        </p:txBody>
      </p:sp>
      <p:graphicFrame>
        <p:nvGraphicFramePr>
          <p:cNvPr id="178" name="Table 178"/>
          <p:cNvGraphicFramePr/>
          <p:nvPr/>
        </p:nvGraphicFramePr>
        <p:xfrm>
          <a:off x="1066800" y="2032000"/>
          <a:ext cx="10980784" cy="6730997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1574998"/>
                <a:gridCol w="1935311"/>
                <a:gridCol w="1916062"/>
                <a:gridCol w="1675705"/>
                <a:gridCol w="1979662"/>
                <a:gridCol w="1899046"/>
              </a:tblGrid>
              <a:tr h="813315"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Greek word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t>Write in Greek characters</a:t>
                      </a: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Related English
words</a:t>
                      </a: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Greek word</a:t>
                      </a: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t>Write in Greek characters</a:t>
                      </a: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Related English
words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1430350"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energeia</a:t>
                      </a:r>
                    </a:p>
                    <a:p>
                      <a:pPr defTabSz="914400">
                        <a:defRPr sz="2600" i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action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akouein</a:t>
                      </a:r>
                    </a:p>
                    <a:p>
                      <a:pPr defTabSz="914400">
                        <a:defRPr sz="2600" i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to hear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1121833"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bios</a:t>
                      </a:r>
                    </a:p>
                    <a:p>
                      <a:pPr defTabSz="914400">
                        <a:defRPr sz="2600" i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life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phusikos</a:t>
                      </a:r>
                    </a:p>
                    <a:p>
                      <a:pPr defTabSz="914400">
                        <a:defRPr sz="2600" i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natural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1121833"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metrein</a:t>
                      </a:r>
                    </a:p>
                    <a:p>
                      <a:pPr defTabSz="914400">
                        <a:defRPr sz="2200" i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to measure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kinema</a:t>
                      </a:r>
                    </a:p>
                    <a:p>
                      <a:pPr defTabSz="914400">
                        <a:defRPr sz="2600" i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movement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1121833"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skopein</a:t>
                      </a:r>
                    </a:p>
                    <a:p>
                      <a:pPr defTabSz="914400">
                        <a:defRPr sz="2600" i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to look at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chaos</a:t>
                      </a:r>
                    </a:p>
                    <a:p>
                      <a:pPr defTabSz="914400">
                        <a:defRPr sz="15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b="0"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the early universe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1121833"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micros</a:t>
                      </a:r>
                    </a:p>
                    <a:p>
                      <a:pPr defTabSz="914400">
                        <a:defRPr sz="2600" i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small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analusis</a:t>
                      </a:r>
                    </a:p>
                    <a:p>
                      <a:pPr defTabSz="914400">
                        <a:defRPr sz="2600" i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release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9" name="Shape 179"/>
          <p:cNvSpPr/>
          <p:nvPr/>
        </p:nvSpPr>
        <p:spPr>
          <a:xfrm>
            <a:off x="2617440" y="2971800"/>
            <a:ext cx="192792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’ενεργεια</a:t>
            </a:r>
          </a:p>
        </p:txBody>
      </p:sp>
      <p:sp>
        <p:nvSpPr>
          <p:cNvPr id="180" name="Shape 180"/>
          <p:cNvSpPr/>
          <p:nvPr/>
        </p:nvSpPr>
        <p:spPr>
          <a:xfrm>
            <a:off x="4616636" y="2959100"/>
            <a:ext cx="163792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energy</a:t>
            </a:r>
          </a:p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energetic</a:t>
            </a:r>
          </a:p>
        </p:txBody>
      </p:sp>
      <p:sp>
        <p:nvSpPr>
          <p:cNvPr id="181" name="Shape 181"/>
          <p:cNvSpPr/>
          <p:nvPr/>
        </p:nvSpPr>
        <p:spPr>
          <a:xfrm>
            <a:off x="3088481" y="4330700"/>
            <a:ext cx="985838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βιος</a:t>
            </a:r>
          </a:p>
        </p:txBody>
      </p:sp>
      <p:sp>
        <p:nvSpPr>
          <p:cNvPr id="182" name="Shape 182"/>
          <p:cNvSpPr/>
          <p:nvPr/>
        </p:nvSpPr>
        <p:spPr>
          <a:xfrm>
            <a:off x="2777393" y="5473700"/>
            <a:ext cx="160801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μετρειν</a:t>
            </a:r>
          </a:p>
        </p:txBody>
      </p:sp>
      <p:sp>
        <p:nvSpPr>
          <p:cNvPr id="183" name="Shape 183"/>
          <p:cNvSpPr/>
          <p:nvPr/>
        </p:nvSpPr>
        <p:spPr>
          <a:xfrm>
            <a:off x="2729172" y="6616700"/>
            <a:ext cx="170445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σκοπειν</a:t>
            </a:r>
          </a:p>
        </p:txBody>
      </p:sp>
      <p:sp>
        <p:nvSpPr>
          <p:cNvPr id="184" name="Shape 184"/>
          <p:cNvSpPr/>
          <p:nvPr/>
        </p:nvSpPr>
        <p:spPr>
          <a:xfrm>
            <a:off x="2859992" y="7758509"/>
            <a:ext cx="144281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μικρος</a:t>
            </a:r>
          </a:p>
        </p:txBody>
      </p:sp>
      <p:sp>
        <p:nvSpPr>
          <p:cNvPr id="185" name="Shape 185"/>
          <p:cNvSpPr/>
          <p:nvPr/>
        </p:nvSpPr>
        <p:spPr>
          <a:xfrm>
            <a:off x="4769919" y="4267200"/>
            <a:ext cx="133136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biology</a:t>
            </a:r>
          </a:p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bionic</a:t>
            </a:r>
          </a:p>
        </p:txBody>
      </p:sp>
      <p:sp>
        <p:nvSpPr>
          <p:cNvPr id="186" name="Shape 186"/>
          <p:cNvSpPr/>
          <p:nvPr/>
        </p:nvSpPr>
        <p:spPr>
          <a:xfrm>
            <a:off x="4843003" y="5358209"/>
            <a:ext cx="1185194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metre</a:t>
            </a:r>
          </a:p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metric</a:t>
            </a:r>
          </a:p>
        </p:txBody>
      </p:sp>
      <p:sp>
        <p:nvSpPr>
          <p:cNvPr id="187" name="Shape 187"/>
          <p:cNvSpPr/>
          <p:nvPr/>
        </p:nvSpPr>
        <p:spPr>
          <a:xfrm>
            <a:off x="4615547" y="6451600"/>
            <a:ext cx="164010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scope</a:t>
            </a:r>
          </a:p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telescope</a:t>
            </a:r>
          </a:p>
        </p:txBody>
      </p:sp>
      <p:sp>
        <p:nvSpPr>
          <p:cNvPr id="188" name="Shape 188"/>
          <p:cNvSpPr/>
          <p:nvPr/>
        </p:nvSpPr>
        <p:spPr>
          <a:xfrm>
            <a:off x="4526970" y="7593409"/>
            <a:ext cx="199506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microscope</a:t>
            </a:r>
          </a:p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microbe</a:t>
            </a:r>
          </a:p>
        </p:txBody>
      </p:sp>
      <p:sp>
        <p:nvSpPr>
          <p:cNvPr id="189" name="Shape 189"/>
          <p:cNvSpPr/>
          <p:nvPr/>
        </p:nvSpPr>
        <p:spPr>
          <a:xfrm>
            <a:off x="8172090" y="3124200"/>
            <a:ext cx="174062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’ακουειν</a:t>
            </a:r>
          </a:p>
        </p:txBody>
      </p:sp>
      <p:sp>
        <p:nvSpPr>
          <p:cNvPr id="190" name="Shape 190"/>
          <p:cNvSpPr/>
          <p:nvPr/>
        </p:nvSpPr>
        <p:spPr>
          <a:xfrm>
            <a:off x="10260155" y="3200399"/>
            <a:ext cx="142529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acoustic</a:t>
            </a:r>
          </a:p>
        </p:txBody>
      </p:sp>
      <p:sp>
        <p:nvSpPr>
          <p:cNvPr id="191" name="Shape 191"/>
          <p:cNvSpPr/>
          <p:nvPr/>
        </p:nvSpPr>
        <p:spPr>
          <a:xfrm>
            <a:off x="8180350" y="4400550"/>
            <a:ext cx="17241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φυσικος</a:t>
            </a:r>
          </a:p>
        </p:txBody>
      </p:sp>
      <p:sp>
        <p:nvSpPr>
          <p:cNvPr id="192" name="Shape 192"/>
          <p:cNvSpPr/>
          <p:nvPr/>
        </p:nvSpPr>
        <p:spPr>
          <a:xfrm>
            <a:off x="8326239" y="5508625"/>
            <a:ext cx="143232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κινημα</a:t>
            </a:r>
          </a:p>
        </p:txBody>
      </p:sp>
      <p:sp>
        <p:nvSpPr>
          <p:cNvPr id="193" name="Shape 193"/>
          <p:cNvSpPr/>
          <p:nvPr/>
        </p:nvSpPr>
        <p:spPr>
          <a:xfrm>
            <a:off x="8490880" y="6616700"/>
            <a:ext cx="110304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χαος</a:t>
            </a:r>
          </a:p>
        </p:txBody>
      </p:sp>
      <p:sp>
        <p:nvSpPr>
          <p:cNvPr id="194" name="Shape 194"/>
          <p:cNvSpPr/>
          <p:nvPr/>
        </p:nvSpPr>
        <p:spPr>
          <a:xfrm>
            <a:off x="8171867" y="7758509"/>
            <a:ext cx="196966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’αναλυσις</a:t>
            </a:r>
          </a:p>
        </p:txBody>
      </p:sp>
      <p:sp>
        <p:nvSpPr>
          <p:cNvPr id="195" name="Shape 195"/>
          <p:cNvSpPr/>
          <p:nvPr/>
        </p:nvSpPr>
        <p:spPr>
          <a:xfrm>
            <a:off x="10230184" y="4235450"/>
            <a:ext cx="148523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physical</a:t>
            </a:r>
          </a:p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physics</a:t>
            </a:r>
          </a:p>
        </p:txBody>
      </p:sp>
      <p:sp>
        <p:nvSpPr>
          <p:cNvPr id="196" name="Shape 196"/>
          <p:cNvSpPr/>
          <p:nvPr/>
        </p:nvSpPr>
        <p:spPr>
          <a:xfrm>
            <a:off x="10323695" y="5358209"/>
            <a:ext cx="129821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cinema</a:t>
            </a:r>
          </a:p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kinetic</a:t>
            </a:r>
          </a:p>
        </p:txBody>
      </p:sp>
      <p:sp>
        <p:nvSpPr>
          <p:cNvPr id="197" name="Shape 197"/>
          <p:cNvSpPr/>
          <p:nvPr/>
        </p:nvSpPr>
        <p:spPr>
          <a:xfrm>
            <a:off x="10333741" y="6451600"/>
            <a:ext cx="127811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chaos</a:t>
            </a:r>
          </a:p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chaotic</a:t>
            </a:r>
          </a:p>
        </p:txBody>
      </p:sp>
      <p:sp>
        <p:nvSpPr>
          <p:cNvPr id="198" name="Shape 198"/>
          <p:cNvSpPr/>
          <p:nvPr/>
        </p:nvSpPr>
        <p:spPr>
          <a:xfrm>
            <a:off x="10285604" y="7696200"/>
            <a:ext cx="137439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analyse</a:t>
            </a:r>
          </a:p>
          <a:p>
            <a:pPr>
              <a:defRPr sz="27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analysis</a:t>
            </a:r>
          </a:p>
        </p:txBody>
      </p:sp>
      <p:sp>
        <p:nvSpPr>
          <p:cNvPr id="199" name="Shape 199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  <p:bldP spid="182" grpId="3" animBg="1" advAuto="0"/>
      <p:bldP spid="183" grpId="5" animBg="1" advAuto="0"/>
      <p:bldP spid="184" grpId="7" animBg="1" advAuto="0"/>
      <p:bldP spid="185" grpId="2" animBg="1" advAuto="0"/>
      <p:bldP spid="186" grpId="4" animBg="1" advAuto="0"/>
      <p:bldP spid="187" grpId="6" animBg="1" advAuto="0"/>
      <p:bldP spid="188" grpId="8" animBg="1" advAuto="0"/>
      <p:bldP spid="189" grpId="9" animBg="1" advAuto="0"/>
      <p:bldP spid="190" grpId="10" animBg="1" advAuto="0"/>
      <p:bldP spid="191" grpId="11" animBg="1" advAuto="0"/>
      <p:bldP spid="192" grpId="13" animBg="1" advAuto="0"/>
      <p:bldP spid="193" grpId="15" animBg="1" advAuto="0"/>
      <p:bldP spid="194" grpId="17" animBg="1" advAuto="0"/>
      <p:bldP spid="195" grpId="12" animBg="1" advAuto="0"/>
      <p:bldP spid="196" grpId="14" animBg="1" advAuto="0"/>
      <p:bldP spid="197" grpId="16" animBg="1" advAuto="0"/>
      <p:bldP spid="198" grpId="18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127000" y="121394"/>
            <a:ext cx="12496106" cy="15695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5785"/>
            </a:lvl1pPr>
          </a:lstStyle>
          <a:p>
            <a:r>
              <a:t>Ancient Greek Science Challenge</a:t>
            </a:r>
          </a:p>
        </p:txBody>
      </p:sp>
      <p:sp>
        <p:nvSpPr>
          <p:cNvPr id="202" name="Shape 202"/>
          <p:cNvSpPr/>
          <p:nvPr/>
        </p:nvSpPr>
        <p:spPr>
          <a:xfrm>
            <a:off x="4209541" y="8506941"/>
            <a:ext cx="4585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Clocks &amp; timekeeping</a:t>
            </a:r>
          </a:p>
        </p:txBody>
      </p:sp>
      <p:grpSp>
        <p:nvGrpSpPr>
          <p:cNvPr id="205" name="Group 205"/>
          <p:cNvGrpSpPr/>
          <p:nvPr/>
        </p:nvGrpSpPr>
        <p:grpSpPr>
          <a:xfrm>
            <a:off x="3613150" y="3723158"/>
            <a:ext cx="5778500" cy="4648201"/>
            <a:chOff x="0" y="0"/>
            <a:chExt cx="5778500" cy="4648200"/>
          </a:xfrm>
        </p:grpSpPr>
        <p:pic>
          <p:nvPicPr>
            <p:cNvPr id="204" name="pasted-imag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524500" cy="4318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3" name="Picture 20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78500" cy="4648200"/>
            </a:xfrm>
            <a:prstGeom prst="rect">
              <a:avLst/>
            </a:prstGeom>
            <a:effectLst/>
          </p:spPr>
        </p:pic>
      </p:grpSp>
      <p:sp>
        <p:nvSpPr>
          <p:cNvPr id="206" name="Shape 206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207" name="Shape 207"/>
          <p:cNvSpPr/>
          <p:nvPr/>
        </p:nvSpPr>
        <p:spPr>
          <a:xfrm>
            <a:off x="3383609" y="1778528"/>
            <a:ext cx="8319163" cy="1662936"/>
          </a:xfrm>
          <a:prstGeom prst="wedgeEllipseCallout">
            <a:avLst>
              <a:gd name="adj1" fmla="val -62668"/>
              <a:gd name="adj2" fmla="val 4841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rPr dirty="0"/>
              <a:t>The Ancient Greeks made many important scientific discoveries that we still use today. But which ones?</a:t>
            </a:r>
          </a:p>
        </p:txBody>
      </p:sp>
      <p:pic>
        <p:nvPicPr>
          <p:cNvPr id="20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176" y="4671771"/>
            <a:ext cx="1504946" cy="275097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475666" y="7479941"/>
            <a:ext cx="2451965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κλεψυδρα</a:t>
            </a:r>
          </a:p>
          <a:p>
            <a:r>
              <a:t>klepsydra</a:t>
            </a:r>
          </a:p>
          <a:p>
            <a:r>
              <a:t>water clock</a:t>
            </a:r>
          </a:p>
        </p:txBody>
      </p:sp>
      <p:pic>
        <p:nvPicPr>
          <p:cNvPr id="210" name="pasted-imag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0648" y="5114528"/>
            <a:ext cx="2721449" cy="247093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10517406" y="7733941"/>
            <a:ext cx="158785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sundial</a:t>
            </a:r>
          </a:p>
        </p:txBody>
      </p:sp>
      <p:pic>
        <p:nvPicPr>
          <p:cNvPr id="212" name="Picture 211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7310986">
            <a:off x="10982931" y="4941462"/>
            <a:ext cx="856600" cy="457904"/>
          </a:xfrm>
          <a:prstGeom prst="rect">
            <a:avLst/>
          </a:prstGeom>
        </p:spPr>
      </p:pic>
      <p:sp>
        <p:nvSpPr>
          <p:cNvPr id="214" name="Shape 214"/>
          <p:cNvSpPr/>
          <p:nvPr/>
        </p:nvSpPr>
        <p:spPr>
          <a:xfrm>
            <a:off x="10550678" y="3772258"/>
            <a:ext cx="194332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γνωμων</a:t>
            </a:r>
          </a:p>
          <a:p>
            <a:r>
              <a:t>gnomon</a:t>
            </a:r>
          </a:p>
        </p:txBody>
      </p:sp>
      <p:sp>
        <p:nvSpPr>
          <p:cNvPr id="215" name="Shape 215"/>
          <p:cNvSpPr/>
          <p:nvPr/>
        </p:nvSpPr>
        <p:spPr>
          <a:xfrm>
            <a:off x="8578849" y="7733941"/>
            <a:ext cx="1384301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r>
              <a:t>✔️</a:t>
            </a:r>
          </a:p>
        </p:txBody>
      </p:sp>
      <p:pic>
        <p:nvPicPr>
          <p:cNvPr id="216" name="athena_colour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9" y="1233269"/>
            <a:ext cx="2126609" cy="3381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2" animBg="1" advAuto="0"/>
      <p:bldP spid="205" grpId="1" animBg="1" advAuto="0"/>
      <p:bldP spid="208" grpId="4" animBg="1" advAuto="0"/>
      <p:bldP spid="209" grpId="5" animBg="1" advAuto="0"/>
      <p:bldP spid="210" grpId="6" animBg="1" advAuto="0"/>
      <p:bldP spid="211" grpId="7" animBg="1" advAuto="0"/>
      <p:bldP spid="212" grpId="8" animBg="1" advAuto="0"/>
      <p:bldP spid="214" grpId="9" animBg="1" advAuto="0"/>
      <p:bldP spid="215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27000" y="121394"/>
            <a:ext cx="12496106" cy="15695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5785"/>
            </a:lvl1pPr>
          </a:lstStyle>
          <a:p>
            <a:r>
              <a:t>Ancient Greek Science Challenge</a:t>
            </a:r>
          </a:p>
        </p:txBody>
      </p:sp>
      <p:sp>
        <p:nvSpPr>
          <p:cNvPr id="219" name="Shape 219"/>
          <p:cNvSpPr/>
          <p:nvPr/>
        </p:nvSpPr>
        <p:spPr>
          <a:xfrm>
            <a:off x="5175097" y="7727950"/>
            <a:ext cx="20958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Electricity</a:t>
            </a:r>
          </a:p>
        </p:txBody>
      </p:sp>
      <p:grpSp>
        <p:nvGrpSpPr>
          <p:cNvPr id="222" name="Group 222"/>
          <p:cNvGrpSpPr/>
          <p:nvPr/>
        </p:nvGrpSpPr>
        <p:grpSpPr>
          <a:xfrm>
            <a:off x="3205975" y="3257798"/>
            <a:ext cx="5729250" cy="3980367"/>
            <a:chOff x="0" y="0"/>
            <a:chExt cx="5729249" cy="3980366"/>
          </a:xfrm>
        </p:grpSpPr>
        <p:pic>
          <p:nvPicPr>
            <p:cNvPr id="221" name="pasted-imag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475250" cy="36501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0" name="Picture 219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29250" cy="3980367"/>
            </a:xfrm>
            <a:prstGeom prst="rect">
              <a:avLst/>
            </a:prstGeom>
            <a:effectLst/>
          </p:spPr>
        </p:pic>
      </p:grpSp>
      <p:sp>
        <p:nvSpPr>
          <p:cNvPr id="223" name="Shape 223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pic>
        <p:nvPicPr>
          <p:cNvPr id="224" name="pasted-ima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9257" y="3318272"/>
            <a:ext cx="3541660" cy="209197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9764179" y="5562241"/>
            <a:ext cx="245187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’ηλεκτρον</a:t>
            </a:r>
          </a:p>
          <a:p>
            <a:r>
              <a:t>electron</a:t>
            </a:r>
          </a:p>
          <a:p>
            <a:r>
              <a:t>amber</a:t>
            </a:r>
          </a:p>
        </p:txBody>
      </p:sp>
      <p:sp>
        <p:nvSpPr>
          <p:cNvPr id="226" name="Shape 226"/>
          <p:cNvSpPr/>
          <p:nvPr/>
        </p:nvSpPr>
        <p:spPr>
          <a:xfrm>
            <a:off x="7437908" y="7372349"/>
            <a:ext cx="973784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r>
              <a:t>✘</a:t>
            </a:r>
          </a:p>
        </p:txBody>
      </p:sp>
      <p:pic>
        <p:nvPicPr>
          <p:cNvPr id="227" name="athena_colou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12" y="1538069"/>
            <a:ext cx="2126609" cy="3381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2" animBg="1" advAuto="0"/>
      <p:bldP spid="225" grpId="3" animBg="1" advAuto="0"/>
      <p:bldP spid="226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127000" y="121394"/>
            <a:ext cx="12496106" cy="15695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5785"/>
            </a:lvl1pPr>
          </a:lstStyle>
          <a:p>
            <a:r>
              <a:t>Ancient Greek Science Challenge</a:t>
            </a:r>
          </a:p>
        </p:txBody>
      </p:sp>
      <p:sp>
        <p:nvSpPr>
          <p:cNvPr id="230" name="Shape 230"/>
          <p:cNvSpPr/>
          <p:nvPr/>
        </p:nvSpPr>
        <p:spPr>
          <a:xfrm>
            <a:off x="1180820" y="7270750"/>
            <a:ext cx="106431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The importance of healthy eating for a healthy body</a:t>
            </a:r>
          </a:p>
        </p:txBody>
      </p:sp>
      <p:grpSp>
        <p:nvGrpSpPr>
          <p:cNvPr id="233" name="Group 233"/>
          <p:cNvGrpSpPr/>
          <p:nvPr/>
        </p:nvGrpSpPr>
        <p:grpSpPr>
          <a:xfrm>
            <a:off x="2984152" y="2752675"/>
            <a:ext cx="6781801" cy="4648201"/>
            <a:chOff x="0" y="0"/>
            <a:chExt cx="6781800" cy="4648200"/>
          </a:xfrm>
        </p:grpSpPr>
        <p:pic>
          <p:nvPicPr>
            <p:cNvPr id="232" name="pasted-imag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6527800" cy="4318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1" name="Picture 23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781800" cy="4648200"/>
            </a:xfrm>
            <a:prstGeom prst="rect">
              <a:avLst/>
            </a:prstGeom>
            <a:effectLst/>
          </p:spPr>
        </p:pic>
      </p:grpSp>
      <p:sp>
        <p:nvSpPr>
          <p:cNvPr id="234" name="Shape 234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235" name="Shape 235"/>
          <p:cNvSpPr/>
          <p:nvPr/>
        </p:nvSpPr>
        <p:spPr>
          <a:xfrm>
            <a:off x="9925049" y="5803541"/>
            <a:ext cx="1384301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r>
              <a:t>✔️</a:t>
            </a:r>
          </a:p>
        </p:txBody>
      </p:sp>
      <p:sp>
        <p:nvSpPr>
          <p:cNvPr id="236" name="Shape 236"/>
          <p:cNvSpPr/>
          <p:nvPr/>
        </p:nvSpPr>
        <p:spPr>
          <a:xfrm>
            <a:off x="3079166" y="8070491"/>
            <a:ext cx="601674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‘Ιπποκρατης</a:t>
            </a:r>
          </a:p>
          <a:p>
            <a:r>
              <a:t>Hippokrates</a:t>
            </a:r>
          </a:p>
        </p:txBody>
      </p:sp>
      <p:pic>
        <p:nvPicPr>
          <p:cNvPr id="237" name="athena_colou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9" y="1233269"/>
            <a:ext cx="2126609" cy="3381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animBg="1" advAuto="0"/>
      <p:bldP spid="236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127000" y="121394"/>
            <a:ext cx="12496106" cy="15695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5785"/>
            </a:lvl1pPr>
          </a:lstStyle>
          <a:p>
            <a:r>
              <a:t>Ancient Greek Science Challenge</a:t>
            </a:r>
          </a:p>
        </p:txBody>
      </p:sp>
      <p:sp>
        <p:nvSpPr>
          <p:cNvPr id="240" name="Shape 240"/>
          <p:cNvSpPr/>
          <p:nvPr/>
        </p:nvSpPr>
        <p:spPr>
          <a:xfrm>
            <a:off x="1697329" y="6870700"/>
            <a:ext cx="981334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Earth and other planets revolve around the sun</a:t>
            </a:r>
          </a:p>
          <a:p>
            <a:r>
              <a:t>(heliocentric theory)</a:t>
            </a:r>
          </a:p>
        </p:txBody>
      </p:sp>
      <p:grpSp>
        <p:nvGrpSpPr>
          <p:cNvPr id="243" name="Group 243"/>
          <p:cNvGrpSpPr/>
          <p:nvPr/>
        </p:nvGrpSpPr>
        <p:grpSpPr>
          <a:xfrm>
            <a:off x="2478683" y="3862189"/>
            <a:ext cx="8555434" cy="3100061"/>
            <a:chOff x="0" y="0"/>
            <a:chExt cx="8555433" cy="3100060"/>
          </a:xfrm>
        </p:grpSpPr>
        <p:pic>
          <p:nvPicPr>
            <p:cNvPr id="242" name="pasted-imag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301434" cy="27698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1" name="Picture 24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555434" cy="3100061"/>
            </a:xfrm>
            <a:prstGeom prst="rect">
              <a:avLst/>
            </a:prstGeom>
            <a:effectLst/>
          </p:spPr>
        </p:pic>
      </p:grpSp>
      <p:sp>
        <p:nvSpPr>
          <p:cNvPr id="244" name="Shape 244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245" name="Shape 245"/>
          <p:cNvSpPr/>
          <p:nvPr/>
        </p:nvSpPr>
        <p:spPr>
          <a:xfrm>
            <a:off x="9404349" y="7917097"/>
            <a:ext cx="1384301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r>
              <a:t>✔️</a:t>
            </a:r>
          </a:p>
        </p:txBody>
      </p:sp>
      <p:sp>
        <p:nvSpPr>
          <p:cNvPr id="246" name="Shape 246"/>
          <p:cNvSpPr/>
          <p:nvPr/>
        </p:nvSpPr>
        <p:spPr>
          <a:xfrm>
            <a:off x="2146312" y="7797434"/>
            <a:ext cx="6949600" cy="1739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‘ηλιος</a:t>
            </a:r>
            <a:r>
              <a:t> helios (sun) </a:t>
            </a:r>
          </a:p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κεντρον</a:t>
            </a:r>
            <a:r>
              <a:t> kentron (point, centre)</a:t>
            </a:r>
          </a:p>
        </p:txBody>
      </p:sp>
      <p:pic>
        <p:nvPicPr>
          <p:cNvPr id="247" name="athena_colou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9" y="1233269"/>
            <a:ext cx="2126609" cy="3381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animBg="1" advAuto="0"/>
      <p:bldP spid="246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803</Words>
  <Application>Microsoft Macintosh PowerPoint</Application>
  <PresentationFormat>Custom</PresentationFormat>
  <Paragraphs>233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PowerPoint Presentation</vt:lpstr>
      <vt:lpstr>Greek Alphabet</vt:lpstr>
      <vt:lpstr>Guess who?</vt:lpstr>
      <vt:lpstr>Write your name</vt:lpstr>
      <vt:lpstr>transliterate into Greek</vt:lpstr>
      <vt:lpstr>Ancient Greek Science Challenge</vt:lpstr>
      <vt:lpstr>Ancient Greek Science Challenge</vt:lpstr>
      <vt:lpstr>Ancient Greek Science Challenge</vt:lpstr>
      <vt:lpstr>Ancient Greek Science Challenge</vt:lpstr>
      <vt:lpstr>ancient greek astronomy</vt:lpstr>
      <vt:lpstr>FInd the constellation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 Andrew</cp:lastModifiedBy>
  <cp:revision>3</cp:revision>
  <dcterms:modified xsi:type="dcterms:W3CDTF">2017-08-24T16:21:09Z</dcterms:modified>
</cp:coreProperties>
</file>