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snapToObjects="1">
      <p:cViewPr varScale="1">
        <p:scale>
          <a:sx n="76" d="100"/>
          <a:sy n="76" d="100"/>
        </p:scale>
        <p:origin x="17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1143000" y="685800"/>
            <a:ext cx="4572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Shape 117"/>
          <p:cNvSpPr>
            <a:spLocks noGrp="1"/>
          </p:cNvSpPr>
          <p:nvPr>
            <p:ph type="title"/>
          </p:nvPr>
        </p:nvSpPr>
        <p:spPr>
          <a:xfrm>
            <a:off x="1270000" y="1638300"/>
            <a:ext cx="10464800" cy="3302000"/>
          </a:xfrm>
          <a:prstGeom prst="rect">
            <a:avLst/>
          </a:prstGeom>
        </p:spPr>
        <p:txBody>
          <a:bodyPr anchor="b"/>
          <a:lstStyle>
            <a:lvl1pPr>
              <a:defRPr sz="8000">
                <a:latin typeface="+mn-lt"/>
                <a:ea typeface="+mn-ea"/>
                <a:cs typeface="+mn-cs"/>
                <a:sym typeface="Helvetica Light"/>
              </a:defRPr>
            </a:lvl1pPr>
          </a:lstStyle>
          <a:p>
            <a:r>
              <a:t>Title Text</a:t>
            </a:r>
          </a:p>
        </p:txBody>
      </p:sp>
      <p:sp>
        <p:nvSpPr>
          <p:cNvPr id="118" name="Shape 118"/>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6" name="Shape 126"/>
          <p:cNvSpPr>
            <a:spLocks noGrp="1"/>
          </p:cNvSpPr>
          <p:nvPr>
            <p:ph type="title"/>
          </p:nvPr>
        </p:nvSpPr>
        <p:spPr>
          <a:xfrm>
            <a:off x="650239" y="390596"/>
            <a:ext cx="11704322" cy="1625601"/>
          </a:xfrm>
          <a:prstGeom prst="rect">
            <a:avLst/>
          </a:prstGeom>
        </p:spPr>
        <p:txBody>
          <a:bodyPr lIns="65023" tIns="65023" rIns="65023" bIns="65023"/>
          <a:lstStyle>
            <a:lvl1pPr defTabSz="650240">
              <a:defRPr sz="6200">
                <a:latin typeface="Calibri"/>
                <a:ea typeface="Calibri"/>
                <a:cs typeface="Calibri"/>
                <a:sym typeface="Calibri"/>
              </a:defRPr>
            </a:lvl1pPr>
          </a:lstStyle>
          <a:p>
            <a:r>
              <a:t>Title Text</a:t>
            </a:r>
          </a:p>
        </p:txBody>
      </p:sp>
      <p:sp>
        <p:nvSpPr>
          <p:cNvPr id="127" name="Shape 127"/>
          <p:cNvSpPr>
            <a:spLocks noGrp="1"/>
          </p:cNvSpPr>
          <p:nvPr>
            <p:ph type="body" idx="1"/>
          </p:nvPr>
        </p:nvSpPr>
        <p:spPr>
          <a:xfrm>
            <a:off x="650239" y="2275839"/>
            <a:ext cx="11704322" cy="6436927"/>
          </a:xfrm>
          <a:prstGeom prst="rect">
            <a:avLst/>
          </a:prstGeom>
        </p:spPr>
        <p:txBody>
          <a:bodyPr lIns="65023" tIns="65023" rIns="65023" bIns="65023" anchor="t"/>
          <a:lstStyle>
            <a:lvl1pPr marL="471487" indent="-471487" defTabSz="650240">
              <a:spcBef>
                <a:spcPts val="1000"/>
              </a:spcBef>
              <a:buSzPct val="100000"/>
              <a:buFont typeface="Arial"/>
              <a:defRPr sz="4400">
                <a:latin typeface="Calibri"/>
                <a:ea typeface="Calibri"/>
                <a:cs typeface="Calibri"/>
                <a:sym typeface="Calibri"/>
              </a:defRPr>
            </a:lvl1pPr>
            <a:lvl2pPr marL="906235" indent="-449035" defTabSz="650240">
              <a:spcBef>
                <a:spcPts val="1000"/>
              </a:spcBef>
              <a:buSzPct val="100000"/>
              <a:buFont typeface="Arial"/>
              <a:buChar char="–"/>
              <a:defRPr sz="4400">
                <a:latin typeface="Calibri"/>
                <a:ea typeface="Calibri"/>
                <a:cs typeface="Calibri"/>
                <a:sym typeface="Calibri"/>
              </a:defRPr>
            </a:lvl2pPr>
            <a:lvl3pPr indent="-419100" defTabSz="650240">
              <a:spcBef>
                <a:spcPts val="1000"/>
              </a:spcBef>
              <a:buSzPct val="100000"/>
              <a:buFont typeface="Arial"/>
              <a:defRPr sz="4400">
                <a:latin typeface="Calibri"/>
                <a:ea typeface="Calibri"/>
                <a:cs typeface="Calibri"/>
                <a:sym typeface="Calibri"/>
              </a:defRPr>
            </a:lvl3pPr>
            <a:lvl4pPr marL="1874520" indent="-502920" defTabSz="650240">
              <a:spcBef>
                <a:spcPts val="1000"/>
              </a:spcBef>
              <a:buSzPct val="100000"/>
              <a:buFont typeface="Arial"/>
              <a:buChar char="–"/>
              <a:defRPr sz="4400">
                <a:latin typeface="Calibri"/>
                <a:ea typeface="Calibri"/>
                <a:cs typeface="Calibri"/>
                <a:sym typeface="Calibri"/>
              </a:defRPr>
            </a:lvl4pPr>
            <a:lvl5pPr marL="2331720" indent="-502920" defTabSz="650240">
              <a:spcBef>
                <a:spcPts val="1000"/>
              </a:spcBef>
              <a:buSzPct val="100000"/>
              <a:buFont typeface="Arial"/>
              <a:buChar char="»"/>
              <a:defRPr sz="4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xfrm>
            <a:off x="11998689" y="9114112"/>
            <a:ext cx="355871" cy="371349"/>
          </a:xfrm>
          <a:prstGeom prst="rect">
            <a:avLst/>
          </a:prstGeom>
        </p:spPr>
        <p:txBody>
          <a:bodyPr lIns="65023" tIns="65023" rIns="65023" bIns="65023" anchor="ctr"/>
          <a:lstStyle>
            <a:lvl1pPr algn="r" defTabSz="650240">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5" name="Shape 135"/>
          <p:cNvSpPr>
            <a:spLocks noGrp="1"/>
          </p:cNvSpPr>
          <p:nvPr>
            <p:ph type="title"/>
          </p:nvPr>
        </p:nvSpPr>
        <p:spPr>
          <a:xfrm>
            <a:off x="975359" y="3029937"/>
            <a:ext cx="11054082" cy="2090703"/>
          </a:xfrm>
          <a:prstGeom prst="rect">
            <a:avLst/>
          </a:prstGeom>
        </p:spPr>
        <p:txBody>
          <a:bodyPr lIns="65023" tIns="65023" rIns="65023" bIns="65023"/>
          <a:lstStyle>
            <a:lvl1pPr defTabSz="650240">
              <a:defRPr sz="6200">
                <a:latin typeface="Calibri"/>
                <a:ea typeface="Calibri"/>
                <a:cs typeface="Calibri"/>
                <a:sym typeface="Calibri"/>
              </a:defRPr>
            </a:lvl1pPr>
          </a:lstStyle>
          <a:p>
            <a:r>
              <a:t>Title Text</a:t>
            </a:r>
          </a:p>
        </p:txBody>
      </p:sp>
      <p:sp>
        <p:nvSpPr>
          <p:cNvPr id="136" name="Shape 136"/>
          <p:cNvSpPr>
            <a:spLocks noGrp="1"/>
          </p:cNvSpPr>
          <p:nvPr>
            <p:ph type="body" sz="quarter" idx="1"/>
          </p:nvPr>
        </p:nvSpPr>
        <p:spPr>
          <a:xfrm>
            <a:off x="1950719" y="5527040"/>
            <a:ext cx="9103361" cy="2492587"/>
          </a:xfrm>
          <a:prstGeom prst="rect">
            <a:avLst/>
          </a:prstGeom>
        </p:spPr>
        <p:txBody>
          <a:bodyPr lIns="65023" tIns="65023" rIns="65023" bIns="65023" anchor="t"/>
          <a:lstStyle>
            <a:lvl1pPr marL="0" indent="0" algn="ctr" defTabSz="650240">
              <a:spcBef>
                <a:spcPts val="1000"/>
              </a:spcBef>
              <a:buSzTx/>
              <a:buNone/>
              <a:defRPr sz="4400">
                <a:solidFill>
                  <a:srgbClr val="888888"/>
                </a:solidFill>
                <a:latin typeface="Calibri"/>
                <a:ea typeface="Calibri"/>
                <a:cs typeface="Calibri"/>
                <a:sym typeface="Calibri"/>
              </a:defRPr>
            </a:lvl1pPr>
            <a:lvl2pPr marL="0" indent="457200" algn="ctr" defTabSz="650240">
              <a:spcBef>
                <a:spcPts val="1000"/>
              </a:spcBef>
              <a:buSzTx/>
              <a:buNone/>
              <a:defRPr sz="4400">
                <a:solidFill>
                  <a:srgbClr val="888888"/>
                </a:solidFill>
                <a:latin typeface="Calibri"/>
                <a:ea typeface="Calibri"/>
                <a:cs typeface="Calibri"/>
                <a:sym typeface="Calibri"/>
              </a:defRPr>
            </a:lvl2pPr>
            <a:lvl3pPr marL="0" indent="914400" algn="ctr" defTabSz="650240">
              <a:spcBef>
                <a:spcPts val="1000"/>
              </a:spcBef>
              <a:buSzTx/>
              <a:buNone/>
              <a:defRPr sz="4400">
                <a:solidFill>
                  <a:srgbClr val="888888"/>
                </a:solidFill>
                <a:latin typeface="Calibri"/>
                <a:ea typeface="Calibri"/>
                <a:cs typeface="Calibri"/>
                <a:sym typeface="Calibri"/>
              </a:defRPr>
            </a:lvl3pPr>
            <a:lvl4pPr marL="0" indent="1371600" algn="ctr" defTabSz="650240">
              <a:spcBef>
                <a:spcPts val="1000"/>
              </a:spcBef>
              <a:buSzTx/>
              <a:buNone/>
              <a:defRPr sz="4400">
                <a:solidFill>
                  <a:srgbClr val="888888"/>
                </a:solidFill>
                <a:latin typeface="Calibri"/>
                <a:ea typeface="Calibri"/>
                <a:cs typeface="Calibri"/>
                <a:sym typeface="Calibri"/>
              </a:defRPr>
            </a:lvl4pPr>
            <a:lvl5pPr marL="0" indent="1828800" algn="ctr" defTabSz="650240">
              <a:spcBef>
                <a:spcPts val="1000"/>
              </a:spcBef>
              <a:buSzTx/>
              <a:buNone/>
              <a:defRPr sz="44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sldNum" sz="quarter" idx="2"/>
          </p:nvPr>
        </p:nvSpPr>
        <p:spPr>
          <a:xfrm>
            <a:off x="11998689" y="9114112"/>
            <a:ext cx="355871" cy="371349"/>
          </a:xfrm>
          <a:prstGeom prst="rect">
            <a:avLst/>
          </a:prstGeom>
        </p:spPr>
        <p:txBody>
          <a:bodyPr lIns="65023" tIns="65023" rIns="65023" bIns="65023" anchor="ctr"/>
          <a:lstStyle>
            <a:lvl1pPr algn="r" defTabSz="650240">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4" name="Shape 144"/>
          <p:cNvSpPr>
            <a:spLocks noGrp="1"/>
          </p:cNvSpPr>
          <p:nvPr>
            <p:ph type="title"/>
          </p:nvPr>
        </p:nvSpPr>
        <p:spPr>
          <a:xfrm>
            <a:off x="650239" y="390596"/>
            <a:ext cx="11704322" cy="1625601"/>
          </a:xfrm>
          <a:prstGeom prst="rect">
            <a:avLst/>
          </a:prstGeom>
        </p:spPr>
        <p:txBody>
          <a:bodyPr lIns="65023" tIns="65023" rIns="65023" bIns="65023"/>
          <a:lstStyle>
            <a:lvl1pPr defTabSz="650240">
              <a:defRPr sz="6200">
                <a:latin typeface="Calibri"/>
                <a:ea typeface="Calibri"/>
                <a:cs typeface="Calibri"/>
                <a:sym typeface="Calibri"/>
              </a:defRPr>
            </a:lvl1pPr>
          </a:lstStyle>
          <a:p>
            <a:r>
              <a:t>Title Text</a:t>
            </a:r>
          </a:p>
        </p:txBody>
      </p:sp>
      <p:sp>
        <p:nvSpPr>
          <p:cNvPr id="145" name="Shape 145"/>
          <p:cNvSpPr>
            <a:spLocks noGrp="1"/>
          </p:cNvSpPr>
          <p:nvPr>
            <p:ph type="body" idx="1"/>
          </p:nvPr>
        </p:nvSpPr>
        <p:spPr>
          <a:xfrm>
            <a:off x="650239" y="2275839"/>
            <a:ext cx="11704322" cy="6436927"/>
          </a:xfrm>
          <a:prstGeom prst="rect">
            <a:avLst/>
          </a:prstGeom>
        </p:spPr>
        <p:txBody>
          <a:bodyPr lIns="65023" tIns="65023" rIns="65023" bIns="65023" anchor="t"/>
          <a:lstStyle>
            <a:lvl1pPr marL="471487" indent="-471487" defTabSz="650240">
              <a:spcBef>
                <a:spcPts val="1000"/>
              </a:spcBef>
              <a:buSzPct val="100000"/>
              <a:buFont typeface="Arial"/>
              <a:defRPr sz="4400">
                <a:latin typeface="Calibri"/>
                <a:ea typeface="Calibri"/>
                <a:cs typeface="Calibri"/>
                <a:sym typeface="Calibri"/>
              </a:defRPr>
            </a:lvl1pPr>
            <a:lvl2pPr marL="906235" indent="-449035" defTabSz="650240">
              <a:spcBef>
                <a:spcPts val="1000"/>
              </a:spcBef>
              <a:buSzPct val="100000"/>
              <a:buFont typeface="Arial"/>
              <a:buChar char="–"/>
              <a:defRPr sz="4400">
                <a:latin typeface="Calibri"/>
                <a:ea typeface="Calibri"/>
                <a:cs typeface="Calibri"/>
                <a:sym typeface="Calibri"/>
              </a:defRPr>
            </a:lvl2pPr>
            <a:lvl3pPr indent="-419100" defTabSz="650240">
              <a:spcBef>
                <a:spcPts val="1000"/>
              </a:spcBef>
              <a:buSzPct val="100000"/>
              <a:buFont typeface="Arial"/>
              <a:defRPr sz="4400">
                <a:latin typeface="Calibri"/>
                <a:ea typeface="Calibri"/>
                <a:cs typeface="Calibri"/>
                <a:sym typeface="Calibri"/>
              </a:defRPr>
            </a:lvl3pPr>
            <a:lvl4pPr marL="1874520" indent="-502920" defTabSz="650240">
              <a:spcBef>
                <a:spcPts val="1000"/>
              </a:spcBef>
              <a:buSzPct val="100000"/>
              <a:buFont typeface="Arial"/>
              <a:buChar char="–"/>
              <a:defRPr sz="4400">
                <a:latin typeface="Calibri"/>
                <a:ea typeface="Calibri"/>
                <a:cs typeface="Calibri"/>
                <a:sym typeface="Calibri"/>
              </a:defRPr>
            </a:lvl4pPr>
            <a:lvl5pPr marL="2331720" indent="-502920" defTabSz="650240">
              <a:spcBef>
                <a:spcPts val="1000"/>
              </a:spcBef>
              <a:buSzPct val="100000"/>
              <a:buFont typeface="Arial"/>
              <a:buChar char="»"/>
              <a:defRPr sz="4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6" name="Shape 146"/>
          <p:cNvSpPr>
            <a:spLocks noGrp="1"/>
          </p:cNvSpPr>
          <p:nvPr>
            <p:ph type="sldNum" sz="quarter" idx="2"/>
          </p:nvPr>
        </p:nvSpPr>
        <p:spPr>
          <a:xfrm>
            <a:off x="12005833" y="9114112"/>
            <a:ext cx="348727" cy="371349"/>
          </a:xfrm>
          <a:prstGeom prst="rect">
            <a:avLst/>
          </a:prstGeom>
        </p:spPr>
        <p:txBody>
          <a:bodyPr lIns="65023" tIns="65023" rIns="65023" bIns="65023" anchor="ctr"/>
          <a:lstStyle>
            <a:lvl1pPr algn="r" defTabSz="650240">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atin typeface="+mn-lt"/>
                <a:ea typeface="+mn-ea"/>
                <a:cs typeface="+mn-cs"/>
                <a:sym typeface="Helvetica Light"/>
              </a:defRPr>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1pPr>
      <a:lvl2pPr marL="0" marR="0" indent="22860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2pPr>
      <a:lvl3pPr marL="0" marR="0" indent="45720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3pPr>
      <a:lvl4pPr marL="0" marR="0" indent="68580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4pPr>
      <a:lvl5pPr marL="0" marR="0" indent="91440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5pPr>
      <a:lvl6pPr marL="0" marR="0" indent="114300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6pPr>
      <a:lvl7pPr marL="0" marR="0" indent="137160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7pPr>
      <a:lvl8pPr marL="0" marR="0" indent="160020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8pPr>
      <a:lvl9pPr marL="0" marR="0" indent="182880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2.jpeg"/><Relationship Id="rId7"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jpeg"/><Relationship Id="rId7"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image" Target="../media/image19.png"/><Relationship Id="rId16" Type="http://schemas.openxmlformats.org/officeDocument/2006/relationships/image" Target="../media/image33.jpeg"/><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19" Type="http://schemas.openxmlformats.org/officeDocument/2006/relationships/image" Target="../media/image36.jpe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2899663" y="6248400"/>
            <a:ext cx="7205473" cy="292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6600">
                <a:latin typeface="+mj-lt"/>
                <a:ea typeface="+mj-ea"/>
                <a:cs typeface="+mj-cs"/>
                <a:sym typeface="Herculanum"/>
              </a:defRPr>
            </a:pPr>
            <a:endParaRPr/>
          </a:p>
          <a:p>
            <a:pPr>
              <a:defRPr sz="9000">
                <a:latin typeface="+mj-lt"/>
                <a:ea typeface="+mj-ea"/>
                <a:cs typeface="+mj-cs"/>
                <a:sym typeface="Herculanum"/>
              </a:defRPr>
            </a:pPr>
            <a:r>
              <a:t>Mega Greek</a:t>
            </a:r>
          </a:p>
          <a:p>
            <a:pPr>
              <a:defRPr sz="6600">
                <a:latin typeface="+mj-lt"/>
                <a:ea typeface="+mj-ea"/>
                <a:cs typeface="+mj-cs"/>
                <a:sym typeface="Herculanum"/>
              </a:defRPr>
            </a:pPr>
            <a:r>
              <a:t>10: philosophy</a:t>
            </a:r>
          </a:p>
        </p:txBody>
      </p:sp>
      <p:sp>
        <p:nvSpPr>
          <p:cNvPr id="156" name="Shape 156"/>
          <p:cNvSpPr/>
          <p:nvPr/>
        </p:nvSpPr>
        <p:spPr>
          <a:xfrm>
            <a:off x="1721370" y="3656343"/>
            <a:ext cx="4837660" cy="736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latin typeface="Comic Sans MS"/>
                <a:ea typeface="Comic Sans MS"/>
                <a:cs typeface="Comic Sans MS"/>
                <a:sym typeface="Comic Sans MS"/>
              </a:defRPr>
            </a:lvl1pPr>
          </a:lstStyle>
          <a:p>
            <a:r>
              <a:t>Your guide for today…</a:t>
            </a:r>
          </a:p>
        </p:txBody>
      </p:sp>
      <p:sp>
        <p:nvSpPr>
          <p:cNvPr id="157" name="Shape 157"/>
          <p:cNvSpPr/>
          <p:nvPr/>
        </p:nvSpPr>
        <p:spPr>
          <a:xfrm>
            <a:off x="3821672" y="4565021"/>
            <a:ext cx="2511426" cy="1511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8000" b="1">
                <a:latin typeface="Comic Sans MS"/>
                <a:ea typeface="Comic Sans MS"/>
                <a:cs typeface="Comic Sans MS"/>
                <a:sym typeface="Comic Sans MS"/>
              </a:defRPr>
            </a:lvl1pPr>
          </a:lstStyle>
          <a:p>
            <a:r>
              <a:t>Plato</a:t>
            </a:r>
          </a:p>
        </p:txBody>
      </p:sp>
      <p:sp>
        <p:nvSpPr>
          <p:cNvPr id="158" name="Shape 158"/>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
        <p:nvSpPr>
          <p:cNvPr id="159" name="Shape 159"/>
          <p:cNvSpPr/>
          <p:nvPr/>
        </p:nvSpPr>
        <p:spPr>
          <a:xfrm>
            <a:off x="1617247" y="762938"/>
            <a:ext cx="5801835" cy="2321005"/>
          </a:xfrm>
          <a:prstGeom prst="wedgeEllipseCallout">
            <a:avLst>
              <a:gd name="adj1" fmla="val 69405"/>
              <a:gd name="adj2" fmla="val 44656"/>
            </a:avLst>
          </a:prstGeom>
          <a:ln w="25400">
            <a:solidFill>
              <a:srgbClr val="85888D"/>
            </a:solidFill>
            <a:miter lim="400000"/>
          </a:ln>
          <a:extLst>
            <a:ext uri="{C572A759-6A51-4108-AA02-DFA0A04FC94B}">
              <ma14:wrappingTextBoxFlag xmlns:ma14="http://schemas.microsoft.com/office/mac/drawingml/2011/main" xmlns="" val="1"/>
            </a:ext>
          </a:extLst>
        </p:spPr>
        <p:txBody>
          <a:bodyPr lIns="50800" tIns="50800" rIns="50800" bIns="50800" anchor="ctr"/>
          <a:lstStyle/>
          <a:p>
            <a:pPr>
              <a:defRPr sz="5000"/>
            </a:pPr>
            <a:r>
              <a:t>Χαιρετε! </a:t>
            </a:r>
          </a:p>
          <a:p>
            <a:pPr>
              <a:defRPr sz="5000"/>
            </a:pPr>
            <a:r>
              <a:t>Khairete!</a:t>
            </a:r>
          </a:p>
        </p:txBody>
      </p:sp>
      <p:pic>
        <p:nvPicPr>
          <p:cNvPr id="160" name="plato_colour.jpg"/>
          <p:cNvPicPr>
            <a:picLocks noChangeAspect="1"/>
          </p:cNvPicPr>
          <p:nvPr/>
        </p:nvPicPr>
        <p:blipFill>
          <a:blip r:embed="rId2"/>
          <a:stretch>
            <a:fillRect/>
          </a:stretch>
        </p:blipFill>
        <p:spPr>
          <a:xfrm>
            <a:off x="8727584" y="566922"/>
            <a:ext cx="3384839" cy="544475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animBg="1" advAuto="0"/>
      <p:bldP spid="157" grpId="3" animBg="1" advAuto="0"/>
      <p:bldP spid="159" grpId="4" animBg="1" advAuto="0"/>
      <p:bldP spid="160"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p:nvPr/>
        </p:nvSpPr>
        <p:spPr>
          <a:xfrm>
            <a:off x="1169246" y="67965"/>
            <a:ext cx="11099801" cy="12384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defRPr sz="6500">
                <a:latin typeface="+mj-lt"/>
                <a:ea typeface="+mj-ea"/>
                <a:cs typeface="+mj-cs"/>
                <a:sym typeface="Herculanum"/>
              </a:defRPr>
            </a:lvl1pPr>
          </a:lstStyle>
          <a:p>
            <a:r>
              <a:t>plato</a:t>
            </a:r>
          </a:p>
        </p:txBody>
      </p:sp>
      <p:sp>
        <p:nvSpPr>
          <p:cNvPr id="377" name="Shape 377"/>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
        <p:nvSpPr>
          <p:cNvPr id="378" name="Shape 378"/>
          <p:cNvSpPr/>
          <p:nvPr/>
        </p:nvSpPr>
        <p:spPr>
          <a:xfrm>
            <a:off x="4312856" y="1441087"/>
            <a:ext cx="5060291"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427- 347 BCE (roughly!)</a:t>
            </a:r>
          </a:p>
        </p:txBody>
      </p:sp>
      <p:pic>
        <p:nvPicPr>
          <p:cNvPr id="379" name="plato_colour.jpg"/>
          <p:cNvPicPr>
            <a:picLocks noChangeAspect="1"/>
          </p:cNvPicPr>
          <p:nvPr/>
        </p:nvPicPr>
        <p:blipFill>
          <a:blip r:embed="rId2"/>
          <a:stretch>
            <a:fillRect/>
          </a:stretch>
        </p:blipFill>
        <p:spPr>
          <a:xfrm>
            <a:off x="5275372" y="3795463"/>
            <a:ext cx="3384840" cy="5444755"/>
          </a:xfrm>
          <a:prstGeom prst="rect">
            <a:avLst/>
          </a:prstGeom>
          <a:ln w="12700">
            <a:miter lim="400000"/>
          </a:ln>
        </p:spPr>
      </p:pic>
      <p:sp>
        <p:nvSpPr>
          <p:cNvPr id="380" name="Shape 380"/>
          <p:cNvSpPr/>
          <p:nvPr/>
        </p:nvSpPr>
        <p:spPr>
          <a:xfrm>
            <a:off x="6074219" y="2227075"/>
            <a:ext cx="1537565"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Athens</a:t>
            </a:r>
          </a:p>
        </p:txBody>
      </p:sp>
      <p:grpSp>
        <p:nvGrpSpPr>
          <p:cNvPr id="383" name="Group 383"/>
          <p:cNvGrpSpPr/>
          <p:nvPr/>
        </p:nvGrpSpPr>
        <p:grpSpPr>
          <a:xfrm>
            <a:off x="388719" y="1844242"/>
            <a:ext cx="5060291" cy="5234783"/>
            <a:chOff x="0" y="0"/>
            <a:chExt cx="5060289" cy="5234782"/>
          </a:xfrm>
        </p:grpSpPr>
        <p:pic>
          <p:nvPicPr>
            <p:cNvPr id="381" name="bubble.png"/>
            <p:cNvPicPr>
              <a:picLocks noChangeAspect="1"/>
            </p:cNvPicPr>
            <p:nvPr/>
          </p:nvPicPr>
          <p:blipFill>
            <a:blip r:embed="rId3"/>
            <a:stretch>
              <a:fillRect/>
            </a:stretch>
          </p:blipFill>
          <p:spPr>
            <a:xfrm>
              <a:off x="0" y="0"/>
              <a:ext cx="5060290" cy="5234783"/>
            </a:xfrm>
            <a:prstGeom prst="rect">
              <a:avLst/>
            </a:prstGeom>
            <a:ln w="12700" cap="flat">
              <a:noFill/>
              <a:miter lim="400000"/>
            </a:ln>
            <a:effectLst/>
          </p:spPr>
        </p:pic>
        <p:sp>
          <p:nvSpPr>
            <p:cNvPr id="382" name="Shape 382"/>
            <p:cNvSpPr/>
            <p:nvPr/>
          </p:nvSpPr>
          <p:spPr>
            <a:xfrm>
              <a:off x="497841" y="755366"/>
              <a:ext cx="4064608" cy="2438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3300">
                  <a:latin typeface="Comic Sans MS"/>
                  <a:ea typeface="Comic Sans MS"/>
                  <a:cs typeface="Comic Sans MS"/>
                  <a:sym typeface="Comic Sans MS"/>
                </a:defRPr>
              </a:lvl1pPr>
            </a:lstStyle>
            <a:p>
              <a:r>
                <a:t>What’s the best way to rule? A king? Let the people decide?</a:t>
              </a:r>
            </a:p>
          </p:txBody>
        </p:sp>
      </p:grpSp>
      <p:grpSp>
        <p:nvGrpSpPr>
          <p:cNvPr id="386" name="Group 386"/>
          <p:cNvGrpSpPr/>
          <p:nvPr/>
        </p:nvGrpSpPr>
        <p:grpSpPr>
          <a:xfrm>
            <a:off x="8309941" y="2277187"/>
            <a:ext cx="4064608" cy="3967445"/>
            <a:chOff x="0" y="0"/>
            <a:chExt cx="4064606" cy="3967444"/>
          </a:xfrm>
        </p:grpSpPr>
        <p:pic>
          <p:nvPicPr>
            <p:cNvPr id="384" name="bubb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14705" y="0"/>
              <a:ext cx="3835197" cy="3967445"/>
            </a:xfrm>
            <a:prstGeom prst="rect">
              <a:avLst/>
            </a:prstGeom>
            <a:ln w="12700" cap="flat">
              <a:noFill/>
              <a:miter lim="400000"/>
            </a:ln>
            <a:effectLst/>
          </p:spPr>
        </p:pic>
        <p:sp>
          <p:nvSpPr>
            <p:cNvPr id="385" name="Shape 385"/>
            <p:cNvSpPr/>
            <p:nvPr/>
          </p:nvSpPr>
          <p:spPr>
            <a:xfrm>
              <a:off x="0" y="790134"/>
              <a:ext cx="4064607" cy="1295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3400">
                  <a:latin typeface="Comic Sans MS"/>
                  <a:ea typeface="Comic Sans MS"/>
                  <a:cs typeface="Comic Sans MS"/>
                  <a:sym typeface="Comic Sans MS"/>
                </a:defRPr>
              </a:lvl1pPr>
            </a:lstStyle>
            <a:p>
              <a:r>
                <a:t>How do we know what’s real?</a:t>
              </a: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2" animBg="1" advAuto="0"/>
      <p:bldP spid="379" grpId="1" animBg="1" advAuto="0"/>
      <p:bldP spid="380" grpId="3" animBg="1" advAuto="0"/>
      <p:bldP spid="383" grpId="4" animBg="1" advAuto="0"/>
      <p:bldP spid="386" grpId="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pic>
        <p:nvPicPr>
          <p:cNvPr id="389" name="plato_reverse_colour.jpg"/>
          <p:cNvPicPr>
            <a:picLocks noChangeAspect="1"/>
          </p:cNvPicPr>
          <p:nvPr/>
        </p:nvPicPr>
        <p:blipFill>
          <a:blip r:embed="rId2"/>
          <a:stretch>
            <a:fillRect/>
          </a:stretch>
        </p:blipFill>
        <p:spPr>
          <a:xfrm>
            <a:off x="13297" y="1121035"/>
            <a:ext cx="3321624" cy="5343069"/>
          </a:xfrm>
          <a:prstGeom prst="rect">
            <a:avLst/>
          </a:prstGeom>
          <a:ln w="12700">
            <a:miter lim="400000"/>
          </a:ln>
        </p:spPr>
      </p:pic>
      <p:grpSp>
        <p:nvGrpSpPr>
          <p:cNvPr id="392" name="Group 392"/>
          <p:cNvGrpSpPr/>
          <p:nvPr/>
        </p:nvGrpSpPr>
        <p:grpSpPr>
          <a:xfrm>
            <a:off x="2919485" y="85135"/>
            <a:ext cx="4064608" cy="4204767"/>
            <a:chOff x="0" y="0"/>
            <a:chExt cx="4064606" cy="4204766"/>
          </a:xfrm>
        </p:grpSpPr>
        <p:pic>
          <p:nvPicPr>
            <p:cNvPr id="390" name="bubb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0"/>
              <a:ext cx="4064607" cy="4204767"/>
            </a:xfrm>
            <a:prstGeom prst="rect">
              <a:avLst/>
            </a:prstGeom>
            <a:ln w="12700" cap="flat">
              <a:noFill/>
              <a:miter lim="400000"/>
            </a:ln>
            <a:effectLst/>
          </p:spPr>
        </p:pic>
        <p:sp>
          <p:nvSpPr>
            <p:cNvPr id="391" name="Shape 391"/>
            <p:cNvSpPr/>
            <p:nvPr/>
          </p:nvSpPr>
          <p:spPr>
            <a:xfrm>
              <a:off x="164375" y="468805"/>
              <a:ext cx="3812057" cy="1854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3300">
                  <a:latin typeface="Comic Sans MS"/>
                  <a:ea typeface="Comic Sans MS"/>
                  <a:cs typeface="Comic Sans MS"/>
                  <a:sym typeface="Comic Sans MS"/>
                </a:defRPr>
              </a:lvl1pPr>
            </a:lstStyle>
            <a:p>
              <a:r>
                <a:t>What makes people behave how they do?</a:t>
              </a:r>
            </a:p>
          </p:txBody>
        </p:sp>
      </p:grpSp>
      <p:grpSp>
        <p:nvGrpSpPr>
          <p:cNvPr id="395" name="Group 395"/>
          <p:cNvGrpSpPr/>
          <p:nvPr/>
        </p:nvGrpSpPr>
        <p:grpSpPr>
          <a:xfrm>
            <a:off x="7100251" y="273231"/>
            <a:ext cx="5787544" cy="2648253"/>
            <a:chOff x="0" y="0"/>
            <a:chExt cx="5787542" cy="2648252"/>
          </a:xfrm>
        </p:grpSpPr>
        <p:sp>
          <p:nvSpPr>
            <p:cNvPr id="393" name="Shape 393"/>
            <p:cNvSpPr/>
            <p:nvPr/>
          </p:nvSpPr>
          <p:spPr>
            <a:xfrm>
              <a:off x="0" y="768652"/>
              <a:ext cx="5787543" cy="1879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650240">
                <a:defRPr sz="2300">
                  <a:latin typeface="Helvetica"/>
                  <a:ea typeface="Helvetica"/>
                  <a:cs typeface="Helvetica"/>
                  <a:sym typeface="Helvetica"/>
                </a:defRPr>
              </a:lvl1pPr>
            </a:lstStyle>
            <a:p>
              <a:r>
                <a:t>There was a shepherd called Gyges who worked for the king of Lydia; there was a great storm, and an earthquake made an opening in the earth at the place where he was feeding his flock.</a:t>
              </a:r>
            </a:p>
          </p:txBody>
        </p:sp>
        <p:sp>
          <p:nvSpPr>
            <p:cNvPr id="394" name="Shape 394"/>
            <p:cNvSpPr/>
            <p:nvPr/>
          </p:nvSpPr>
          <p:spPr>
            <a:xfrm>
              <a:off x="881849" y="-1"/>
              <a:ext cx="2830831" cy="939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defRPr sz="5000"/>
              </a:pPr>
              <a:r>
                <a:t>🐏 </a:t>
              </a:r>
              <a:r>
                <a:rPr>
                  <a:latin typeface="Apple Color Emoji"/>
                  <a:ea typeface="Apple Color Emoji"/>
                  <a:cs typeface="Apple Color Emoji"/>
                  <a:sym typeface="Apple Color Emoji"/>
                </a:rPr>
                <a:t>⛈💥🕳</a:t>
              </a:r>
            </a:p>
          </p:txBody>
        </p:sp>
      </p:grpSp>
      <p:grpSp>
        <p:nvGrpSpPr>
          <p:cNvPr id="398" name="Group 398"/>
          <p:cNvGrpSpPr/>
          <p:nvPr/>
        </p:nvGrpSpPr>
        <p:grpSpPr>
          <a:xfrm>
            <a:off x="4040511" y="3004396"/>
            <a:ext cx="8699721" cy="2100521"/>
            <a:chOff x="0" y="0"/>
            <a:chExt cx="8699720" cy="2100519"/>
          </a:xfrm>
        </p:grpSpPr>
        <p:sp>
          <p:nvSpPr>
            <p:cNvPr id="396" name="Shape 396"/>
            <p:cNvSpPr/>
            <p:nvPr/>
          </p:nvSpPr>
          <p:spPr>
            <a:xfrm>
              <a:off x="0" y="932119"/>
              <a:ext cx="8699721" cy="1168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650240">
                <a:defRPr sz="2300">
                  <a:latin typeface="Helvetica"/>
                  <a:ea typeface="Helvetica"/>
                  <a:cs typeface="Helvetica"/>
                  <a:sym typeface="Helvetica"/>
                </a:defRPr>
              </a:lvl1pPr>
            </a:lstStyle>
            <a:p>
              <a:r>
                <a:t> Amazed at the sight, he descended into the opening. Inside, amongst piles of treasure, he saw a dead body wearing a gold ring; this he took and went back above ground to his flock. </a:t>
              </a:r>
            </a:p>
          </p:txBody>
        </p:sp>
        <p:sp>
          <p:nvSpPr>
            <p:cNvPr id="397" name="Shape 397"/>
            <p:cNvSpPr/>
            <p:nvPr/>
          </p:nvSpPr>
          <p:spPr>
            <a:xfrm>
              <a:off x="1416073" y="-1"/>
              <a:ext cx="5194301" cy="939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5000">
                  <a:latin typeface="Apple Color Emoji"/>
                  <a:ea typeface="Apple Color Emoji"/>
                  <a:cs typeface="Apple Color Emoji"/>
                  <a:sym typeface="Apple Color Emoji"/>
                </a:defRPr>
              </a:lvl1pPr>
            </a:lstStyle>
            <a:p>
              <a:pPr>
                <a:defRPr>
                  <a:latin typeface="+mn-lt"/>
                  <a:ea typeface="+mn-ea"/>
                  <a:cs typeface="+mn-cs"/>
                  <a:sym typeface="Helvetica Light"/>
                </a:defRPr>
              </a:pPr>
              <a:r>
                <a:rPr>
                  <a:latin typeface="Apple Color Emoji"/>
                  <a:ea typeface="Apple Color Emoji"/>
                  <a:cs typeface="Apple Color Emoji"/>
                  <a:sym typeface="Apple Color Emoji"/>
                </a:rPr>
                <a:t>⬇️🕳😮💰💀💍💰🔝</a:t>
              </a:r>
            </a:p>
          </p:txBody>
        </p:sp>
      </p:grpSp>
      <p:grpSp>
        <p:nvGrpSpPr>
          <p:cNvPr id="401" name="Group 401"/>
          <p:cNvGrpSpPr/>
          <p:nvPr/>
        </p:nvGrpSpPr>
        <p:grpSpPr>
          <a:xfrm>
            <a:off x="1558194" y="5241172"/>
            <a:ext cx="11422210" cy="2600058"/>
            <a:chOff x="0" y="0"/>
            <a:chExt cx="11422209" cy="2600056"/>
          </a:xfrm>
        </p:grpSpPr>
        <p:sp>
          <p:nvSpPr>
            <p:cNvPr id="399" name="Shape 399"/>
            <p:cNvSpPr/>
            <p:nvPr/>
          </p:nvSpPr>
          <p:spPr>
            <a:xfrm>
              <a:off x="0" y="1076056"/>
              <a:ext cx="11422210" cy="1524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650240">
                <a:defRPr sz="2300">
                  <a:latin typeface="Helvetica"/>
                  <a:ea typeface="Helvetica"/>
                  <a:cs typeface="Helvetica"/>
                  <a:sym typeface="Helvetica"/>
                </a:defRPr>
              </a:lvl1pPr>
            </a:lstStyle>
            <a:p>
              <a:r>
                <a:t>Later, at a meeting of the shepherds, Gyges was fiddling with the ring on his finger. As he turned it, instantly he became invisible to everyone, and they all began to speak of him as if he were no longer there. He was astonished at this, tried turning the ring again, and reappeared.</a:t>
              </a:r>
            </a:p>
          </p:txBody>
        </p:sp>
        <p:sp>
          <p:nvSpPr>
            <p:cNvPr id="400" name="Shape 400"/>
            <p:cNvSpPr/>
            <p:nvPr/>
          </p:nvSpPr>
          <p:spPr>
            <a:xfrm>
              <a:off x="2509494" y="-1"/>
              <a:ext cx="5829301" cy="939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defRPr sz="5000"/>
              </a:pPr>
              <a:r>
                <a:t>🐏</a:t>
              </a:r>
              <a:r>
                <a:rPr>
                  <a:latin typeface="Apple Color Emoji"/>
                  <a:ea typeface="Apple Color Emoji"/>
                  <a:cs typeface="Apple Color Emoji"/>
                  <a:sym typeface="Apple Color Emoji"/>
                </a:rPr>
                <a:t>💍❗️ 💬 ❗️💍😮</a:t>
              </a:r>
            </a:p>
          </p:txBody>
        </p:sp>
      </p:grpSp>
      <p:grpSp>
        <p:nvGrpSpPr>
          <p:cNvPr id="404" name="Group 404"/>
          <p:cNvGrpSpPr/>
          <p:nvPr/>
        </p:nvGrpSpPr>
        <p:grpSpPr>
          <a:xfrm>
            <a:off x="493714" y="7977485"/>
            <a:ext cx="12611973" cy="1629234"/>
            <a:chOff x="0" y="0"/>
            <a:chExt cx="12611972" cy="1629232"/>
          </a:xfrm>
        </p:grpSpPr>
        <p:sp>
          <p:nvSpPr>
            <p:cNvPr id="402" name="Shape 402"/>
            <p:cNvSpPr/>
            <p:nvPr/>
          </p:nvSpPr>
          <p:spPr>
            <a:xfrm>
              <a:off x="0" y="816432"/>
              <a:ext cx="12611973" cy="812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650240">
                <a:defRPr sz="2300">
                  <a:latin typeface="Helvetica"/>
                  <a:ea typeface="Helvetica"/>
                  <a:cs typeface="Helvetica"/>
                  <a:sym typeface="Helvetica"/>
                </a:defRPr>
              </a:lvl1pPr>
            </a:lstStyle>
            <a:p>
              <a:r>
                <a:t>Over time, Gyges used his power of invisibility to act secretly to make his life better, stealing and breaking into people’s houses. He eventually killed the king and took over the kingdom. </a:t>
              </a:r>
            </a:p>
          </p:txBody>
        </p:sp>
        <p:sp>
          <p:nvSpPr>
            <p:cNvPr id="403" name="Shape 403"/>
            <p:cNvSpPr/>
            <p:nvPr/>
          </p:nvSpPr>
          <p:spPr>
            <a:xfrm>
              <a:off x="562622" y="-1"/>
              <a:ext cx="6464301" cy="939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5000">
                  <a:latin typeface="Apple Color Emoji"/>
                  <a:ea typeface="Apple Color Emoji"/>
                  <a:cs typeface="Apple Color Emoji"/>
                  <a:sym typeface="Apple Color Emoji"/>
                </a:defRPr>
              </a:lvl1pPr>
            </a:lstStyle>
            <a:p>
              <a:pPr>
                <a:defRPr>
                  <a:latin typeface="+mn-lt"/>
                  <a:ea typeface="+mn-ea"/>
                  <a:cs typeface="+mn-cs"/>
                  <a:sym typeface="Helvetica Light"/>
                </a:defRPr>
              </a:pPr>
              <a:r>
                <a:rPr>
                  <a:latin typeface="Apple Color Emoji"/>
                  <a:ea typeface="Apple Color Emoji"/>
                  <a:cs typeface="Apple Color Emoji"/>
                  <a:sym typeface="Apple Color Emoji"/>
                </a:rPr>
                <a:t>💍  💰💰🔑🗡💀🗡👑</a:t>
              </a: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 grpId="1" animBg="1" advAuto="0"/>
      <p:bldP spid="395" grpId="2" animBg="1" advAuto="0"/>
      <p:bldP spid="398" grpId="3" animBg="1" advAuto="0"/>
      <p:bldP spid="401" grpId="4" animBg="1" advAuto="0"/>
      <p:bldP spid="404" grpId="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hape 406"/>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pic>
        <p:nvPicPr>
          <p:cNvPr id="407" name="plato_reverse_colour.jpg"/>
          <p:cNvPicPr>
            <a:picLocks noChangeAspect="1"/>
          </p:cNvPicPr>
          <p:nvPr/>
        </p:nvPicPr>
        <p:blipFill>
          <a:blip r:embed="rId2"/>
          <a:stretch>
            <a:fillRect/>
          </a:stretch>
        </p:blipFill>
        <p:spPr>
          <a:xfrm>
            <a:off x="90707" y="3138882"/>
            <a:ext cx="3321623" cy="5343068"/>
          </a:xfrm>
          <a:prstGeom prst="rect">
            <a:avLst/>
          </a:prstGeom>
          <a:ln w="12700">
            <a:miter lim="400000"/>
          </a:ln>
        </p:spPr>
      </p:pic>
      <p:grpSp>
        <p:nvGrpSpPr>
          <p:cNvPr id="410" name="Group 410"/>
          <p:cNvGrpSpPr/>
          <p:nvPr/>
        </p:nvGrpSpPr>
        <p:grpSpPr>
          <a:xfrm>
            <a:off x="3224445" y="1876562"/>
            <a:ext cx="9737656" cy="3700952"/>
            <a:chOff x="0" y="0"/>
            <a:chExt cx="9737655" cy="3700950"/>
          </a:xfrm>
        </p:grpSpPr>
        <p:sp>
          <p:nvSpPr>
            <p:cNvPr id="408" name="Shape 408"/>
            <p:cNvSpPr/>
            <p:nvPr/>
          </p:nvSpPr>
          <p:spPr>
            <a:xfrm>
              <a:off x="925943" y="653165"/>
              <a:ext cx="8004403" cy="2616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defTabSz="650240">
                <a:defRPr sz="2400">
                  <a:latin typeface="Comic Sans MS"/>
                  <a:ea typeface="Comic Sans MS"/>
                  <a:cs typeface="Comic Sans MS"/>
                  <a:sym typeface="Comic Sans MS"/>
                </a:defRPr>
              </a:pPr>
              <a:r>
                <a:t>This story tells us that a person is good, </a:t>
              </a:r>
              <a:r>
                <a:rPr b="1"/>
                <a:t>not because they want</a:t>
              </a:r>
              <a:r>
                <a:t> to or because they think that being good is any use to them personally. </a:t>
              </a:r>
              <a:r>
                <a:rPr b="1"/>
                <a:t>They are good because they have to be</a:t>
              </a:r>
              <a:r>
                <a:t> - other people are watching! If anyone thinks they’ll be able to get away with something, they’ll do it. </a:t>
              </a:r>
            </a:p>
          </p:txBody>
        </p:sp>
        <p:sp>
          <p:nvSpPr>
            <p:cNvPr id="409" name="Shape 409"/>
            <p:cNvSpPr/>
            <p:nvPr/>
          </p:nvSpPr>
          <p:spPr>
            <a:xfrm>
              <a:off x="0" y="0"/>
              <a:ext cx="9737656" cy="3700951"/>
            </a:xfrm>
            <a:prstGeom prst="wedgeEllipseCallout">
              <a:avLst>
                <a:gd name="adj1" fmla="val -51479"/>
                <a:gd name="adj2" fmla="val 36875"/>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endParaRPr/>
            </a:p>
          </p:txBody>
        </p:sp>
      </p:grpSp>
      <p:grpSp>
        <p:nvGrpSpPr>
          <p:cNvPr id="413" name="Group 413"/>
          <p:cNvGrpSpPr/>
          <p:nvPr/>
        </p:nvGrpSpPr>
        <p:grpSpPr>
          <a:xfrm>
            <a:off x="3473563" y="6147644"/>
            <a:ext cx="9103429" cy="2171810"/>
            <a:chOff x="0" y="0"/>
            <a:chExt cx="9103427" cy="2171809"/>
          </a:xfrm>
        </p:grpSpPr>
        <p:sp>
          <p:nvSpPr>
            <p:cNvPr id="411" name="Shape 411"/>
            <p:cNvSpPr/>
            <p:nvPr/>
          </p:nvSpPr>
          <p:spPr>
            <a:xfrm>
              <a:off x="1941189" y="508000"/>
              <a:ext cx="5203570" cy="1155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defTabSz="650240">
                <a:defRPr sz="6000">
                  <a:latin typeface="Comic Sans MS"/>
                  <a:ea typeface="Comic Sans MS"/>
                  <a:cs typeface="Comic Sans MS"/>
                  <a:sym typeface="Comic Sans MS"/>
                </a:defRPr>
              </a:lvl1pPr>
            </a:lstStyle>
            <a:p>
              <a:r>
                <a:t>Do you agree?</a:t>
              </a:r>
            </a:p>
          </p:txBody>
        </p:sp>
        <p:sp>
          <p:nvSpPr>
            <p:cNvPr id="412" name="Shape 412"/>
            <p:cNvSpPr/>
            <p:nvPr/>
          </p:nvSpPr>
          <p:spPr>
            <a:xfrm>
              <a:off x="0" y="0"/>
              <a:ext cx="9103428" cy="2171810"/>
            </a:xfrm>
            <a:prstGeom prst="wedgeEllipseCallout">
              <a:avLst>
                <a:gd name="adj1" fmla="val -52408"/>
                <a:gd name="adj2" fmla="val -39820"/>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endParaRPr/>
            </a:p>
          </p:txBody>
        </p:sp>
      </p:grpSp>
      <p:sp>
        <p:nvSpPr>
          <p:cNvPr id="414" name="Shape 414"/>
          <p:cNvSpPr/>
          <p:nvPr/>
        </p:nvSpPr>
        <p:spPr>
          <a:xfrm>
            <a:off x="1169246" y="67965"/>
            <a:ext cx="11099801" cy="12384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2500"/>
          </a:bodyPr>
          <a:lstStyle/>
          <a:p>
            <a:pPr defTabSz="543305">
              <a:defRPr sz="6045">
                <a:latin typeface="+mj-lt"/>
                <a:ea typeface="+mj-ea"/>
                <a:cs typeface="+mj-cs"/>
                <a:sym typeface="Herculanum"/>
              </a:defRPr>
            </a:pPr>
            <a:r>
              <a:rPr>
                <a:latin typeface="Apple Color Emoji"/>
                <a:ea typeface="Apple Color Emoji"/>
                <a:cs typeface="Apple Color Emoji"/>
                <a:sym typeface="Apple Color Emoji"/>
              </a:rPr>
              <a:t>💍</a:t>
            </a:r>
            <a:r>
              <a:t>plato: the tale of gyges </a:t>
            </a:r>
            <a:r>
              <a:rPr>
                <a:latin typeface="Apple Color Emoji"/>
                <a:ea typeface="Apple Color Emoji"/>
                <a:cs typeface="Apple Color Emoji"/>
                <a:sym typeface="Apple Color Emoji"/>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p:cNvSpPr>
          <p:nvPr>
            <p:ph type="title" idx="4294967295"/>
          </p:nvPr>
        </p:nvSpPr>
        <p:spPr>
          <a:xfrm>
            <a:off x="952500" y="152400"/>
            <a:ext cx="11099800" cy="1169591"/>
          </a:xfrm>
          <a:prstGeom prst="rect">
            <a:avLst/>
          </a:prstGeom>
        </p:spPr>
        <p:txBody>
          <a:bodyPr/>
          <a:lstStyle/>
          <a:p>
            <a:r>
              <a:t>plenary</a:t>
            </a:r>
          </a:p>
        </p:txBody>
      </p:sp>
      <p:sp>
        <p:nvSpPr>
          <p:cNvPr id="417" name="Shape 417"/>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
        <p:nvSpPr>
          <p:cNvPr id="418" name="Shape 418"/>
          <p:cNvSpPr/>
          <p:nvPr/>
        </p:nvSpPr>
        <p:spPr>
          <a:xfrm>
            <a:off x="409864" y="5729619"/>
            <a:ext cx="6823080" cy="2760528"/>
          </a:xfrm>
          <a:prstGeom prst="wedgeEllipseCallout">
            <a:avLst>
              <a:gd name="adj1" fmla="val 72561"/>
              <a:gd name="adj2" fmla="val -14782"/>
            </a:avLst>
          </a:prstGeom>
          <a:ln w="25400">
            <a:solidFill>
              <a:srgbClr val="85888D"/>
            </a:solidFill>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100"/>
            </a:lvl1pPr>
          </a:lstStyle>
          <a:p>
            <a:r>
              <a:t>What did Gyges find that turned him invisible?</a:t>
            </a:r>
          </a:p>
        </p:txBody>
      </p:sp>
      <p:sp>
        <p:nvSpPr>
          <p:cNvPr id="419" name="Shape 419"/>
          <p:cNvSpPr/>
          <p:nvPr/>
        </p:nvSpPr>
        <p:spPr>
          <a:xfrm>
            <a:off x="5184105" y="1254670"/>
            <a:ext cx="7471352" cy="2296864"/>
          </a:xfrm>
          <a:prstGeom prst="wedgeEllipseCallout">
            <a:avLst>
              <a:gd name="adj1" fmla="val -63959"/>
              <a:gd name="adj2" fmla="val -10708"/>
            </a:avLst>
          </a:prstGeom>
          <a:ln w="25400">
            <a:solidFill>
              <a:srgbClr val="85888D"/>
            </a:solidFill>
            <a:miter lim="400000"/>
          </a:ln>
          <a:extLst>
            <a:ext uri="{C572A759-6A51-4108-AA02-DFA0A04FC94B}">
              <ma14:wrappingTextBoxFlag xmlns:ma14="http://schemas.microsoft.com/office/mac/drawingml/2011/main" xmlns="" val="1"/>
            </a:ext>
          </a:extLst>
        </p:spPr>
        <p:txBody>
          <a:bodyPr lIns="50800" tIns="50800" rIns="50800" bIns="50800" anchor="ctr"/>
          <a:lstStyle/>
          <a:p>
            <a:pPr>
              <a:defRPr sz="3100"/>
            </a:pPr>
            <a:r>
              <a:t>If you see </a:t>
            </a:r>
            <a:r>
              <a:rPr b="1">
                <a:latin typeface="Helvetica"/>
                <a:ea typeface="Helvetica"/>
                <a:cs typeface="Helvetica"/>
                <a:sym typeface="Helvetica"/>
              </a:rPr>
              <a:t>’ου </a:t>
            </a:r>
            <a:r>
              <a:t>or </a:t>
            </a:r>
            <a:r>
              <a:rPr b="1">
                <a:latin typeface="Helvetica"/>
                <a:ea typeface="Helvetica"/>
                <a:cs typeface="Helvetica"/>
                <a:sym typeface="Helvetica"/>
              </a:rPr>
              <a:t>’ουκ</a:t>
            </a:r>
            <a:r>
              <a:t> in a sentence, what does it tell you?</a:t>
            </a:r>
          </a:p>
        </p:txBody>
      </p:sp>
      <p:sp>
        <p:nvSpPr>
          <p:cNvPr id="420" name="Shape 420"/>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pic>
        <p:nvPicPr>
          <p:cNvPr id="421" name="plato_colour.jpg"/>
          <p:cNvPicPr>
            <a:picLocks noChangeAspect="1"/>
          </p:cNvPicPr>
          <p:nvPr/>
        </p:nvPicPr>
        <p:blipFill>
          <a:blip r:embed="rId2"/>
          <a:stretch>
            <a:fillRect/>
          </a:stretch>
        </p:blipFill>
        <p:spPr>
          <a:xfrm>
            <a:off x="8912194" y="3799940"/>
            <a:ext cx="3384840" cy="5444756"/>
          </a:xfrm>
          <a:prstGeom prst="rect">
            <a:avLst/>
          </a:prstGeom>
          <a:ln w="12700">
            <a:miter lim="400000"/>
          </a:ln>
        </p:spPr>
      </p:pic>
      <p:pic>
        <p:nvPicPr>
          <p:cNvPr id="422" name="plato_reverse_colour.jpg"/>
          <p:cNvPicPr>
            <a:picLocks noChangeAspect="1"/>
          </p:cNvPicPr>
          <p:nvPr/>
        </p:nvPicPr>
        <p:blipFill>
          <a:blip r:embed="rId3"/>
          <a:stretch>
            <a:fillRect/>
          </a:stretch>
        </p:blipFill>
        <p:spPr>
          <a:xfrm>
            <a:off x="617091" y="209526"/>
            <a:ext cx="3070188" cy="4938616"/>
          </a:xfrm>
          <a:prstGeom prst="rect">
            <a:avLst/>
          </a:prstGeom>
          <a:ln w="12700">
            <a:miter lim="400000"/>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xfrm>
            <a:off x="952500" y="444500"/>
            <a:ext cx="11099800" cy="1271340"/>
          </a:xfrm>
          <a:prstGeom prst="rect">
            <a:avLst/>
          </a:prstGeom>
        </p:spPr>
        <p:txBody>
          <a:bodyPr/>
          <a:lstStyle/>
          <a:p>
            <a:r>
              <a:t>word roots challenge</a:t>
            </a:r>
          </a:p>
        </p:txBody>
      </p:sp>
      <p:sp>
        <p:nvSpPr>
          <p:cNvPr id="163" name="Shape 163"/>
          <p:cNvSpPr/>
          <p:nvPr/>
        </p:nvSpPr>
        <p:spPr>
          <a:xfrm>
            <a:off x="1275969" y="3384550"/>
            <a:ext cx="2782063"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sophos, wise</a:t>
            </a:r>
          </a:p>
        </p:txBody>
      </p:sp>
      <p:sp>
        <p:nvSpPr>
          <p:cNvPr id="164" name="Shape 164"/>
          <p:cNvSpPr/>
          <p:nvPr/>
        </p:nvSpPr>
        <p:spPr>
          <a:xfrm>
            <a:off x="5255387" y="4959350"/>
            <a:ext cx="2494027"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logos, word</a:t>
            </a:r>
          </a:p>
        </p:txBody>
      </p:sp>
      <p:sp>
        <p:nvSpPr>
          <p:cNvPr id="165" name="Shape 165"/>
          <p:cNvSpPr/>
          <p:nvPr/>
        </p:nvSpPr>
        <p:spPr>
          <a:xfrm>
            <a:off x="-90525" y="7560066"/>
            <a:ext cx="5261050" cy="647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r>
              <a:t>ethikos, moral</a:t>
            </a:r>
          </a:p>
        </p:txBody>
      </p:sp>
      <p:sp>
        <p:nvSpPr>
          <p:cNvPr id="166" name="Shape 166"/>
          <p:cNvSpPr/>
          <p:nvPr/>
        </p:nvSpPr>
        <p:spPr>
          <a:xfrm>
            <a:off x="8334861" y="3384550"/>
            <a:ext cx="4369810" cy="647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r>
              <a:t>philein, to love</a:t>
            </a:r>
          </a:p>
        </p:txBody>
      </p:sp>
      <p:sp>
        <p:nvSpPr>
          <p:cNvPr id="167" name="Shape 167"/>
          <p:cNvSpPr/>
          <p:nvPr/>
        </p:nvSpPr>
        <p:spPr>
          <a:xfrm>
            <a:off x="1444401" y="2520949"/>
            <a:ext cx="2191198" cy="1028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b="1">
                <a:solidFill>
                  <a:schemeClr val="accent5"/>
                </a:solidFill>
                <a:latin typeface="Calibri"/>
                <a:ea typeface="Calibri"/>
                <a:cs typeface="Calibri"/>
                <a:sym typeface="Calibri"/>
              </a:defRPr>
            </a:lvl1pPr>
          </a:lstStyle>
          <a:p>
            <a:r>
              <a:t>σοφος</a:t>
            </a:r>
          </a:p>
        </p:txBody>
      </p:sp>
      <p:sp>
        <p:nvSpPr>
          <p:cNvPr id="168" name="Shape 168"/>
          <p:cNvSpPr/>
          <p:nvPr/>
        </p:nvSpPr>
        <p:spPr>
          <a:xfrm>
            <a:off x="5521027" y="4146549"/>
            <a:ext cx="1962746" cy="1028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b="1">
                <a:solidFill>
                  <a:schemeClr val="accent4">
                    <a:hueOff val="384618"/>
                    <a:satOff val="3869"/>
                    <a:lumOff val="5802"/>
                  </a:schemeClr>
                </a:solidFill>
                <a:latin typeface="Calibri"/>
                <a:ea typeface="Calibri"/>
                <a:cs typeface="Calibri"/>
                <a:sym typeface="Calibri"/>
              </a:defRPr>
            </a:lvl1pPr>
          </a:lstStyle>
          <a:p>
            <a:r>
              <a:t>λογος</a:t>
            </a:r>
          </a:p>
        </p:txBody>
      </p:sp>
      <p:sp>
        <p:nvSpPr>
          <p:cNvPr id="169" name="Shape 169"/>
          <p:cNvSpPr/>
          <p:nvPr/>
        </p:nvSpPr>
        <p:spPr>
          <a:xfrm>
            <a:off x="9319335" y="2590764"/>
            <a:ext cx="2157711" cy="1028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b="1">
                <a:solidFill>
                  <a:schemeClr val="accent2">
                    <a:hueOff val="-2473793"/>
                    <a:satOff val="-50209"/>
                    <a:lumOff val="23543"/>
                  </a:schemeClr>
                </a:solidFill>
                <a:latin typeface="Calibri"/>
                <a:ea typeface="Calibri"/>
                <a:cs typeface="Calibri"/>
                <a:sym typeface="Calibri"/>
              </a:defRPr>
            </a:lvl1pPr>
          </a:lstStyle>
          <a:p>
            <a:r>
              <a:t>φιλειν</a:t>
            </a:r>
          </a:p>
        </p:txBody>
      </p:sp>
      <p:sp>
        <p:nvSpPr>
          <p:cNvPr id="170" name="Shape 170"/>
          <p:cNvSpPr/>
          <p:nvPr/>
        </p:nvSpPr>
        <p:spPr>
          <a:xfrm>
            <a:off x="1340643" y="6566337"/>
            <a:ext cx="2424114" cy="1028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b="1">
                <a:solidFill>
                  <a:schemeClr val="accent1">
                    <a:satOff val="-3355"/>
                    <a:lumOff val="26614"/>
                  </a:schemeClr>
                </a:solidFill>
                <a:latin typeface="Calibri"/>
                <a:ea typeface="Calibri"/>
                <a:cs typeface="Calibri"/>
                <a:sym typeface="Calibri"/>
              </a:defRPr>
            </a:lvl1pPr>
          </a:lstStyle>
          <a:p>
            <a:r>
              <a:t>’ηθικος</a:t>
            </a:r>
          </a:p>
        </p:txBody>
      </p:sp>
      <p:sp>
        <p:nvSpPr>
          <p:cNvPr id="171" name="Shape 171"/>
          <p:cNvSpPr/>
          <p:nvPr/>
        </p:nvSpPr>
        <p:spPr>
          <a:xfrm>
            <a:off x="7702107" y="7555497"/>
            <a:ext cx="5392166" cy="647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r>
              <a:t>demos, people</a:t>
            </a:r>
          </a:p>
        </p:txBody>
      </p:sp>
      <p:sp>
        <p:nvSpPr>
          <p:cNvPr id="172" name="Shape 172"/>
          <p:cNvSpPr/>
          <p:nvPr/>
        </p:nvSpPr>
        <p:spPr>
          <a:xfrm>
            <a:off x="9367060" y="6674293"/>
            <a:ext cx="2078832" cy="1028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b="1">
                <a:solidFill>
                  <a:schemeClr val="accent6"/>
                </a:solidFill>
                <a:latin typeface="Calibri"/>
                <a:ea typeface="Calibri"/>
                <a:cs typeface="Calibri"/>
                <a:sym typeface="Calibri"/>
              </a:defRPr>
            </a:lvl1pPr>
          </a:lstStyle>
          <a:p>
            <a:r>
              <a:t>δημος</a:t>
            </a:r>
          </a:p>
        </p:txBody>
      </p:sp>
      <p:sp>
        <p:nvSpPr>
          <p:cNvPr id="173" name="Shape 173"/>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1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2" animBg="1" advAuto="0"/>
      <p:bldP spid="164" grpId="6" animBg="1" advAuto="0"/>
      <p:bldP spid="165" grpId="8" animBg="1" advAuto="0"/>
      <p:bldP spid="166" grpId="4" animBg="1" advAuto="0"/>
      <p:bldP spid="167" grpId="1" animBg="1" advAuto="0"/>
      <p:bldP spid="168" grpId="5" animBg="1" advAuto="0"/>
      <p:bldP spid="169" grpId="3" animBg="1" advAuto="0"/>
      <p:bldP spid="170" grpId="7" animBg="1" advAuto="0"/>
      <p:bldP spid="171" grpId="10" animBg="1" advAuto="0"/>
      <p:bldP spid="172" grpId="9"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xfrm>
            <a:off x="952500" y="444500"/>
            <a:ext cx="11099800" cy="1238422"/>
          </a:xfrm>
          <a:prstGeom prst="rect">
            <a:avLst/>
          </a:prstGeom>
        </p:spPr>
        <p:txBody>
          <a:bodyPr/>
          <a:lstStyle/>
          <a:p>
            <a:r>
              <a:t>ancient greek verbs</a:t>
            </a:r>
          </a:p>
        </p:txBody>
      </p:sp>
      <p:sp>
        <p:nvSpPr>
          <p:cNvPr id="176" name="Shape 176"/>
          <p:cNvSpPr/>
          <p:nvPr/>
        </p:nvSpPr>
        <p:spPr>
          <a:xfrm>
            <a:off x="3029077" y="2030283"/>
            <a:ext cx="1025874" cy="165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0000" b="1">
                <a:solidFill>
                  <a:schemeClr val="accent5"/>
                </a:solidFill>
                <a:latin typeface="Calibri"/>
                <a:ea typeface="Calibri"/>
                <a:cs typeface="Calibri"/>
                <a:sym typeface="Calibri"/>
              </a:defRPr>
            </a:lvl1pPr>
          </a:lstStyle>
          <a:p>
            <a:r>
              <a:t>ω</a:t>
            </a:r>
          </a:p>
        </p:txBody>
      </p:sp>
      <p:sp>
        <p:nvSpPr>
          <p:cNvPr id="177" name="Shape 177"/>
          <p:cNvSpPr/>
          <p:nvPr/>
        </p:nvSpPr>
        <p:spPr>
          <a:xfrm>
            <a:off x="3417051" y="1997847"/>
            <a:ext cx="251911" cy="698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900">
                <a:latin typeface="Helvetica"/>
                <a:ea typeface="Helvetica"/>
                <a:cs typeface="Helvetica"/>
                <a:sym typeface="Helvetica"/>
              </a:defRPr>
            </a:lvl1pPr>
          </a:lstStyle>
          <a:p>
            <a:r>
              <a:t>I</a:t>
            </a:r>
          </a:p>
        </p:txBody>
      </p:sp>
      <p:sp>
        <p:nvSpPr>
          <p:cNvPr id="178" name="Shape 178"/>
          <p:cNvSpPr/>
          <p:nvPr/>
        </p:nvSpPr>
        <p:spPr>
          <a:xfrm>
            <a:off x="3053272" y="4384989"/>
            <a:ext cx="912876" cy="698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900">
                <a:latin typeface="Helvetica"/>
                <a:ea typeface="Helvetica"/>
                <a:cs typeface="Helvetica"/>
                <a:sym typeface="Helvetica"/>
              </a:defRPr>
            </a:lvl1pPr>
          </a:lstStyle>
          <a:p>
            <a:r>
              <a:t>you</a:t>
            </a:r>
          </a:p>
        </p:txBody>
      </p:sp>
      <p:sp>
        <p:nvSpPr>
          <p:cNvPr id="179" name="Shape 179"/>
          <p:cNvSpPr/>
          <p:nvPr/>
        </p:nvSpPr>
        <p:spPr>
          <a:xfrm>
            <a:off x="2436970" y="6881969"/>
            <a:ext cx="2278370" cy="698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900">
                <a:latin typeface="Helvetica"/>
                <a:ea typeface="Helvetica"/>
                <a:cs typeface="Helvetica"/>
                <a:sym typeface="Helvetica"/>
              </a:defRPr>
            </a:lvl1pPr>
          </a:lstStyle>
          <a:p>
            <a:r>
              <a:t>he,she,it</a:t>
            </a:r>
          </a:p>
        </p:txBody>
      </p:sp>
      <p:sp>
        <p:nvSpPr>
          <p:cNvPr id="180" name="Shape 180"/>
          <p:cNvSpPr/>
          <p:nvPr/>
        </p:nvSpPr>
        <p:spPr>
          <a:xfrm>
            <a:off x="8542064" y="2001279"/>
            <a:ext cx="747453" cy="698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900">
                <a:latin typeface="Helvetica"/>
                <a:ea typeface="Helvetica"/>
                <a:cs typeface="Helvetica"/>
                <a:sym typeface="Helvetica"/>
              </a:defRPr>
            </a:lvl1pPr>
          </a:lstStyle>
          <a:p>
            <a:r>
              <a:t>we</a:t>
            </a:r>
          </a:p>
        </p:txBody>
      </p:sp>
      <p:sp>
        <p:nvSpPr>
          <p:cNvPr id="181" name="Shape 181"/>
          <p:cNvSpPr/>
          <p:nvPr/>
        </p:nvSpPr>
        <p:spPr>
          <a:xfrm>
            <a:off x="7716570" y="4384989"/>
            <a:ext cx="1903718" cy="698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900">
                <a:latin typeface="Helvetica"/>
                <a:ea typeface="Helvetica"/>
                <a:cs typeface="Helvetica"/>
                <a:sym typeface="Helvetica"/>
              </a:defRPr>
            </a:lvl1pPr>
          </a:lstStyle>
          <a:p>
            <a:r>
              <a:t>you/y’all</a:t>
            </a:r>
          </a:p>
        </p:txBody>
      </p:sp>
      <p:sp>
        <p:nvSpPr>
          <p:cNvPr id="182" name="Shape 182"/>
          <p:cNvSpPr/>
          <p:nvPr/>
        </p:nvSpPr>
        <p:spPr>
          <a:xfrm>
            <a:off x="8026537" y="6918582"/>
            <a:ext cx="1050485" cy="698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900">
                <a:latin typeface="Helvetica"/>
                <a:ea typeface="Helvetica"/>
                <a:cs typeface="Helvetica"/>
                <a:sym typeface="Helvetica"/>
              </a:defRPr>
            </a:lvl1pPr>
          </a:lstStyle>
          <a:p>
            <a:r>
              <a:t>they</a:t>
            </a:r>
          </a:p>
        </p:txBody>
      </p:sp>
      <p:sp>
        <p:nvSpPr>
          <p:cNvPr id="183" name="Shape 183"/>
          <p:cNvSpPr/>
          <p:nvPr/>
        </p:nvSpPr>
        <p:spPr>
          <a:xfrm>
            <a:off x="2754365" y="4417426"/>
            <a:ext cx="1575298" cy="165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0000" b="1">
                <a:solidFill>
                  <a:srgbClr val="4EAA46"/>
                </a:solidFill>
                <a:latin typeface="Calibri"/>
                <a:ea typeface="Calibri"/>
                <a:cs typeface="Calibri"/>
                <a:sym typeface="Calibri"/>
              </a:defRPr>
            </a:lvl1pPr>
          </a:lstStyle>
          <a:p>
            <a:r>
              <a:t>εις</a:t>
            </a:r>
          </a:p>
        </p:txBody>
      </p:sp>
      <p:sp>
        <p:nvSpPr>
          <p:cNvPr id="184" name="Shape 184"/>
          <p:cNvSpPr/>
          <p:nvPr/>
        </p:nvSpPr>
        <p:spPr>
          <a:xfrm>
            <a:off x="3046786" y="6914405"/>
            <a:ext cx="1058739" cy="165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0000" b="1">
                <a:solidFill>
                  <a:srgbClr val="7A81FF"/>
                </a:solidFill>
                <a:latin typeface="Calibri"/>
                <a:ea typeface="Calibri"/>
                <a:cs typeface="Calibri"/>
                <a:sym typeface="Calibri"/>
              </a:defRPr>
            </a:lvl1pPr>
          </a:lstStyle>
          <a:p>
            <a:r>
              <a:t>ει</a:t>
            </a:r>
          </a:p>
        </p:txBody>
      </p:sp>
      <p:sp>
        <p:nvSpPr>
          <p:cNvPr id="185" name="Shape 185"/>
          <p:cNvSpPr/>
          <p:nvPr/>
        </p:nvSpPr>
        <p:spPr>
          <a:xfrm>
            <a:off x="7470253" y="2033716"/>
            <a:ext cx="2692128" cy="165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0000" b="1">
                <a:solidFill>
                  <a:schemeClr val="accent5"/>
                </a:solidFill>
                <a:latin typeface="Calibri"/>
                <a:ea typeface="Calibri"/>
                <a:cs typeface="Calibri"/>
                <a:sym typeface="Calibri"/>
              </a:defRPr>
            </a:lvl1pPr>
          </a:lstStyle>
          <a:p>
            <a:r>
              <a:t>ομεν</a:t>
            </a:r>
          </a:p>
        </p:txBody>
      </p:sp>
      <p:sp>
        <p:nvSpPr>
          <p:cNvPr id="186" name="Shape 186"/>
          <p:cNvSpPr/>
          <p:nvPr/>
        </p:nvSpPr>
        <p:spPr>
          <a:xfrm>
            <a:off x="7780942" y="4417426"/>
            <a:ext cx="1774974" cy="165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0000" b="1">
                <a:solidFill>
                  <a:srgbClr val="4EAA46"/>
                </a:solidFill>
                <a:latin typeface="Calibri"/>
                <a:ea typeface="Calibri"/>
                <a:cs typeface="Calibri"/>
                <a:sym typeface="Calibri"/>
              </a:defRPr>
            </a:lvl1pPr>
          </a:lstStyle>
          <a:p>
            <a:r>
              <a:t>ετε</a:t>
            </a:r>
          </a:p>
        </p:txBody>
      </p:sp>
      <p:sp>
        <p:nvSpPr>
          <p:cNvPr id="187" name="Shape 187"/>
          <p:cNvSpPr/>
          <p:nvPr/>
        </p:nvSpPr>
        <p:spPr>
          <a:xfrm>
            <a:off x="7394299" y="6951019"/>
            <a:ext cx="2548261" cy="165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0000" b="1">
                <a:solidFill>
                  <a:srgbClr val="7A81FF"/>
                </a:solidFill>
                <a:latin typeface="Calibri"/>
                <a:ea typeface="Calibri"/>
                <a:cs typeface="Calibri"/>
                <a:sym typeface="Calibri"/>
              </a:defRPr>
            </a:lvl1pPr>
          </a:lstStyle>
          <a:p>
            <a:r>
              <a:t>ουσι</a:t>
            </a:r>
          </a:p>
        </p:txBody>
      </p:sp>
      <p:sp>
        <p:nvSpPr>
          <p:cNvPr id="188" name="Shape 188"/>
          <p:cNvSpPr/>
          <p:nvPr/>
        </p:nvSpPr>
        <p:spPr>
          <a:xfrm>
            <a:off x="3357762" y="3498506"/>
            <a:ext cx="36850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o</a:t>
            </a:r>
          </a:p>
        </p:txBody>
      </p:sp>
      <p:sp>
        <p:nvSpPr>
          <p:cNvPr id="189" name="Shape 189"/>
          <p:cNvSpPr/>
          <p:nvPr/>
        </p:nvSpPr>
        <p:spPr>
          <a:xfrm>
            <a:off x="3192713" y="5787195"/>
            <a:ext cx="698602"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eis</a:t>
            </a:r>
          </a:p>
        </p:txBody>
      </p:sp>
      <p:sp>
        <p:nvSpPr>
          <p:cNvPr id="190" name="Shape 190"/>
          <p:cNvSpPr/>
          <p:nvPr/>
        </p:nvSpPr>
        <p:spPr>
          <a:xfrm>
            <a:off x="3341154" y="8382628"/>
            <a:ext cx="470003"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ei</a:t>
            </a:r>
          </a:p>
        </p:txBody>
      </p:sp>
      <p:sp>
        <p:nvSpPr>
          <p:cNvPr id="191" name="Shape 191"/>
          <p:cNvSpPr/>
          <p:nvPr/>
        </p:nvSpPr>
        <p:spPr>
          <a:xfrm>
            <a:off x="8197426" y="3501938"/>
            <a:ext cx="1257759"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omen</a:t>
            </a:r>
          </a:p>
        </p:txBody>
      </p:sp>
      <p:sp>
        <p:nvSpPr>
          <p:cNvPr id="192" name="Shape 192"/>
          <p:cNvSpPr/>
          <p:nvPr/>
        </p:nvSpPr>
        <p:spPr>
          <a:xfrm>
            <a:off x="8371603" y="5885648"/>
            <a:ext cx="749809"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ete</a:t>
            </a:r>
          </a:p>
        </p:txBody>
      </p:sp>
      <p:sp>
        <p:nvSpPr>
          <p:cNvPr id="193" name="Shape 193"/>
          <p:cNvSpPr/>
          <p:nvPr/>
        </p:nvSpPr>
        <p:spPr>
          <a:xfrm>
            <a:off x="8075377" y="8419241"/>
            <a:ext cx="952805"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ousi</a:t>
            </a:r>
          </a:p>
        </p:txBody>
      </p:sp>
      <p:sp>
        <p:nvSpPr>
          <p:cNvPr id="194" name="Shape 194"/>
          <p:cNvSpPr/>
          <p:nvPr/>
        </p:nvSpPr>
        <p:spPr>
          <a:xfrm>
            <a:off x="277261" y="2050649"/>
            <a:ext cx="2548261" cy="2108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2000"/>
            </a:lvl1pPr>
          </a:lstStyle>
          <a:p>
            <a:r>
              <a:t>😱</a:t>
            </a:r>
          </a:p>
        </p:txBody>
      </p:sp>
      <p:sp>
        <p:nvSpPr>
          <p:cNvPr id="195" name="Shape 195"/>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18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18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19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13" nodeType="clickEffect">
                                  <p:stCondLst>
                                    <p:cond delay="0"/>
                                  </p:stCondLst>
                                  <p:iterate>
                                    <p:tmAbs val="0"/>
                                  </p:iterate>
                                  <p:childTnLst>
                                    <p:set>
                                      <p:cBhvr>
                                        <p:cTn id="54" fill="hold"/>
                                        <p:tgtEl>
                                          <p:spTgt spid="194"/>
                                        </p:tgtEl>
                                        <p:attrNameLst>
                                          <p:attrName>style.visibility</p:attrName>
                                        </p:attrNameLst>
                                      </p:cBhvr>
                                      <p:to>
                                        <p:strVal val="visible"/>
                                      </p:to>
                                    </p:set>
                                    <p:anim calcmode="lin" valueType="num">
                                      <p:cBhvr>
                                        <p:cTn id="55" dur="2000" fill="hold"/>
                                        <p:tgtEl>
                                          <p:spTgt spid="194"/>
                                        </p:tgtEl>
                                        <p:attrNameLst>
                                          <p:attrName>ppt_w</p:attrName>
                                        </p:attrNameLst>
                                      </p:cBhvr>
                                      <p:tavLst>
                                        <p:tav tm="0">
                                          <p:val>
                                            <p:fltVal val="0"/>
                                          </p:val>
                                        </p:tav>
                                        <p:tav tm="100000">
                                          <p:val>
                                            <p:strVal val="#ppt_w"/>
                                          </p:val>
                                        </p:tav>
                                      </p:tavLst>
                                    </p:anim>
                                    <p:anim calcmode="lin" valueType="num">
                                      <p:cBhvr>
                                        <p:cTn id="56" dur="2000" fill="hold"/>
                                        <p:tgtEl>
                                          <p:spTgt spid="1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1" animBg="1" advAuto="0"/>
      <p:bldP spid="183" grpId="3" animBg="1" advAuto="0"/>
      <p:bldP spid="184" grpId="5" animBg="1" advAuto="0"/>
      <p:bldP spid="185" grpId="7" animBg="1" advAuto="0"/>
      <p:bldP spid="186" grpId="9" animBg="1" advAuto="0"/>
      <p:bldP spid="187" grpId="11" animBg="1" advAuto="0"/>
      <p:bldP spid="188" grpId="2" animBg="1" advAuto="0"/>
      <p:bldP spid="189" grpId="4" animBg="1" advAuto="0"/>
      <p:bldP spid="190" grpId="6" animBg="1" advAuto="0"/>
      <p:bldP spid="191" grpId="8" animBg="1" advAuto="0"/>
      <p:bldP spid="192" grpId="10" animBg="1" advAuto="0"/>
      <p:bldP spid="193" grpId="12" animBg="1" advAuto="0"/>
      <p:bldP spid="194" grpId="1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p:nvPr/>
        </p:nvSpPr>
        <p:spPr>
          <a:xfrm>
            <a:off x="1363933" y="6431504"/>
            <a:ext cx="2481413" cy="1028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6000" b="1">
                <a:solidFill>
                  <a:schemeClr val="accent5"/>
                </a:solidFill>
                <a:latin typeface="Calibri"/>
                <a:ea typeface="Calibri"/>
                <a:cs typeface="Calibri"/>
                <a:sym typeface="Calibri"/>
              </a:defRPr>
            </a:pPr>
            <a:r>
              <a:rPr>
                <a:solidFill>
                  <a:srgbClr val="000000"/>
                </a:solidFill>
              </a:rPr>
              <a:t>’ακου</a:t>
            </a:r>
            <a:r>
              <a:t>ω</a:t>
            </a:r>
          </a:p>
        </p:txBody>
      </p:sp>
      <p:sp>
        <p:nvSpPr>
          <p:cNvPr id="198" name="Shape 198"/>
          <p:cNvSpPr/>
          <p:nvPr/>
        </p:nvSpPr>
        <p:spPr>
          <a:xfrm>
            <a:off x="9158162" y="3263070"/>
            <a:ext cx="2782417" cy="1028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6000" b="1">
                <a:solidFill>
                  <a:schemeClr val="accent5"/>
                </a:solidFill>
                <a:latin typeface="Calibri"/>
                <a:ea typeface="Calibri"/>
                <a:cs typeface="Calibri"/>
                <a:sym typeface="Calibri"/>
              </a:defRPr>
            </a:pPr>
            <a:r>
              <a:rPr>
                <a:solidFill>
                  <a:srgbClr val="000000"/>
                </a:solidFill>
              </a:rPr>
              <a:t>φιλ</a:t>
            </a:r>
            <a:r>
              <a:t>ομεν</a:t>
            </a:r>
          </a:p>
        </p:txBody>
      </p:sp>
      <p:sp>
        <p:nvSpPr>
          <p:cNvPr id="199" name="Shape 199"/>
          <p:cNvSpPr/>
          <p:nvPr/>
        </p:nvSpPr>
        <p:spPr>
          <a:xfrm>
            <a:off x="1395946" y="3263070"/>
            <a:ext cx="2726978" cy="1028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6000" b="1">
                <a:solidFill>
                  <a:srgbClr val="4EAA46"/>
                </a:solidFill>
                <a:latin typeface="Calibri"/>
                <a:ea typeface="Calibri"/>
                <a:cs typeface="Calibri"/>
                <a:sym typeface="Calibri"/>
              </a:defRPr>
            </a:pPr>
            <a:r>
              <a:rPr>
                <a:solidFill>
                  <a:srgbClr val="000000"/>
                </a:solidFill>
              </a:rPr>
              <a:t>γραφ</a:t>
            </a:r>
            <a:r>
              <a:t>εις</a:t>
            </a:r>
          </a:p>
        </p:txBody>
      </p:sp>
      <p:sp>
        <p:nvSpPr>
          <p:cNvPr id="200" name="Shape 200"/>
          <p:cNvSpPr/>
          <p:nvPr/>
        </p:nvSpPr>
        <p:spPr>
          <a:xfrm>
            <a:off x="4438712" y="1959436"/>
            <a:ext cx="3824761" cy="6477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b="1">
                <a:latin typeface="Helvetica"/>
                <a:ea typeface="Helvetica"/>
                <a:cs typeface="Helvetica"/>
                <a:sym typeface="Helvetica"/>
              </a:rPr>
              <a:t>’ακουειν</a:t>
            </a:r>
            <a:r>
              <a:t>, akouein</a:t>
            </a:r>
          </a:p>
        </p:txBody>
      </p:sp>
      <p:sp>
        <p:nvSpPr>
          <p:cNvPr id="201" name="Shape 201"/>
          <p:cNvSpPr/>
          <p:nvPr/>
        </p:nvSpPr>
        <p:spPr>
          <a:xfrm>
            <a:off x="8877367" y="5998185"/>
            <a:ext cx="2846785" cy="1028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6000" b="1">
                <a:solidFill>
                  <a:srgbClr val="4EAA46"/>
                </a:solidFill>
                <a:latin typeface="Calibri"/>
                <a:ea typeface="Calibri"/>
                <a:cs typeface="Calibri"/>
                <a:sym typeface="Calibri"/>
              </a:defRPr>
            </a:pPr>
            <a:r>
              <a:rPr>
                <a:solidFill>
                  <a:srgbClr val="000000"/>
                </a:solidFill>
              </a:rPr>
              <a:t>γραφ</a:t>
            </a:r>
            <a:r>
              <a:t>ετε</a:t>
            </a:r>
          </a:p>
        </p:txBody>
      </p:sp>
      <p:sp>
        <p:nvSpPr>
          <p:cNvPr id="202" name="Shape 202"/>
          <p:cNvSpPr/>
          <p:nvPr/>
        </p:nvSpPr>
        <p:spPr>
          <a:xfrm>
            <a:off x="168991" y="1684978"/>
            <a:ext cx="3976778" cy="6477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b="1">
                <a:latin typeface="Helvetica"/>
                <a:ea typeface="Helvetica"/>
                <a:cs typeface="Helvetica"/>
                <a:sym typeface="Helvetica"/>
              </a:rPr>
              <a:t>γραφειν</a:t>
            </a:r>
            <a:r>
              <a:t>, graphein</a:t>
            </a:r>
          </a:p>
        </p:txBody>
      </p:sp>
      <p:pic>
        <p:nvPicPr>
          <p:cNvPr id="203" name="pasted-imag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7600" y="176953"/>
            <a:ext cx="1025873" cy="1629891"/>
          </a:xfrm>
          <a:prstGeom prst="rect">
            <a:avLst/>
          </a:prstGeom>
          <a:ln w="12700">
            <a:miter lim="400000"/>
          </a:ln>
        </p:spPr>
      </p:pic>
      <p:sp>
        <p:nvSpPr>
          <p:cNvPr id="204" name="Shape 204"/>
          <p:cNvSpPr>
            <a:spLocks noGrp="1"/>
          </p:cNvSpPr>
          <p:nvPr>
            <p:ph type="title"/>
          </p:nvPr>
        </p:nvSpPr>
        <p:spPr>
          <a:xfrm>
            <a:off x="801192" y="-38165"/>
            <a:ext cx="11099801" cy="1238422"/>
          </a:xfrm>
          <a:prstGeom prst="rect">
            <a:avLst/>
          </a:prstGeom>
        </p:spPr>
        <p:txBody>
          <a:bodyPr/>
          <a:lstStyle/>
          <a:p>
            <a:r>
              <a:t>quick-fire Verbs</a:t>
            </a:r>
          </a:p>
        </p:txBody>
      </p:sp>
      <p:sp>
        <p:nvSpPr>
          <p:cNvPr id="205" name="Shape 205"/>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pic>
        <p:nvPicPr>
          <p:cNvPr id="206" name="pasted-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2000" y="815037"/>
            <a:ext cx="900800" cy="1417926"/>
          </a:xfrm>
          <a:prstGeom prst="rect">
            <a:avLst/>
          </a:prstGeom>
          <a:ln w="12700">
            <a:miter lim="400000"/>
          </a:ln>
        </p:spPr>
      </p:pic>
      <p:sp>
        <p:nvSpPr>
          <p:cNvPr id="207" name="Shape 207"/>
          <p:cNvSpPr/>
          <p:nvPr/>
        </p:nvSpPr>
        <p:spPr>
          <a:xfrm>
            <a:off x="4653670" y="8100050"/>
            <a:ext cx="3394845" cy="1028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6000" b="1">
                <a:solidFill>
                  <a:srgbClr val="7A81FF"/>
                </a:solidFill>
                <a:latin typeface="Calibri"/>
                <a:ea typeface="Calibri"/>
                <a:cs typeface="Calibri"/>
                <a:sym typeface="Calibri"/>
              </a:defRPr>
            </a:pPr>
            <a:r>
              <a:rPr>
                <a:solidFill>
                  <a:srgbClr val="000000"/>
                </a:solidFill>
              </a:rPr>
              <a:t>’ακου</a:t>
            </a:r>
            <a:r>
              <a:t>ουσι</a:t>
            </a:r>
          </a:p>
        </p:txBody>
      </p:sp>
      <p:sp>
        <p:nvSpPr>
          <p:cNvPr id="208" name="Shape 208"/>
          <p:cNvSpPr/>
          <p:nvPr/>
        </p:nvSpPr>
        <p:spPr>
          <a:xfrm>
            <a:off x="5192186" y="4939831"/>
            <a:ext cx="1809826" cy="1028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6000" b="1">
                <a:solidFill>
                  <a:srgbClr val="7A81FF"/>
                </a:solidFill>
                <a:latin typeface="Calibri"/>
                <a:ea typeface="Calibri"/>
                <a:cs typeface="Calibri"/>
                <a:sym typeface="Calibri"/>
              </a:defRPr>
            </a:pPr>
            <a:r>
              <a:rPr>
                <a:solidFill>
                  <a:srgbClr val="000000"/>
                </a:solidFill>
              </a:rPr>
              <a:t>φιλ</a:t>
            </a:r>
            <a:r>
              <a:t>ει</a:t>
            </a:r>
          </a:p>
        </p:txBody>
      </p:sp>
      <p:sp>
        <p:nvSpPr>
          <p:cNvPr id="209" name="Shape 209"/>
          <p:cNvSpPr/>
          <p:nvPr/>
        </p:nvSpPr>
        <p:spPr>
          <a:xfrm>
            <a:off x="9483283" y="1684978"/>
            <a:ext cx="3062001" cy="6477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b="1">
                <a:latin typeface="Helvetica"/>
                <a:ea typeface="Helvetica"/>
                <a:cs typeface="Helvetica"/>
                <a:sym typeface="Helvetica"/>
              </a:rPr>
              <a:t>φιλειν</a:t>
            </a:r>
            <a:r>
              <a:t>, philein</a:t>
            </a:r>
          </a:p>
        </p:txBody>
      </p:sp>
      <p:pic>
        <p:nvPicPr>
          <p:cNvPr id="210" name="pasted-imag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42858" y="327347"/>
            <a:ext cx="1415104" cy="132910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4" animBg="1" advAuto="0"/>
      <p:bldP spid="198" grpId="2" animBg="1" advAuto="0"/>
      <p:bldP spid="199" grpId="1" animBg="1" advAuto="0"/>
      <p:bldP spid="201" grpId="5" animBg="1" advAuto="0"/>
      <p:bldP spid="208"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xfrm>
            <a:off x="610692" y="-38165"/>
            <a:ext cx="11099801" cy="1238422"/>
          </a:xfrm>
          <a:prstGeom prst="rect">
            <a:avLst/>
          </a:prstGeom>
        </p:spPr>
        <p:txBody>
          <a:bodyPr/>
          <a:lstStyle/>
          <a:p>
            <a:r>
              <a:t>quick-fire SENTENCES</a:t>
            </a:r>
          </a:p>
        </p:txBody>
      </p:sp>
      <p:sp>
        <p:nvSpPr>
          <p:cNvPr id="213" name="Shape 213"/>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grpSp>
        <p:nvGrpSpPr>
          <p:cNvPr id="216" name="Group 216"/>
          <p:cNvGrpSpPr/>
          <p:nvPr/>
        </p:nvGrpSpPr>
        <p:grpSpPr>
          <a:xfrm>
            <a:off x="1890907" y="5115204"/>
            <a:ext cx="10001120" cy="4466545"/>
            <a:chOff x="569267" y="0"/>
            <a:chExt cx="10001119" cy="4466543"/>
          </a:xfrm>
        </p:grpSpPr>
        <p:pic>
          <p:nvPicPr>
            <p:cNvPr id="214" name="artemis_clea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4785" y="0"/>
              <a:ext cx="3025602" cy="4466544"/>
            </a:xfrm>
            <a:prstGeom prst="rect">
              <a:avLst/>
            </a:prstGeom>
            <a:ln w="12700" cap="flat">
              <a:noFill/>
              <a:miter lim="400000"/>
            </a:ln>
            <a:effectLst/>
          </p:spPr>
        </p:pic>
        <p:sp>
          <p:nvSpPr>
            <p:cNvPr id="215" name="Shape 215"/>
            <p:cNvSpPr/>
            <p:nvPr/>
          </p:nvSpPr>
          <p:spPr>
            <a:xfrm>
              <a:off x="569267" y="2683161"/>
              <a:ext cx="6766174" cy="1028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defRPr sz="6000" b="1">
                  <a:solidFill>
                    <a:srgbClr val="7A81FF"/>
                  </a:solidFill>
                  <a:latin typeface="Calibri"/>
                  <a:ea typeface="Calibri"/>
                  <a:cs typeface="Calibri"/>
                  <a:sym typeface="Calibri"/>
                </a:defRPr>
              </a:pPr>
              <a:r>
                <a:rPr>
                  <a:solidFill>
                    <a:srgbClr val="000000"/>
                  </a:solidFill>
                </a:rPr>
                <a:t>’Αρτεμις ’ουκ</a:t>
              </a:r>
              <a:r>
                <a:t> </a:t>
              </a:r>
              <a:r>
                <a:rPr>
                  <a:solidFill>
                    <a:srgbClr val="000000"/>
                  </a:solidFill>
                </a:rPr>
                <a:t>’ακου</a:t>
              </a:r>
              <a:r>
                <a:t>ει</a:t>
              </a:r>
            </a:p>
          </p:txBody>
        </p:sp>
      </p:grpSp>
      <p:grpSp>
        <p:nvGrpSpPr>
          <p:cNvPr id="219" name="Group 219"/>
          <p:cNvGrpSpPr/>
          <p:nvPr/>
        </p:nvGrpSpPr>
        <p:grpSpPr>
          <a:xfrm>
            <a:off x="3137111" y="993823"/>
            <a:ext cx="2648351" cy="1060354"/>
            <a:chOff x="0" y="0"/>
            <a:chExt cx="2648349" cy="1060353"/>
          </a:xfrm>
        </p:grpSpPr>
        <p:sp>
          <p:nvSpPr>
            <p:cNvPr id="217" name="Shape 217"/>
            <p:cNvSpPr/>
            <p:nvPr/>
          </p:nvSpPr>
          <p:spPr>
            <a:xfrm>
              <a:off x="670343" y="22173"/>
              <a:ext cx="1978007" cy="10160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defRPr sz="3000"/>
              </a:pPr>
              <a:r>
                <a:rPr b="1">
                  <a:latin typeface="Helvetica"/>
                  <a:ea typeface="Helvetica"/>
                  <a:cs typeface="Helvetica"/>
                  <a:sym typeface="Helvetica"/>
                </a:rPr>
                <a:t>’ακουειν</a:t>
              </a:r>
              <a:r>
                <a:t>, </a:t>
              </a:r>
            </a:p>
            <a:p>
              <a:pPr>
                <a:defRPr sz="3000"/>
              </a:pPr>
              <a:r>
                <a:t>akouein</a:t>
              </a:r>
            </a:p>
          </p:txBody>
        </p:sp>
        <p:pic>
          <p:nvPicPr>
            <p:cNvPr id="218" name="pasted-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673637" cy="1060354"/>
            </a:xfrm>
            <a:prstGeom prst="rect">
              <a:avLst/>
            </a:prstGeom>
            <a:ln w="12700" cap="flat">
              <a:noFill/>
              <a:miter lim="400000"/>
            </a:ln>
            <a:effectLst/>
          </p:spPr>
        </p:pic>
      </p:grpSp>
      <p:grpSp>
        <p:nvGrpSpPr>
          <p:cNvPr id="222" name="Group 222"/>
          <p:cNvGrpSpPr/>
          <p:nvPr/>
        </p:nvGrpSpPr>
        <p:grpSpPr>
          <a:xfrm>
            <a:off x="9564001" y="756960"/>
            <a:ext cx="2945399" cy="1765301"/>
            <a:chOff x="0" y="0"/>
            <a:chExt cx="2945397" cy="1765300"/>
          </a:xfrm>
        </p:grpSpPr>
        <p:sp>
          <p:nvSpPr>
            <p:cNvPr id="220" name="Shape 220"/>
            <p:cNvSpPr/>
            <p:nvPr/>
          </p:nvSpPr>
          <p:spPr>
            <a:xfrm>
              <a:off x="1158821" y="259036"/>
              <a:ext cx="1786577" cy="10160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defRPr sz="3000"/>
              </a:pPr>
              <a:r>
                <a:rPr b="1">
                  <a:latin typeface="Helvetica"/>
                  <a:ea typeface="Helvetica"/>
                  <a:cs typeface="Helvetica"/>
                  <a:sym typeface="Helvetica"/>
                </a:rPr>
                <a:t>’ου</a:t>
              </a:r>
              <a:r>
                <a:t>, </a:t>
              </a:r>
              <a:r>
                <a:rPr b="1">
                  <a:latin typeface="Helvetica"/>
                  <a:ea typeface="Helvetica"/>
                  <a:cs typeface="Helvetica"/>
                  <a:sym typeface="Helvetica"/>
                </a:rPr>
                <a:t>’ουκ</a:t>
              </a:r>
            </a:p>
            <a:p>
              <a:pPr>
                <a:defRPr sz="3000"/>
              </a:pPr>
              <a:r>
                <a:t>ou, ouk</a:t>
              </a:r>
            </a:p>
          </p:txBody>
        </p:sp>
        <p:sp>
          <p:nvSpPr>
            <p:cNvPr id="221" name="Shape 221"/>
            <p:cNvSpPr/>
            <p:nvPr/>
          </p:nvSpPr>
          <p:spPr>
            <a:xfrm>
              <a:off x="-1" y="0"/>
              <a:ext cx="1384301" cy="1765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0000">
                  <a:latin typeface="Apple Color Emoji"/>
                  <a:ea typeface="Apple Color Emoji"/>
                  <a:cs typeface="Apple Color Emoji"/>
                  <a:sym typeface="Apple Color Emoji"/>
                </a:defRPr>
              </a:lvl1pPr>
            </a:lstStyle>
            <a:p>
              <a:r>
                <a:t>🚫</a:t>
              </a:r>
            </a:p>
          </p:txBody>
        </p:sp>
      </p:grpSp>
      <p:grpSp>
        <p:nvGrpSpPr>
          <p:cNvPr id="225" name="Group 225"/>
          <p:cNvGrpSpPr/>
          <p:nvPr/>
        </p:nvGrpSpPr>
        <p:grpSpPr>
          <a:xfrm>
            <a:off x="6368423" y="1015999"/>
            <a:ext cx="2484738" cy="1016001"/>
            <a:chOff x="0" y="0"/>
            <a:chExt cx="2484737" cy="1016000"/>
          </a:xfrm>
        </p:grpSpPr>
        <p:sp>
          <p:nvSpPr>
            <p:cNvPr id="223" name="Shape 223"/>
            <p:cNvSpPr/>
            <p:nvPr/>
          </p:nvSpPr>
          <p:spPr>
            <a:xfrm>
              <a:off x="1142046" y="-1"/>
              <a:ext cx="1342692" cy="1016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defRPr sz="3000"/>
              </a:pPr>
              <a:r>
                <a:rPr b="1">
                  <a:latin typeface="Helvetica"/>
                  <a:ea typeface="Helvetica"/>
                  <a:cs typeface="Helvetica"/>
                  <a:sym typeface="Helvetica"/>
                </a:rPr>
                <a:t>φιλειν</a:t>
              </a:r>
            </a:p>
            <a:p>
              <a:pPr>
                <a:defRPr sz="3000"/>
              </a:pPr>
              <a:r>
                <a:t>philein</a:t>
              </a:r>
            </a:p>
          </p:txBody>
        </p:sp>
        <p:pic>
          <p:nvPicPr>
            <p:cNvPr id="224" name="pasted-imag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3301"/>
              <a:ext cx="968242" cy="909398"/>
            </a:xfrm>
            <a:prstGeom prst="rect">
              <a:avLst/>
            </a:prstGeom>
            <a:ln w="12700" cap="flat">
              <a:noFill/>
              <a:miter lim="400000"/>
            </a:ln>
            <a:effectLst/>
          </p:spPr>
        </p:pic>
      </p:grpSp>
      <p:grpSp>
        <p:nvGrpSpPr>
          <p:cNvPr id="228" name="Group 228"/>
          <p:cNvGrpSpPr/>
          <p:nvPr/>
        </p:nvGrpSpPr>
        <p:grpSpPr>
          <a:xfrm>
            <a:off x="184848" y="331526"/>
            <a:ext cx="1897598" cy="1700474"/>
            <a:chOff x="0" y="0"/>
            <a:chExt cx="1897597" cy="1700473"/>
          </a:xfrm>
        </p:grpSpPr>
        <p:sp>
          <p:nvSpPr>
            <p:cNvPr id="226" name="Shape 226"/>
            <p:cNvSpPr/>
            <p:nvPr/>
          </p:nvSpPr>
          <p:spPr>
            <a:xfrm>
              <a:off x="194929" y="684473"/>
              <a:ext cx="1702669" cy="1016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defRPr sz="3000"/>
              </a:pPr>
              <a:r>
                <a:rPr b="1">
                  <a:latin typeface="Helvetica"/>
                  <a:ea typeface="Helvetica"/>
                  <a:cs typeface="Helvetica"/>
                  <a:sym typeface="Helvetica"/>
                </a:rPr>
                <a:t>γραφειν</a:t>
              </a:r>
            </a:p>
            <a:p>
              <a:pPr>
                <a:defRPr sz="3000"/>
              </a:pPr>
              <a:r>
                <a:t>graphein</a:t>
              </a:r>
            </a:p>
          </p:txBody>
        </p:sp>
        <p:pic>
          <p:nvPicPr>
            <p:cNvPr id="227" name="pasted-imag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779478" cy="1238422"/>
            </a:xfrm>
            <a:prstGeom prst="rect">
              <a:avLst/>
            </a:prstGeom>
            <a:ln w="12700" cap="flat">
              <a:noFill/>
              <a:miter lim="400000"/>
            </a:ln>
            <a:effectLst/>
          </p:spPr>
        </p:pic>
      </p:grpSp>
      <p:grpSp>
        <p:nvGrpSpPr>
          <p:cNvPr id="238" name="Group 238"/>
          <p:cNvGrpSpPr/>
          <p:nvPr/>
        </p:nvGrpSpPr>
        <p:grpSpPr>
          <a:xfrm>
            <a:off x="1323525" y="2522486"/>
            <a:ext cx="9312472" cy="3929087"/>
            <a:chOff x="0" y="0"/>
            <a:chExt cx="9312470" cy="3929086"/>
          </a:xfrm>
        </p:grpSpPr>
        <p:sp>
          <p:nvSpPr>
            <p:cNvPr id="229" name="Shape 229"/>
            <p:cNvSpPr/>
            <p:nvPr/>
          </p:nvSpPr>
          <p:spPr>
            <a:xfrm>
              <a:off x="3468287" y="1032844"/>
              <a:ext cx="5844184" cy="1028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defRPr sz="6000" b="1">
                  <a:solidFill>
                    <a:srgbClr val="7A81FF"/>
                  </a:solidFill>
                  <a:latin typeface="Calibri"/>
                  <a:ea typeface="Calibri"/>
                  <a:cs typeface="Calibri"/>
                  <a:sym typeface="Calibri"/>
                </a:defRPr>
              </a:pPr>
              <a:r>
                <a:rPr>
                  <a:solidFill>
                    <a:srgbClr val="000000"/>
                  </a:solidFill>
                </a:rPr>
                <a:t>Ποσειδων ’ακου</a:t>
              </a:r>
              <a:r>
                <a:t>ει</a:t>
              </a:r>
            </a:p>
          </p:txBody>
        </p:sp>
        <p:grpSp>
          <p:nvGrpSpPr>
            <p:cNvPr id="237" name="Group 237"/>
            <p:cNvGrpSpPr/>
            <p:nvPr/>
          </p:nvGrpSpPr>
          <p:grpSpPr>
            <a:xfrm>
              <a:off x="0" y="-1"/>
              <a:ext cx="3096221" cy="3929088"/>
              <a:chOff x="0" y="0"/>
              <a:chExt cx="3096220" cy="3929086"/>
            </a:xfrm>
          </p:grpSpPr>
          <p:grpSp>
            <p:nvGrpSpPr>
              <p:cNvPr id="232" name="Group 232"/>
              <p:cNvGrpSpPr/>
              <p:nvPr/>
            </p:nvGrpSpPr>
            <p:grpSpPr>
              <a:xfrm>
                <a:off x="0" y="0"/>
                <a:ext cx="3096221" cy="3929087"/>
                <a:chOff x="0" y="0"/>
                <a:chExt cx="3096220" cy="3929086"/>
              </a:xfrm>
            </p:grpSpPr>
            <p:pic>
              <p:nvPicPr>
                <p:cNvPr id="230" name="poseidon_clean.jpg"/>
                <p:cNvPicPr>
                  <a:picLocks noChangeAspect="1"/>
                </p:cNvPicPr>
                <p:nvPr/>
              </p:nvPicPr>
              <p:blipFill>
                <a:blip r:embed="rId6"/>
                <a:stretch>
                  <a:fillRect/>
                </a:stretch>
              </p:blipFill>
              <p:spPr>
                <a:xfrm>
                  <a:off x="0" y="215160"/>
                  <a:ext cx="3025602" cy="3713927"/>
                </a:xfrm>
                <a:prstGeom prst="rect">
                  <a:avLst/>
                </a:prstGeom>
                <a:ln w="12700" cap="flat">
                  <a:noFill/>
                  <a:miter lim="400000"/>
                </a:ln>
                <a:effectLst/>
              </p:spPr>
            </p:pic>
            <p:sp>
              <p:nvSpPr>
                <p:cNvPr id="231" name="Shape 231"/>
                <p:cNvSpPr/>
                <p:nvPr/>
              </p:nvSpPr>
              <p:spPr>
                <a:xfrm>
                  <a:off x="1826220" y="0"/>
                  <a:ext cx="1270001" cy="47297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pPr>
                  <a:endParaRPr/>
                </a:p>
              </p:txBody>
            </p:sp>
          </p:grpSp>
          <p:grpSp>
            <p:nvGrpSpPr>
              <p:cNvPr id="236" name="Group 236"/>
              <p:cNvGrpSpPr/>
              <p:nvPr/>
            </p:nvGrpSpPr>
            <p:grpSpPr>
              <a:xfrm>
                <a:off x="1914933" y="549822"/>
                <a:ext cx="961052" cy="578239"/>
                <a:chOff x="0" y="0"/>
                <a:chExt cx="961051" cy="578237"/>
              </a:xfrm>
            </p:grpSpPr>
            <p:sp>
              <p:nvSpPr>
                <p:cNvPr id="233" name="Shape 233"/>
                <p:cNvSpPr/>
                <p:nvPr/>
              </p:nvSpPr>
              <p:spPr>
                <a:xfrm flipV="1">
                  <a:off x="-1" y="0"/>
                  <a:ext cx="894305" cy="22562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234" name="Shape 234"/>
                <p:cNvSpPr/>
                <p:nvPr/>
              </p:nvSpPr>
              <p:spPr>
                <a:xfrm>
                  <a:off x="60251" y="287275"/>
                  <a:ext cx="90080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235" name="Shape 235"/>
                <p:cNvSpPr/>
                <p:nvPr/>
              </p:nvSpPr>
              <p:spPr>
                <a:xfrm>
                  <a:off x="11826" y="361349"/>
                  <a:ext cx="642051" cy="21688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gr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6" animBg="1" advAuto="0"/>
      <p:bldP spid="219" grpId="2" animBg="1" advAuto="0"/>
      <p:bldP spid="222" grpId="4" animBg="1" advAuto="0"/>
      <p:bldP spid="225" grpId="3" animBg="1" advAuto="0"/>
      <p:bldP spid="228" grpId="1" animBg="1" advAuto="0"/>
      <p:bldP spid="238" grpId="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xfrm>
            <a:off x="610692" y="-38165"/>
            <a:ext cx="11099801" cy="1238422"/>
          </a:xfrm>
          <a:prstGeom prst="rect">
            <a:avLst/>
          </a:prstGeom>
        </p:spPr>
        <p:txBody>
          <a:bodyPr/>
          <a:lstStyle/>
          <a:p>
            <a:r>
              <a:t>quick-fire SENTENCES</a:t>
            </a:r>
          </a:p>
        </p:txBody>
      </p:sp>
      <p:sp>
        <p:nvSpPr>
          <p:cNvPr id="241" name="Shape 241"/>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grpSp>
        <p:nvGrpSpPr>
          <p:cNvPr id="246" name="Group 246"/>
          <p:cNvGrpSpPr/>
          <p:nvPr/>
        </p:nvGrpSpPr>
        <p:grpSpPr>
          <a:xfrm>
            <a:off x="555237" y="4928901"/>
            <a:ext cx="12231593" cy="4409626"/>
            <a:chOff x="424532" y="0"/>
            <a:chExt cx="12231592" cy="4409625"/>
          </a:xfrm>
        </p:grpSpPr>
        <p:sp>
          <p:nvSpPr>
            <p:cNvPr id="242" name="Shape 242"/>
            <p:cNvSpPr/>
            <p:nvPr/>
          </p:nvSpPr>
          <p:spPr>
            <a:xfrm>
              <a:off x="424532" y="3380925"/>
              <a:ext cx="7054528" cy="1028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defRPr sz="6000" b="1">
                  <a:solidFill>
                    <a:srgbClr val="7A81FF"/>
                  </a:solidFill>
                  <a:latin typeface="Calibri"/>
                  <a:ea typeface="Calibri"/>
                  <a:cs typeface="Calibri"/>
                  <a:sym typeface="Calibri"/>
                </a:defRPr>
              </a:pPr>
              <a:r>
                <a:rPr>
                  <a:solidFill>
                    <a:srgbClr val="000000"/>
                  </a:solidFill>
                </a:rPr>
                <a:t>‘οι θηοι ’ου γραφ</a:t>
              </a:r>
              <a:r>
                <a:t>ουσι</a:t>
              </a:r>
            </a:p>
          </p:txBody>
        </p:sp>
        <p:pic>
          <p:nvPicPr>
            <p:cNvPr id="243" name="hermes.jpg"/>
            <p:cNvPicPr>
              <a:picLocks noChangeAspect="1"/>
            </p:cNvPicPr>
            <p:nvPr/>
          </p:nvPicPr>
          <p:blipFill>
            <a:blip r:embed="rId2"/>
            <a:stretch>
              <a:fillRect/>
            </a:stretch>
          </p:blipFill>
          <p:spPr>
            <a:xfrm flipH="1">
              <a:off x="9961889" y="243075"/>
              <a:ext cx="2694236" cy="3352311"/>
            </a:xfrm>
            <a:prstGeom prst="rect">
              <a:avLst/>
            </a:prstGeom>
            <a:ln w="12700" cap="flat">
              <a:noFill/>
              <a:miter lim="400000"/>
            </a:ln>
            <a:effectLst/>
          </p:spPr>
        </p:pic>
        <p:pic>
          <p:nvPicPr>
            <p:cNvPr id="244" name="hades colou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1494" y="0"/>
              <a:ext cx="2694236" cy="3592315"/>
            </a:xfrm>
            <a:prstGeom prst="rect">
              <a:avLst/>
            </a:prstGeom>
            <a:ln w="12700" cap="flat">
              <a:noFill/>
              <a:miter lim="400000"/>
            </a:ln>
            <a:effectLst/>
          </p:spPr>
        </p:pic>
        <p:pic>
          <p:nvPicPr>
            <p:cNvPr id="245" name="pencil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0868" y="2794424"/>
              <a:ext cx="1211876" cy="455017"/>
            </a:xfrm>
            <a:prstGeom prst="rect">
              <a:avLst/>
            </a:prstGeom>
            <a:ln w="12700" cap="flat">
              <a:noFill/>
              <a:miter lim="400000"/>
            </a:ln>
            <a:effectLst/>
          </p:spPr>
        </p:pic>
      </p:grpSp>
      <p:sp>
        <p:nvSpPr>
          <p:cNvPr id="247" name="Shape 247"/>
          <p:cNvSpPr/>
          <p:nvPr/>
        </p:nvSpPr>
        <p:spPr>
          <a:xfrm>
            <a:off x="3807454" y="1015997"/>
            <a:ext cx="1978008" cy="101600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3000"/>
            </a:pPr>
            <a:r>
              <a:rPr b="1">
                <a:latin typeface="Helvetica"/>
                <a:ea typeface="Helvetica"/>
                <a:cs typeface="Helvetica"/>
                <a:sym typeface="Helvetica"/>
              </a:rPr>
              <a:t>’ακουειν</a:t>
            </a:r>
            <a:r>
              <a:t>, </a:t>
            </a:r>
          </a:p>
          <a:p>
            <a:pPr>
              <a:defRPr sz="3000"/>
            </a:pPr>
            <a:r>
              <a:t>akouein</a:t>
            </a:r>
          </a:p>
        </p:txBody>
      </p:sp>
      <p:pic>
        <p:nvPicPr>
          <p:cNvPr id="248" name="pasted-imag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7111" y="993823"/>
            <a:ext cx="673637" cy="1060354"/>
          </a:xfrm>
          <a:prstGeom prst="rect">
            <a:avLst/>
          </a:prstGeom>
          <a:ln w="12700">
            <a:miter lim="400000"/>
          </a:ln>
        </p:spPr>
      </p:pic>
      <p:sp>
        <p:nvSpPr>
          <p:cNvPr id="249" name="Shape 249"/>
          <p:cNvSpPr/>
          <p:nvPr/>
        </p:nvSpPr>
        <p:spPr>
          <a:xfrm>
            <a:off x="10722823" y="1015997"/>
            <a:ext cx="1786577" cy="101600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3000"/>
            </a:pPr>
            <a:r>
              <a:rPr b="1">
                <a:latin typeface="Helvetica"/>
                <a:ea typeface="Helvetica"/>
                <a:cs typeface="Helvetica"/>
                <a:sym typeface="Helvetica"/>
              </a:rPr>
              <a:t>’ου</a:t>
            </a:r>
            <a:r>
              <a:t>, </a:t>
            </a:r>
            <a:r>
              <a:rPr b="1">
                <a:latin typeface="Helvetica"/>
                <a:ea typeface="Helvetica"/>
                <a:cs typeface="Helvetica"/>
                <a:sym typeface="Helvetica"/>
              </a:rPr>
              <a:t>’ουκ</a:t>
            </a:r>
          </a:p>
          <a:p>
            <a:pPr>
              <a:defRPr sz="3000"/>
            </a:pPr>
            <a:r>
              <a:t>ou, ouk</a:t>
            </a:r>
          </a:p>
        </p:txBody>
      </p:sp>
      <p:sp>
        <p:nvSpPr>
          <p:cNvPr id="250" name="Shape 250"/>
          <p:cNvSpPr/>
          <p:nvPr/>
        </p:nvSpPr>
        <p:spPr>
          <a:xfrm>
            <a:off x="9564001" y="756960"/>
            <a:ext cx="1384301" cy="1765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0000">
                <a:latin typeface="Apple Color Emoji"/>
                <a:ea typeface="Apple Color Emoji"/>
                <a:cs typeface="Apple Color Emoji"/>
                <a:sym typeface="Apple Color Emoji"/>
              </a:defRPr>
            </a:lvl1pPr>
          </a:lstStyle>
          <a:p>
            <a:r>
              <a:t>🚫</a:t>
            </a:r>
          </a:p>
        </p:txBody>
      </p:sp>
      <p:sp>
        <p:nvSpPr>
          <p:cNvPr id="251" name="Shape 251"/>
          <p:cNvSpPr/>
          <p:nvPr/>
        </p:nvSpPr>
        <p:spPr>
          <a:xfrm>
            <a:off x="7510470" y="1015999"/>
            <a:ext cx="1342691" cy="1016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3000"/>
            </a:pPr>
            <a:r>
              <a:rPr b="1">
                <a:latin typeface="Helvetica"/>
                <a:ea typeface="Helvetica"/>
                <a:cs typeface="Helvetica"/>
                <a:sym typeface="Helvetica"/>
              </a:rPr>
              <a:t>φιλειν</a:t>
            </a:r>
          </a:p>
          <a:p>
            <a:pPr>
              <a:defRPr sz="3000"/>
            </a:pPr>
            <a:r>
              <a:t>philein</a:t>
            </a:r>
          </a:p>
        </p:txBody>
      </p:sp>
      <p:pic>
        <p:nvPicPr>
          <p:cNvPr id="252" name="pasted-imag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68423" y="1069301"/>
            <a:ext cx="968242" cy="909398"/>
          </a:xfrm>
          <a:prstGeom prst="rect">
            <a:avLst/>
          </a:prstGeom>
          <a:ln w="12700">
            <a:miter lim="400000"/>
          </a:ln>
        </p:spPr>
      </p:pic>
      <p:grpSp>
        <p:nvGrpSpPr>
          <p:cNvPr id="255" name="Group 255"/>
          <p:cNvGrpSpPr/>
          <p:nvPr/>
        </p:nvGrpSpPr>
        <p:grpSpPr>
          <a:xfrm>
            <a:off x="184848" y="331526"/>
            <a:ext cx="1897598" cy="1700474"/>
            <a:chOff x="0" y="0"/>
            <a:chExt cx="1897597" cy="1700473"/>
          </a:xfrm>
        </p:grpSpPr>
        <p:sp>
          <p:nvSpPr>
            <p:cNvPr id="253" name="Shape 253"/>
            <p:cNvSpPr/>
            <p:nvPr/>
          </p:nvSpPr>
          <p:spPr>
            <a:xfrm>
              <a:off x="194929" y="684473"/>
              <a:ext cx="1702669" cy="1016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defRPr sz="3000"/>
              </a:pPr>
              <a:r>
                <a:rPr b="1">
                  <a:latin typeface="Helvetica"/>
                  <a:ea typeface="Helvetica"/>
                  <a:cs typeface="Helvetica"/>
                  <a:sym typeface="Helvetica"/>
                </a:rPr>
                <a:t>γραφειν</a:t>
              </a:r>
            </a:p>
            <a:p>
              <a:pPr>
                <a:defRPr sz="3000"/>
              </a:pPr>
              <a:r>
                <a:t>graphein</a:t>
              </a:r>
            </a:p>
          </p:txBody>
        </p:sp>
        <p:pic>
          <p:nvPicPr>
            <p:cNvPr id="254" name="pasted-image.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779478" cy="1238422"/>
            </a:xfrm>
            <a:prstGeom prst="rect">
              <a:avLst/>
            </a:prstGeom>
            <a:ln w="12700" cap="flat">
              <a:noFill/>
              <a:miter lim="400000"/>
            </a:ln>
            <a:effectLst/>
          </p:spPr>
        </p:pic>
      </p:grpSp>
      <p:grpSp>
        <p:nvGrpSpPr>
          <p:cNvPr id="258" name="Group 258"/>
          <p:cNvGrpSpPr/>
          <p:nvPr/>
        </p:nvGrpSpPr>
        <p:grpSpPr>
          <a:xfrm>
            <a:off x="847696" y="2636492"/>
            <a:ext cx="10955693" cy="4005086"/>
            <a:chOff x="0" y="0"/>
            <a:chExt cx="10955691" cy="4005084"/>
          </a:xfrm>
        </p:grpSpPr>
        <p:pic>
          <p:nvPicPr>
            <p:cNvPr id="256" name="theai graphousi.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5252466" cy="4005085"/>
            </a:xfrm>
            <a:prstGeom prst="rect">
              <a:avLst/>
            </a:prstGeom>
            <a:ln w="12700" cap="flat">
              <a:noFill/>
              <a:miter lim="400000"/>
            </a:ln>
            <a:effectLst/>
          </p:spPr>
        </p:pic>
        <p:sp>
          <p:nvSpPr>
            <p:cNvPr id="257" name="Shape 257"/>
            <p:cNvSpPr/>
            <p:nvPr/>
          </p:nvSpPr>
          <p:spPr>
            <a:xfrm>
              <a:off x="4937751" y="574738"/>
              <a:ext cx="6017941" cy="1028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defRPr sz="6000" b="1">
                  <a:solidFill>
                    <a:srgbClr val="7A81FF"/>
                  </a:solidFill>
                  <a:latin typeface="Calibri"/>
                  <a:ea typeface="Calibri"/>
                  <a:cs typeface="Calibri"/>
                  <a:sym typeface="Calibri"/>
                </a:defRPr>
              </a:pPr>
              <a:r>
                <a:rPr>
                  <a:solidFill>
                    <a:srgbClr val="000000"/>
                  </a:solidFill>
                </a:rPr>
                <a:t>‘αι θηαι γραφ</a:t>
              </a:r>
              <a:r>
                <a:t>ουσι</a:t>
              </a: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2" animBg="1" advAuto="0"/>
      <p:bldP spid="258"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11944382" y="9505949"/>
            <a:ext cx="1054036" cy="24130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
        <p:nvSpPr>
          <p:cNvPr id="261" name="Shape 261"/>
          <p:cNvSpPr>
            <a:spLocks noGrp="1"/>
          </p:cNvSpPr>
          <p:nvPr>
            <p:ph type="title"/>
          </p:nvPr>
        </p:nvSpPr>
        <p:spPr>
          <a:xfrm>
            <a:off x="610692" y="-38165"/>
            <a:ext cx="11099801" cy="1238422"/>
          </a:xfrm>
          <a:prstGeom prst="rect">
            <a:avLst/>
          </a:prstGeom>
        </p:spPr>
        <p:txBody>
          <a:bodyPr lIns="50800" tIns="50800" rIns="50800" bIns="50800"/>
          <a:lstStyle>
            <a:lvl1pPr defTabSz="584200">
              <a:defRPr sz="6500">
                <a:latin typeface="+mj-lt"/>
                <a:ea typeface="+mj-ea"/>
                <a:cs typeface="+mj-cs"/>
                <a:sym typeface="Herculanum"/>
              </a:defRPr>
            </a:lvl1pPr>
          </a:lstStyle>
          <a:p>
            <a:r>
              <a:t>quick-fire SENTENCES</a:t>
            </a:r>
          </a:p>
        </p:txBody>
      </p:sp>
      <p:grpSp>
        <p:nvGrpSpPr>
          <p:cNvPr id="264" name="Group 264"/>
          <p:cNvGrpSpPr/>
          <p:nvPr/>
        </p:nvGrpSpPr>
        <p:grpSpPr>
          <a:xfrm>
            <a:off x="412885" y="6488910"/>
            <a:ext cx="12132658" cy="3075052"/>
            <a:chOff x="323142" y="0"/>
            <a:chExt cx="12132656" cy="3075050"/>
          </a:xfrm>
        </p:grpSpPr>
        <p:pic>
          <p:nvPicPr>
            <p:cNvPr id="262" name="angry horses.jpg"/>
            <p:cNvPicPr>
              <a:picLocks noChangeAspect="1"/>
            </p:cNvPicPr>
            <p:nvPr/>
          </p:nvPicPr>
          <p:blipFill>
            <a:blip r:embed="rId2"/>
            <a:stretch>
              <a:fillRect/>
            </a:stretch>
          </p:blipFill>
          <p:spPr>
            <a:xfrm>
              <a:off x="7403443" y="0"/>
              <a:ext cx="5052357" cy="3075051"/>
            </a:xfrm>
            <a:prstGeom prst="rect">
              <a:avLst/>
            </a:prstGeom>
            <a:ln w="12700" cap="flat">
              <a:noFill/>
              <a:miter lim="400000"/>
            </a:ln>
            <a:effectLst/>
          </p:spPr>
        </p:pic>
        <p:sp>
          <p:nvSpPr>
            <p:cNvPr id="263" name="Shape 263"/>
            <p:cNvSpPr/>
            <p:nvPr/>
          </p:nvSpPr>
          <p:spPr>
            <a:xfrm>
              <a:off x="323142" y="53301"/>
              <a:ext cx="7079458" cy="1028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defRPr sz="6000" b="1">
                  <a:solidFill>
                    <a:srgbClr val="7A81FF"/>
                  </a:solidFill>
                  <a:latin typeface="Calibri"/>
                  <a:ea typeface="Calibri"/>
                  <a:cs typeface="Calibri"/>
                  <a:sym typeface="Calibri"/>
                </a:defRPr>
              </a:pPr>
              <a:r>
                <a:rPr>
                  <a:solidFill>
                    <a:srgbClr val="000000"/>
                  </a:solidFill>
                </a:rPr>
                <a:t>‘οι</a:t>
              </a:r>
              <a:r>
                <a:t> </a:t>
              </a:r>
              <a:r>
                <a:rPr>
                  <a:solidFill>
                    <a:srgbClr val="000000"/>
                  </a:solidFill>
                </a:rPr>
                <a:t>‘ιπποι  ’ου φιλ</a:t>
              </a:r>
              <a:r>
                <a:t>ουσι</a:t>
              </a:r>
            </a:p>
          </p:txBody>
        </p:sp>
      </p:grpSp>
      <p:grpSp>
        <p:nvGrpSpPr>
          <p:cNvPr id="271" name="Group 271"/>
          <p:cNvGrpSpPr/>
          <p:nvPr/>
        </p:nvGrpSpPr>
        <p:grpSpPr>
          <a:xfrm>
            <a:off x="1571617" y="2844683"/>
            <a:ext cx="7477391" cy="2526009"/>
            <a:chOff x="0" y="0"/>
            <a:chExt cx="7477389" cy="2526007"/>
          </a:xfrm>
        </p:grpSpPr>
        <p:sp>
          <p:nvSpPr>
            <p:cNvPr id="265" name="Shape 265"/>
            <p:cNvSpPr/>
            <p:nvPr/>
          </p:nvSpPr>
          <p:spPr>
            <a:xfrm>
              <a:off x="2722628" y="901421"/>
              <a:ext cx="4754762" cy="1028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defRPr sz="6000" b="1">
                  <a:solidFill>
                    <a:srgbClr val="7A81FF"/>
                  </a:solidFill>
                  <a:latin typeface="Calibri"/>
                  <a:ea typeface="Calibri"/>
                  <a:cs typeface="Calibri"/>
                  <a:sym typeface="Calibri"/>
                </a:defRPr>
              </a:pPr>
              <a:r>
                <a:rPr>
                  <a:solidFill>
                    <a:srgbClr val="000000"/>
                  </a:solidFill>
                </a:rPr>
                <a:t>‘ο</a:t>
              </a:r>
              <a:r>
                <a:t> </a:t>
              </a:r>
              <a:r>
                <a:rPr>
                  <a:solidFill>
                    <a:srgbClr val="000000"/>
                  </a:solidFill>
                </a:rPr>
                <a:t>‘ιππος φιλ</a:t>
              </a:r>
              <a:r>
                <a:t>ει</a:t>
              </a:r>
            </a:p>
          </p:txBody>
        </p:sp>
        <p:grpSp>
          <p:nvGrpSpPr>
            <p:cNvPr id="270" name="Group 270"/>
            <p:cNvGrpSpPr/>
            <p:nvPr/>
          </p:nvGrpSpPr>
          <p:grpSpPr>
            <a:xfrm>
              <a:off x="0" y="0"/>
              <a:ext cx="2544854" cy="2526008"/>
              <a:chOff x="0" y="0"/>
              <a:chExt cx="2544853" cy="2526007"/>
            </a:xfrm>
          </p:grpSpPr>
          <p:pic>
            <p:nvPicPr>
              <p:cNvPr id="266" name="hippos.jpg"/>
              <p:cNvPicPr>
                <a:picLocks noChangeAspect="1"/>
              </p:cNvPicPr>
              <p:nvPr/>
            </p:nvPicPr>
            <p:blipFill>
              <a:blip r:embed="rId3"/>
              <a:stretch>
                <a:fillRect/>
              </a:stretch>
            </p:blipFill>
            <p:spPr>
              <a:xfrm>
                <a:off x="0" y="358840"/>
                <a:ext cx="2167167" cy="2167168"/>
              </a:xfrm>
              <a:prstGeom prst="rect">
                <a:avLst/>
              </a:prstGeom>
              <a:ln w="12700" cap="flat">
                <a:noFill/>
                <a:miter lim="400000"/>
              </a:ln>
              <a:effectLst/>
            </p:spPr>
          </p:pic>
          <p:pic>
            <p:nvPicPr>
              <p:cNvPr id="267" name="pasted-imag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0239" y="0"/>
                <a:ext cx="522918" cy="491137"/>
              </a:xfrm>
              <a:prstGeom prst="rect">
                <a:avLst/>
              </a:prstGeom>
              <a:ln w="12700" cap="flat">
                <a:noFill/>
                <a:miter lim="400000"/>
              </a:ln>
              <a:effectLst/>
            </p:spPr>
          </p:pic>
          <p:pic>
            <p:nvPicPr>
              <p:cNvPr id="268" name="pasted-imag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7197" y="72216"/>
                <a:ext cx="369138" cy="346705"/>
              </a:xfrm>
              <a:prstGeom prst="rect">
                <a:avLst/>
              </a:prstGeom>
              <a:ln w="12700" cap="flat">
                <a:noFill/>
                <a:miter lim="400000"/>
              </a:ln>
              <a:effectLst/>
            </p:spPr>
          </p:pic>
          <p:pic>
            <p:nvPicPr>
              <p:cNvPr id="269" name="pasted-imag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75716" y="660743"/>
                <a:ext cx="369138" cy="346704"/>
              </a:xfrm>
              <a:prstGeom prst="rect">
                <a:avLst/>
              </a:prstGeom>
              <a:ln w="12700" cap="flat">
                <a:noFill/>
                <a:miter lim="400000"/>
              </a:ln>
              <a:effectLst/>
            </p:spPr>
          </p:pic>
        </p:grpSp>
      </p:grpSp>
      <p:sp>
        <p:nvSpPr>
          <p:cNvPr id="272" name="Shape 272"/>
          <p:cNvSpPr/>
          <p:nvPr/>
        </p:nvSpPr>
        <p:spPr>
          <a:xfrm>
            <a:off x="3807454" y="1015997"/>
            <a:ext cx="1978008" cy="101600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3000"/>
            </a:pPr>
            <a:r>
              <a:rPr b="1">
                <a:latin typeface="Helvetica"/>
                <a:ea typeface="Helvetica"/>
                <a:cs typeface="Helvetica"/>
                <a:sym typeface="Helvetica"/>
              </a:rPr>
              <a:t>’ακουειν</a:t>
            </a:r>
            <a:r>
              <a:t>, </a:t>
            </a:r>
          </a:p>
          <a:p>
            <a:pPr>
              <a:defRPr sz="3000"/>
            </a:pPr>
            <a:r>
              <a:t>akouein</a:t>
            </a:r>
          </a:p>
        </p:txBody>
      </p:sp>
      <p:sp>
        <p:nvSpPr>
          <p:cNvPr id="273" name="Shape 273"/>
          <p:cNvSpPr/>
          <p:nvPr/>
        </p:nvSpPr>
        <p:spPr>
          <a:xfrm>
            <a:off x="379777" y="1015999"/>
            <a:ext cx="1702669" cy="1016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3000"/>
            </a:pPr>
            <a:r>
              <a:rPr b="1">
                <a:latin typeface="Helvetica"/>
                <a:ea typeface="Helvetica"/>
                <a:cs typeface="Helvetica"/>
                <a:sym typeface="Helvetica"/>
              </a:rPr>
              <a:t>γραφειν</a:t>
            </a:r>
          </a:p>
          <a:p>
            <a:pPr>
              <a:defRPr sz="3000"/>
            </a:pPr>
            <a:r>
              <a:t>graphein</a:t>
            </a:r>
          </a:p>
        </p:txBody>
      </p:sp>
      <p:pic>
        <p:nvPicPr>
          <p:cNvPr id="274" name="pasted-imag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37111" y="993823"/>
            <a:ext cx="673637" cy="1060354"/>
          </a:xfrm>
          <a:prstGeom prst="rect">
            <a:avLst/>
          </a:prstGeom>
          <a:ln w="12700">
            <a:miter lim="400000"/>
          </a:ln>
        </p:spPr>
      </p:pic>
      <p:sp>
        <p:nvSpPr>
          <p:cNvPr id="275" name="Shape 275"/>
          <p:cNvSpPr/>
          <p:nvPr/>
        </p:nvSpPr>
        <p:spPr>
          <a:xfrm>
            <a:off x="10722823" y="1015997"/>
            <a:ext cx="1786577" cy="101600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3000"/>
            </a:pPr>
            <a:r>
              <a:rPr b="1">
                <a:latin typeface="Helvetica"/>
                <a:ea typeface="Helvetica"/>
                <a:cs typeface="Helvetica"/>
                <a:sym typeface="Helvetica"/>
              </a:rPr>
              <a:t>’ου</a:t>
            </a:r>
            <a:r>
              <a:t>, </a:t>
            </a:r>
            <a:r>
              <a:rPr b="1">
                <a:latin typeface="Helvetica"/>
                <a:ea typeface="Helvetica"/>
                <a:cs typeface="Helvetica"/>
                <a:sym typeface="Helvetica"/>
              </a:rPr>
              <a:t>’ουκ</a:t>
            </a:r>
          </a:p>
          <a:p>
            <a:pPr>
              <a:defRPr sz="3000"/>
            </a:pPr>
            <a:r>
              <a:t>ou, ouk</a:t>
            </a:r>
          </a:p>
        </p:txBody>
      </p:sp>
      <p:sp>
        <p:nvSpPr>
          <p:cNvPr id="276" name="Shape 276"/>
          <p:cNvSpPr/>
          <p:nvPr/>
        </p:nvSpPr>
        <p:spPr>
          <a:xfrm>
            <a:off x="9564001" y="756960"/>
            <a:ext cx="1384301" cy="1765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0000">
                <a:latin typeface="Apple Color Emoji"/>
                <a:ea typeface="Apple Color Emoji"/>
                <a:cs typeface="Apple Color Emoji"/>
                <a:sym typeface="Apple Color Emoji"/>
              </a:defRPr>
            </a:lvl1pPr>
          </a:lstStyle>
          <a:p>
            <a:r>
              <a:t>🚫</a:t>
            </a:r>
          </a:p>
        </p:txBody>
      </p:sp>
      <p:sp>
        <p:nvSpPr>
          <p:cNvPr id="277" name="Shape 277"/>
          <p:cNvSpPr/>
          <p:nvPr/>
        </p:nvSpPr>
        <p:spPr>
          <a:xfrm>
            <a:off x="7510470" y="1015999"/>
            <a:ext cx="1342691" cy="1016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3000"/>
            </a:pPr>
            <a:r>
              <a:rPr b="1">
                <a:latin typeface="Helvetica"/>
                <a:ea typeface="Helvetica"/>
                <a:cs typeface="Helvetica"/>
                <a:sym typeface="Helvetica"/>
              </a:rPr>
              <a:t>φιλειν</a:t>
            </a:r>
          </a:p>
          <a:p>
            <a:pPr>
              <a:defRPr sz="3000"/>
            </a:pPr>
            <a:r>
              <a:t>philein</a:t>
            </a:r>
          </a:p>
        </p:txBody>
      </p:sp>
      <p:pic>
        <p:nvPicPr>
          <p:cNvPr id="278" name="pasted-image.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8423" y="1069301"/>
            <a:ext cx="968242" cy="909398"/>
          </a:xfrm>
          <a:prstGeom prst="rect">
            <a:avLst/>
          </a:prstGeom>
          <a:ln w="12700">
            <a:miter lim="400000"/>
          </a:ln>
        </p:spPr>
      </p:pic>
      <p:pic>
        <p:nvPicPr>
          <p:cNvPr id="279" name="pasted-image.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4848" y="331526"/>
            <a:ext cx="779478" cy="123842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2" animBg="1" advAuto="0"/>
      <p:bldP spid="271"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Picture 280"/>
          <p:cNvPicPr>
            <a:picLocks/>
          </p:cNvPicPr>
          <p:nvPr/>
        </p:nvPicPr>
        <p:blipFill>
          <a:blip r:embed="rId2"/>
          <a:stretch>
            <a:fillRect/>
          </a:stretch>
        </p:blipFill>
        <p:spPr>
          <a:xfrm>
            <a:off x="6623624" y="1663870"/>
            <a:ext cx="3016574" cy="2732833"/>
          </a:xfrm>
          <a:prstGeom prst="rect">
            <a:avLst/>
          </a:prstGeom>
        </p:spPr>
      </p:pic>
      <p:sp>
        <p:nvSpPr>
          <p:cNvPr id="283" name="Shape 283"/>
          <p:cNvSpPr>
            <a:spLocks noGrp="1"/>
          </p:cNvSpPr>
          <p:nvPr>
            <p:ph type="title"/>
          </p:nvPr>
        </p:nvSpPr>
        <p:spPr>
          <a:xfrm>
            <a:off x="-1938029" y="-8364"/>
            <a:ext cx="11099801" cy="594371"/>
          </a:xfrm>
          <a:prstGeom prst="rect">
            <a:avLst/>
          </a:prstGeom>
        </p:spPr>
        <p:txBody>
          <a:bodyPr anchor="ctr">
            <a:normAutofit fontScale="90000"/>
          </a:bodyPr>
          <a:lstStyle>
            <a:lvl1pPr>
              <a:defRPr sz="3500">
                <a:latin typeface="+mj-lt"/>
                <a:ea typeface="+mj-ea"/>
                <a:cs typeface="+mj-cs"/>
                <a:sym typeface="Herculanum"/>
              </a:defRPr>
            </a:lvl1pPr>
          </a:lstStyle>
          <a:p>
            <a:r>
              <a:t>sentences with ‘not’</a:t>
            </a:r>
          </a:p>
        </p:txBody>
      </p:sp>
      <p:sp>
        <p:nvSpPr>
          <p:cNvPr id="284" name="Shape 284"/>
          <p:cNvSpPr/>
          <p:nvPr/>
        </p:nvSpPr>
        <p:spPr>
          <a:xfrm>
            <a:off x="236445" y="581358"/>
            <a:ext cx="8223251" cy="838201"/>
          </a:xfrm>
          <a:custGeom>
            <a:avLst/>
            <a:gdLst/>
            <a:ahLst/>
            <a:cxnLst>
              <a:cxn ang="0">
                <a:pos x="wd2" y="hd2"/>
              </a:cxn>
              <a:cxn ang="5400000">
                <a:pos x="wd2" y="hd2"/>
              </a:cxn>
              <a:cxn ang="10800000">
                <a:pos x="wd2" y="hd2"/>
              </a:cxn>
              <a:cxn ang="16200000">
                <a:pos x="wd2" y="hd2"/>
              </a:cxn>
            </a:cxnLst>
            <a:rect l="0" t="0" r="r" b="b"/>
            <a:pathLst>
              <a:path w="21600" h="21600" extrusionOk="0">
                <a:moveTo>
                  <a:pt x="173" y="0"/>
                </a:moveTo>
                <a:cubicBezTo>
                  <a:pt x="77" y="0"/>
                  <a:pt x="0" y="758"/>
                  <a:pt x="0" y="1698"/>
                </a:cubicBezTo>
                <a:lnTo>
                  <a:pt x="0" y="19902"/>
                </a:lnTo>
                <a:cubicBezTo>
                  <a:pt x="0" y="20842"/>
                  <a:pt x="77" y="21600"/>
                  <a:pt x="173" y="21600"/>
                </a:cubicBezTo>
                <a:lnTo>
                  <a:pt x="19586" y="21600"/>
                </a:lnTo>
                <a:cubicBezTo>
                  <a:pt x="19682" y="21600"/>
                  <a:pt x="19760" y="20842"/>
                  <a:pt x="19760" y="19902"/>
                </a:cubicBezTo>
                <a:lnTo>
                  <a:pt x="19760" y="11230"/>
                </a:lnTo>
                <a:lnTo>
                  <a:pt x="21600" y="7824"/>
                </a:lnTo>
                <a:lnTo>
                  <a:pt x="19760" y="4428"/>
                </a:lnTo>
                <a:lnTo>
                  <a:pt x="19760" y="1698"/>
                </a:lnTo>
                <a:cubicBezTo>
                  <a:pt x="19760" y="758"/>
                  <a:pt x="19682" y="0"/>
                  <a:pt x="19586" y="0"/>
                </a:cubicBezTo>
                <a:lnTo>
                  <a:pt x="173" y="0"/>
                </a:lnTo>
                <a:close/>
              </a:path>
            </a:pathLst>
          </a:custGeom>
          <a:ln w="25400">
            <a:solidFill>
              <a:srgbClr val="85888D"/>
            </a:solidFill>
            <a:miter lim="400000"/>
          </a:ln>
          <a:extLst>
            <a:ext uri="{C572A759-6A51-4108-AA02-DFA0A04FC94B}">
              <ma14:wrappingTextBoxFlag xmlns:ma14="http://schemas.microsoft.com/office/mac/drawingml/2011/main" xmlns="" val="1"/>
            </a:ext>
          </a:extLst>
        </p:spPr>
        <p:txBody>
          <a:bodyPr lIns="50800" tIns="50800" rIns="50800" bIns="50800" anchor="ctr"/>
          <a:lstStyle/>
          <a:p>
            <a:pPr>
              <a:defRPr sz="1800">
                <a:latin typeface="Comic Sans MS"/>
                <a:ea typeface="Comic Sans MS"/>
                <a:cs typeface="Comic Sans MS"/>
                <a:sym typeface="Comic Sans MS"/>
              </a:defRPr>
            </a:pPr>
            <a:r>
              <a:t>What is </a:t>
            </a:r>
            <a:r>
              <a:rPr u="sng"/>
              <a:t>not</a:t>
            </a:r>
            <a:r>
              <a:t> happening? Translate the sentence and add an illustration. The first one has been done to show you how.</a:t>
            </a:r>
          </a:p>
        </p:txBody>
      </p:sp>
      <p:pic>
        <p:nvPicPr>
          <p:cNvPr id="285" name="Picture 284"/>
          <p:cNvPicPr>
            <a:picLocks/>
          </p:cNvPicPr>
          <p:nvPr/>
        </p:nvPicPr>
        <p:blipFill>
          <a:blip r:embed="rId2"/>
          <a:stretch>
            <a:fillRect/>
          </a:stretch>
        </p:blipFill>
        <p:spPr>
          <a:xfrm>
            <a:off x="6609946" y="5893146"/>
            <a:ext cx="3016574" cy="2732833"/>
          </a:xfrm>
          <a:prstGeom prst="rect">
            <a:avLst/>
          </a:prstGeom>
        </p:spPr>
      </p:pic>
      <p:sp>
        <p:nvSpPr>
          <p:cNvPr id="287" name="Shape 287"/>
          <p:cNvSpPr/>
          <p:nvPr/>
        </p:nvSpPr>
        <p:spPr>
          <a:xfrm>
            <a:off x="360700" y="4767874"/>
            <a:ext cx="2808536" cy="863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200">
                <a:solidFill>
                  <a:schemeClr val="accent1"/>
                </a:solidFill>
                <a:latin typeface="Comic Sans MS"/>
                <a:ea typeface="Comic Sans MS"/>
                <a:cs typeface="Comic Sans MS"/>
                <a:sym typeface="Comic Sans MS"/>
              </a:defRPr>
            </a:lvl1pPr>
          </a:lstStyle>
          <a:p>
            <a:r>
              <a:t>The mouse is not listening.</a:t>
            </a:r>
          </a:p>
        </p:txBody>
      </p:sp>
      <p:pic>
        <p:nvPicPr>
          <p:cNvPr id="288" name="Picture 287"/>
          <p:cNvPicPr>
            <a:picLocks/>
          </p:cNvPicPr>
          <p:nvPr/>
        </p:nvPicPr>
        <p:blipFill>
          <a:blip r:embed="rId2"/>
          <a:stretch>
            <a:fillRect/>
          </a:stretch>
        </p:blipFill>
        <p:spPr>
          <a:xfrm>
            <a:off x="164399" y="1661516"/>
            <a:ext cx="3016574" cy="2732833"/>
          </a:xfrm>
          <a:prstGeom prst="rect">
            <a:avLst/>
          </a:prstGeom>
        </p:spPr>
      </p:pic>
      <p:sp>
        <p:nvSpPr>
          <p:cNvPr id="290" name="Shape 290"/>
          <p:cNvSpPr/>
          <p:nvPr/>
        </p:nvSpPr>
        <p:spPr>
          <a:xfrm>
            <a:off x="-87404" y="4412414"/>
            <a:ext cx="3256640" cy="406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000" b="1">
                <a:latin typeface="Calibri"/>
                <a:ea typeface="Calibri"/>
                <a:cs typeface="Calibri"/>
                <a:sym typeface="Calibri"/>
              </a:defRPr>
            </a:lvl1pPr>
          </a:lstStyle>
          <a:p>
            <a:pPr>
              <a:defRPr>
                <a:solidFill>
                  <a:srgbClr val="7A81FF"/>
                </a:solidFill>
              </a:defRPr>
            </a:pPr>
            <a:r>
              <a:rPr>
                <a:solidFill>
                  <a:srgbClr val="000000"/>
                </a:solidFill>
              </a:rPr>
              <a:t>‘ο μυς ’ουκ ’ακουει</a:t>
            </a:r>
          </a:p>
        </p:txBody>
      </p:sp>
      <p:sp>
        <p:nvSpPr>
          <p:cNvPr id="291" name="Shape 291"/>
          <p:cNvSpPr/>
          <p:nvPr/>
        </p:nvSpPr>
        <p:spPr>
          <a:xfrm>
            <a:off x="293693" y="5163974"/>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292" name="Shape 292"/>
          <p:cNvSpPr/>
          <p:nvPr/>
        </p:nvSpPr>
        <p:spPr>
          <a:xfrm>
            <a:off x="293693" y="5541131"/>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pic>
        <p:nvPicPr>
          <p:cNvPr id="293" name="Picture 292"/>
          <p:cNvPicPr>
            <a:picLocks/>
          </p:cNvPicPr>
          <p:nvPr/>
        </p:nvPicPr>
        <p:blipFill>
          <a:blip r:embed="rId2"/>
          <a:stretch>
            <a:fillRect/>
          </a:stretch>
        </p:blipFill>
        <p:spPr>
          <a:xfrm>
            <a:off x="3402851" y="1663870"/>
            <a:ext cx="3016574" cy="2732833"/>
          </a:xfrm>
          <a:prstGeom prst="rect">
            <a:avLst/>
          </a:prstGeom>
        </p:spPr>
      </p:pic>
      <p:sp>
        <p:nvSpPr>
          <p:cNvPr id="295" name="Shape 295"/>
          <p:cNvSpPr/>
          <p:nvPr/>
        </p:nvSpPr>
        <p:spPr>
          <a:xfrm>
            <a:off x="6552038" y="4412414"/>
            <a:ext cx="3094280" cy="406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000" b="1">
                <a:latin typeface="Calibri"/>
                <a:ea typeface="Calibri"/>
                <a:cs typeface="Calibri"/>
                <a:sym typeface="Calibri"/>
              </a:defRPr>
            </a:lvl1pPr>
          </a:lstStyle>
          <a:p>
            <a:pPr>
              <a:defRPr>
                <a:solidFill>
                  <a:srgbClr val="7A81FF"/>
                </a:solidFill>
              </a:defRPr>
            </a:pPr>
            <a:r>
              <a:rPr>
                <a:solidFill>
                  <a:srgbClr val="000000"/>
                </a:solidFill>
              </a:rPr>
              <a:t>‘αι θεαι ’ουκ ’αριθμουσι </a:t>
            </a:r>
          </a:p>
        </p:txBody>
      </p:sp>
      <p:sp>
        <p:nvSpPr>
          <p:cNvPr id="296" name="Shape 296"/>
          <p:cNvSpPr/>
          <p:nvPr/>
        </p:nvSpPr>
        <p:spPr>
          <a:xfrm>
            <a:off x="3463950" y="5144924"/>
            <a:ext cx="2884987"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297" name="Shape 297"/>
          <p:cNvSpPr/>
          <p:nvPr/>
        </p:nvSpPr>
        <p:spPr>
          <a:xfrm>
            <a:off x="3468645" y="5541490"/>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298" name="Shape 298"/>
          <p:cNvSpPr/>
          <p:nvPr/>
        </p:nvSpPr>
        <p:spPr>
          <a:xfrm>
            <a:off x="3293239" y="4412414"/>
            <a:ext cx="3094280" cy="406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000" b="1">
                <a:latin typeface="Calibri"/>
                <a:ea typeface="Calibri"/>
                <a:cs typeface="Calibri"/>
                <a:sym typeface="Calibri"/>
              </a:defRPr>
            </a:lvl1pPr>
          </a:lstStyle>
          <a:p>
            <a:pPr>
              <a:defRPr>
                <a:solidFill>
                  <a:srgbClr val="7A81FF"/>
                </a:solidFill>
              </a:defRPr>
            </a:pPr>
            <a:r>
              <a:rPr>
                <a:solidFill>
                  <a:srgbClr val="000000"/>
                </a:solidFill>
              </a:rPr>
              <a:t>‘οι θεοι ’ου μετρει</a:t>
            </a:r>
          </a:p>
        </p:txBody>
      </p:sp>
      <p:sp>
        <p:nvSpPr>
          <p:cNvPr id="299" name="Shape 299"/>
          <p:cNvSpPr/>
          <p:nvPr/>
        </p:nvSpPr>
        <p:spPr>
          <a:xfrm>
            <a:off x="6803283" y="5144924"/>
            <a:ext cx="2884987"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300" name="Shape 300"/>
          <p:cNvSpPr/>
          <p:nvPr/>
        </p:nvSpPr>
        <p:spPr>
          <a:xfrm>
            <a:off x="6803283" y="5548329"/>
            <a:ext cx="2884987"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pic>
        <p:nvPicPr>
          <p:cNvPr id="301" name="Picture 300"/>
          <p:cNvPicPr>
            <a:picLocks/>
          </p:cNvPicPr>
          <p:nvPr/>
        </p:nvPicPr>
        <p:blipFill>
          <a:blip r:embed="rId2"/>
          <a:stretch>
            <a:fillRect/>
          </a:stretch>
        </p:blipFill>
        <p:spPr>
          <a:xfrm>
            <a:off x="151699" y="5883346"/>
            <a:ext cx="3016574" cy="2732833"/>
          </a:xfrm>
          <a:prstGeom prst="rect">
            <a:avLst/>
          </a:prstGeom>
        </p:spPr>
      </p:pic>
      <p:sp>
        <p:nvSpPr>
          <p:cNvPr id="303" name="Shape 303"/>
          <p:cNvSpPr/>
          <p:nvPr/>
        </p:nvSpPr>
        <p:spPr>
          <a:xfrm>
            <a:off x="-6223" y="8632522"/>
            <a:ext cx="3094279" cy="406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000" b="1">
                <a:latin typeface="Calibri"/>
                <a:ea typeface="Calibri"/>
                <a:cs typeface="Calibri"/>
                <a:sym typeface="Calibri"/>
              </a:defRPr>
            </a:lvl1pPr>
          </a:lstStyle>
          <a:p>
            <a:r>
              <a:t>‘ο ‘ιππος ’ου σκοπει</a:t>
            </a:r>
          </a:p>
        </p:txBody>
      </p:sp>
      <p:pic>
        <p:nvPicPr>
          <p:cNvPr id="304" name="Picture 303"/>
          <p:cNvPicPr>
            <a:picLocks/>
          </p:cNvPicPr>
          <p:nvPr/>
        </p:nvPicPr>
        <p:blipFill>
          <a:blip r:embed="rId2"/>
          <a:stretch>
            <a:fillRect/>
          </a:stretch>
        </p:blipFill>
        <p:spPr>
          <a:xfrm>
            <a:off x="3377451" y="5893146"/>
            <a:ext cx="3016574" cy="2732833"/>
          </a:xfrm>
          <a:prstGeom prst="rect">
            <a:avLst/>
          </a:prstGeom>
        </p:spPr>
      </p:pic>
      <p:sp>
        <p:nvSpPr>
          <p:cNvPr id="306" name="Shape 306"/>
          <p:cNvSpPr/>
          <p:nvPr/>
        </p:nvSpPr>
        <p:spPr>
          <a:xfrm>
            <a:off x="3252649" y="8627803"/>
            <a:ext cx="3094279" cy="406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000" b="1">
                <a:latin typeface="Calibri"/>
                <a:ea typeface="Calibri"/>
                <a:cs typeface="Calibri"/>
                <a:sym typeface="Calibri"/>
              </a:defRPr>
            </a:lvl1pPr>
          </a:lstStyle>
          <a:p>
            <a:pPr>
              <a:defRPr>
                <a:solidFill>
                  <a:srgbClr val="7A81FF"/>
                </a:solidFill>
              </a:defRPr>
            </a:pPr>
            <a:r>
              <a:rPr>
                <a:solidFill>
                  <a:srgbClr val="000000"/>
                </a:solidFill>
              </a:rPr>
              <a:t>’Αθηνα ’ου φιλει</a:t>
            </a:r>
          </a:p>
        </p:txBody>
      </p:sp>
      <p:pic>
        <p:nvPicPr>
          <p:cNvPr id="307" name="plato_colou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9179" y="-35956"/>
            <a:ext cx="1195158" cy="1922495"/>
          </a:xfrm>
          <a:prstGeom prst="rect">
            <a:avLst/>
          </a:prstGeom>
          <a:ln w="12700">
            <a:miter lim="400000"/>
          </a:ln>
        </p:spPr>
      </p:pic>
      <p:sp>
        <p:nvSpPr>
          <p:cNvPr id="308" name="Shape 308"/>
          <p:cNvSpPr/>
          <p:nvPr/>
        </p:nvSpPr>
        <p:spPr>
          <a:xfrm>
            <a:off x="6509941" y="8632522"/>
            <a:ext cx="3094280" cy="406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000" b="1">
                <a:latin typeface="Calibri"/>
                <a:ea typeface="Calibri"/>
                <a:cs typeface="Calibri"/>
                <a:sym typeface="Calibri"/>
              </a:defRPr>
            </a:lvl1pPr>
          </a:lstStyle>
          <a:p>
            <a:r>
              <a:t>Ζευς ’ου γραφει</a:t>
            </a:r>
          </a:p>
        </p:txBody>
      </p:sp>
      <p:sp>
        <p:nvSpPr>
          <p:cNvPr id="309" name="Shape 309"/>
          <p:cNvSpPr/>
          <p:nvPr/>
        </p:nvSpPr>
        <p:spPr>
          <a:xfrm>
            <a:off x="10258281" y="5307261"/>
            <a:ext cx="637630" cy="317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1">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‘ο μυς</a:t>
            </a:r>
          </a:p>
        </p:txBody>
      </p:sp>
      <p:grpSp>
        <p:nvGrpSpPr>
          <p:cNvPr id="345" name="Group 345"/>
          <p:cNvGrpSpPr/>
          <p:nvPr/>
        </p:nvGrpSpPr>
        <p:grpSpPr>
          <a:xfrm>
            <a:off x="9980165" y="57299"/>
            <a:ext cx="2783137" cy="5661868"/>
            <a:chOff x="0" y="0"/>
            <a:chExt cx="2783136" cy="5661866"/>
          </a:xfrm>
        </p:grpSpPr>
        <p:sp>
          <p:nvSpPr>
            <p:cNvPr id="310" name="Shape 310"/>
            <p:cNvSpPr/>
            <p:nvPr/>
          </p:nvSpPr>
          <p:spPr>
            <a:xfrm>
              <a:off x="353497" y="244193"/>
              <a:ext cx="806141" cy="317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400" b="1">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γραφειν</a:t>
              </a:r>
            </a:p>
          </p:txBody>
        </p:sp>
        <p:sp>
          <p:nvSpPr>
            <p:cNvPr id="311" name="Shape 311"/>
            <p:cNvSpPr/>
            <p:nvPr/>
          </p:nvSpPr>
          <p:spPr>
            <a:xfrm>
              <a:off x="0" y="34017"/>
              <a:ext cx="2783136" cy="5627849"/>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endParaRPr/>
            </a:p>
          </p:txBody>
        </p:sp>
        <p:sp>
          <p:nvSpPr>
            <p:cNvPr id="312" name="Shape 312"/>
            <p:cNvSpPr/>
            <p:nvPr/>
          </p:nvSpPr>
          <p:spPr>
            <a:xfrm>
              <a:off x="818524" y="0"/>
              <a:ext cx="1151586" cy="317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400" i="1">
                  <a:latin typeface="Helvetica"/>
                  <a:ea typeface="Helvetica"/>
                  <a:cs typeface="Helvetica"/>
                  <a:sym typeface="Helvetica"/>
                </a:defRPr>
              </a:lvl1pPr>
            </a:lstStyle>
            <a:p>
              <a:r>
                <a:t>Handy Hints!</a:t>
              </a:r>
            </a:p>
          </p:txBody>
        </p:sp>
        <p:sp>
          <p:nvSpPr>
            <p:cNvPr id="313" name="Shape 313"/>
            <p:cNvSpPr/>
            <p:nvPr/>
          </p:nvSpPr>
          <p:spPr>
            <a:xfrm>
              <a:off x="2005500" y="736843"/>
              <a:ext cx="775495" cy="317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400" b="1">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σκοπειν</a:t>
              </a:r>
            </a:p>
          </p:txBody>
        </p:sp>
        <p:pic>
          <p:nvPicPr>
            <p:cNvPr id="314" name="pasted-imag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590" y="58118"/>
              <a:ext cx="374104" cy="594371"/>
            </a:xfrm>
            <a:prstGeom prst="rect">
              <a:avLst/>
            </a:prstGeom>
            <a:ln w="12700" cap="flat">
              <a:noFill/>
              <a:miter lim="400000"/>
            </a:ln>
            <a:effectLst/>
          </p:spPr>
        </p:pic>
        <p:pic>
          <p:nvPicPr>
            <p:cNvPr id="315" name="skopein.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059895" y="204962"/>
              <a:ext cx="674832" cy="594371"/>
            </a:xfrm>
            <a:prstGeom prst="rect">
              <a:avLst/>
            </a:prstGeom>
            <a:ln w="12700" cap="flat">
              <a:noFill/>
              <a:miter lim="400000"/>
            </a:ln>
            <a:effectLst/>
          </p:spPr>
        </p:pic>
        <p:pic>
          <p:nvPicPr>
            <p:cNvPr id="316" name="pasted-imag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5694" y="535477"/>
              <a:ext cx="965201" cy="482601"/>
            </a:xfrm>
            <a:prstGeom prst="rect">
              <a:avLst/>
            </a:prstGeom>
            <a:ln w="12700" cap="flat">
              <a:noFill/>
              <a:miter lim="400000"/>
            </a:ln>
            <a:effectLst/>
          </p:spPr>
        </p:pic>
        <p:pic>
          <p:nvPicPr>
            <p:cNvPr id="317" name="pasted-image.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8018" y="951550"/>
              <a:ext cx="474367" cy="746688"/>
            </a:xfrm>
            <a:prstGeom prst="rect">
              <a:avLst/>
            </a:prstGeom>
            <a:ln w="12700" cap="flat">
              <a:noFill/>
              <a:miter lim="400000"/>
            </a:ln>
            <a:effectLst/>
          </p:spPr>
        </p:pic>
        <p:sp>
          <p:nvSpPr>
            <p:cNvPr id="318" name="Shape 318"/>
            <p:cNvSpPr/>
            <p:nvPr/>
          </p:nvSpPr>
          <p:spPr>
            <a:xfrm>
              <a:off x="30847" y="1638754"/>
              <a:ext cx="835746" cy="317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400" b="1">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’ακουειν</a:t>
              </a:r>
            </a:p>
          </p:txBody>
        </p:sp>
        <p:pic>
          <p:nvPicPr>
            <p:cNvPr id="319" name="pasted-image.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0799" y="1236406"/>
              <a:ext cx="815538" cy="521209"/>
            </a:xfrm>
            <a:prstGeom prst="rect">
              <a:avLst/>
            </a:prstGeom>
            <a:ln w="12700" cap="flat">
              <a:noFill/>
              <a:miter lim="400000"/>
            </a:ln>
            <a:effectLst/>
          </p:spPr>
        </p:pic>
        <p:sp>
          <p:nvSpPr>
            <p:cNvPr id="320" name="Shape 320"/>
            <p:cNvSpPr/>
            <p:nvPr/>
          </p:nvSpPr>
          <p:spPr>
            <a:xfrm>
              <a:off x="1091410" y="1632263"/>
              <a:ext cx="766292" cy="317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defRPr sz="1400"/>
              </a:pPr>
              <a:r>
                <a:rPr b="1">
                  <a:latin typeface="Helvetica"/>
                  <a:ea typeface="Helvetica"/>
                  <a:cs typeface="Helvetica"/>
                  <a:sym typeface="Helvetica"/>
                </a:rPr>
                <a:t>μετρειν</a:t>
              </a:r>
            </a:p>
          </p:txBody>
        </p:sp>
        <p:sp>
          <p:nvSpPr>
            <p:cNvPr id="321" name="Shape 321"/>
            <p:cNvSpPr/>
            <p:nvPr/>
          </p:nvSpPr>
          <p:spPr>
            <a:xfrm>
              <a:off x="864790" y="943052"/>
              <a:ext cx="894520" cy="317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400" b="1">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’αριθμειν</a:t>
              </a:r>
            </a:p>
          </p:txBody>
        </p:sp>
        <p:sp>
          <p:nvSpPr>
            <p:cNvPr id="322" name="Shape 322"/>
            <p:cNvSpPr/>
            <p:nvPr/>
          </p:nvSpPr>
          <p:spPr>
            <a:xfrm>
              <a:off x="36968" y="4205273"/>
              <a:ext cx="823504" cy="317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400" b="1">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‘ο ‘ιππος</a:t>
              </a:r>
            </a:p>
          </p:txBody>
        </p:sp>
        <p:sp>
          <p:nvSpPr>
            <p:cNvPr id="323" name="Shape 323"/>
            <p:cNvSpPr/>
            <p:nvPr/>
          </p:nvSpPr>
          <p:spPr>
            <a:xfrm>
              <a:off x="1915683" y="3715445"/>
              <a:ext cx="736774" cy="317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400" b="1">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‘αι θεαι</a:t>
              </a:r>
            </a:p>
          </p:txBody>
        </p:sp>
        <p:pic>
          <p:nvPicPr>
            <p:cNvPr id="324" name="pasted-image.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68742" y="1293810"/>
              <a:ext cx="513828" cy="482601"/>
            </a:xfrm>
            <a:prstGeom prst="rect">
              <a:avLst/>
            </a:prstGeom>
            <a:ln w="12700" cap="flat">
              <a:noFill/>
              <a:miter lim="400000"/>
            </a:ln>
            <a:effectLst/>
          </p:spPr>
        </p:pic>
        <p:sp>
          <p:nvSpPr>
            <p:cNvPr id="325" name="Shape 325"/>
            <p:cNvSpPr/>
            <p:nvPr/>
          </p:nvSpPr>
          <p:spPr>
            <a:xfrm>
              <a:off x="2082518" y="1677640"/>
              <a:ext cx="638151" cy="317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400" b="1">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φιλειν</a:t>
              </a:r>
            </a:p>
          </p:txBody>
        </p:sp>
        <p:pic>
          <p:nvPicPr>
            <p:cNvPr id="326" name="hermes.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114442" y="2105479"/>
              <a:ext cx="668555" cy="831851"/>
            </a:xfrm>
            <a:prstGeom prst="rect">
              <a:avLst/>
            </a:prstGeom>
            <a:ln w="12700" cap="flat">
              <a:noFill/>
              <a:miter lim="400000"/>
            </a:ln>
            <a:effectLst/>
          </p:spPr>
        </p:pic>
        <p:sp>
          <p:nvSpPr>
            <p:cNvPr id="327" name="Shape 327"/>
            <p:cNvSpPr/>
            <p:nvPr/>
          </p:nvSpPr>
          <p:spPr>
            <a:xfrm>
              <a:off x="519298" y="2362654"/>
              <a:ext cx="746759" cy="317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400" b="1">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‘ο θεοσ</a:t>
              </a:r>
            </a:p>
          </p:txBody>
        </p:sp>
        <p:grpSp>
          <p:nvGrpSpPr>
            <p:cNvPr id="332" name="Group 332"/>
            <p:cNvGrpSpPr/>
            <p:nvPr/>
          </p:nvGrpSpPr>
          <p:grpSpPr>
            <a:xfrm>
              <a:off x="1512247" y="1955510"/>
              <a:ext cx="1170322" cy="825154"/>
              <a:chOff x="0" y="0"/>
              <a:chExt cx="1170321" cy="825152"/>
            </a:xfrm>
          </p:grpSpPr>
          <p:pic>
            <p:nvPicPr>
              <p:cNvPr id="328" name="hades colour.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18383"/>
                <a:ext cx="605077" cy="806770"/>
              </a:xfrm>
              <a:prstGeom prst="rect">
                <a:avLst/>
              </a:prstGeom>
              <a:ln w="12700" cap="flat">
                <a:noFill/>
                <a:miter lim="400000"/>
              </a:ln>
              <a:effectLst/>
            </p:spPr>
          </p:pic>
          <p:grpSp>
            <p:nvGrpSpPr>
              <p:cNvPr id="331" name="Group 331"/>
              <p:cNvGrpSpPr/>
              <p:nvPr/>
            </p:nvGrpSpPr>
            <p:grpSpPr>
              <a:xfrm>
                <a:off x="589907" y="0"/>
                <a:ext cx="580415" cy="736542"/>
                <a:chOff x="0" y="0"/>
                <a:chExt cx="580413" cy="736541"/>
              </a:xfrm>
            </p:grpSpPr>
            <p:pic>
              <p:nvPicPr>
                <p:cNvPr id="329" name="poseidon_clean.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0" y="40333"/>
                  <a:ext cx="567176" cy="696209"/>
                </a:xfrm>
                <a:prstGeom prst="rect">
                  <a:avLst/>
                </a:prstGeom>
                <a:ln w="12700" cap="flat">
                  <a:noFill/>
                  <a:miter lim="400000"/>
                </a:ln>
                <a:effectLst/>
              </p:spPr>
            </p:pic>
            <p:sp>
              <p:nvSpPr>
                <p:cNvPr id="330" name="Shape 330"/>
                <p:cNvSpPr/>
                <p:nvPr/>
              </p:nvSpPr>
              <p:spPr>
                <a:xfrm>
                  <a:off x="342341" y="0"/>
                  <a:ext cx="238073" cy="8866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pPr>
                  <a:endParaRPr/>
                </a:p>
              </p:txBody>
            </p:sp>
          </p:grpSp>
        </p:grpSp>
        <p:sp>
          <p:nvSpPr>
            <p:cNvPr id="333" name="Shape 333"/>
            <p:cNvSpPr/>
            <p:nvPr/>
          </p:nvSpPr>
          <p:spPr>
            <a:xfrm>
              <a:off x="1783432" y="2614450"/>
              <a:ext cx="736774" cy="317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400" b="1">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‘οι θεοι</a:t>
              </a:r>
            </a:p>
          </p:txBody>
        </p:sp>
        <p:pic>
          <p:nvPicPr>
            <p:cNvPr id="334" name="artemis_clean.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13201" y="2829335"/>
              <a:ext cx="558953" cy="825153"/>
            </a:xfrm>
            <a:prstGeom prst="rect">
              <a:avLst/>
            </a:prstGeom>
            <a:ln w="12700" cap="flat">
              <a:noFill/>
              <a:miter lim="400000"/>
            </a:ln>
            <a:effectLst/>
          </p:spPr>
        </p:pic>
        <p:sp>
          <p:nvSpPr>
            <p:cNvPr id="335" name="Shape 335"/>
            <p:cNvSpPr/>
            <p:nvPr/>
          </p:nvSpPr>
          <p:spPr>
            <a:xfrm>
              <a:off x="66387" y="3187113"/>
              <a:ext cx="637630" cy="317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400" b="1">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‘η θεα</a:t>
              </a:r>
            </a:p>
          </p:txBody>
        </p:sp>
        <p:grpSp>
          <p:nvGrpSpPr>
            <p:cNvPr id="338" name="Group 338"/>
            <p:cNvGrpSpPr/>
            <p:nvPr/>
          </p:nvGrpSpPr>
          <p:grpSpPr>
            <a:xfrm>
              <a:off x="1656304" y="2946498"/>
              <a:ext cx="991029" cy="825154"/>
              <a:chOff x="0" y="0"/>
              <a:chExt cx="991028" cy="825152"/>
            </a:xfrm>
          </p:grpSpPr>
          <p:pic>
            <p:nvPicPr>
              <p:cNvPr id="336" name="hera_clean.jp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flipH="1">
                <a:off x="0" y="59782"/>
                <a:ext cx="446020" cy="765371"/>
              </a:xfrm>
              <a:prstGeom prst="rect">
                <a:avLst/>
              </a:prstGeom>
              <a:ln w="12700" cap="flat">
                <a:noFill/>
                <a:miter lim="400000"/>
              </a:ln>
              <a:effectLst/>
            </p:spPr>
          </p:pic>
          <p:pic>
            <p:nvPicPr>
              <p:cNvPr id="337" name="athena.jp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flipH="1">
                <a:off x="492392" y="0"/>
                <a:ext cx="498637" cy="806345"/>
              </a:xfrm>
              <a:prstGeom prst="rect">
                <a:avLst/>
              </a:prstGeom>
              <a:ln w="12700" cap="flat">
                <a:noFill/>
                <a:miter lim="400000"/>
              </a:ln>
              <a:effectLst/>
            </p:spPr>
          </p:pic>
        </p:grpSp>
        <p:pic>
          <p:nvPicPr>
            <p:cNvPr id="339" name="hippos.jp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6820" y="3717191"/>
              <a:ext cx="558952" cy="558953"/>
            </a:xfrm>
            <a:prstGeom prst="rect">
              <a:avLst/>
            </a:prstGeom>
            <a:ln w="12700" cap="flat">
              <a:noFill/>
              <a:miter lim="400000"/>
            </a:ln>
            <a:effectLst/>
          </p:spPr>
        </p:pic>
        <p:pic>
          <p:nvPicPr>
            <p:cNvPr id="340" name="hippoi.jp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flipH="1">
              <a:off x="1119681" y="3931400"/>
              <a:ext cx="797774" cy="647304"/>
            </a:xfrm>
            <a:prstGeom prst="rect">
              <a:avLst/>
            </a:prstGeom>
            <a:ln w="12700" cap="flat">
              <a:noFill/>
              <a:miter lim="400000"/>
            </a:ln>
            <a:effectLst/>
          </p:spPr>
        </p:pic>
        <p:sp>
          <p:nvSpPr>
            <p:cNvPr id="341" name="Shape 341"/>
            <p:cNvSpPr/>
            <p:nvPr/>
          </p:nvSpPr>
          <p:spPr>
            <a:xfrm>
              <a:off x="1853738" y="4147411"/>
              <a:ext cx="823418" cy="317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400" b="1">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‘οι ‘ιπποι</a:t>
              </a:r>
            </a:p>
          </p:txBody>
        </p:sp>
        <p:pic>
          <p:nvPicPr>
            <p:cNvPr id="342" name="mouse.jp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68549" y="4529989"/>
              <a:ext cx="775495" cy="697135"/>
            </a:xfrm>
            <a:prstGeom prst="rect">
              <a:avLst/>
            </a:prstGeom>
            <a:ln w="12700" cap="flat">
              <a:noFill/>
              <a:miter lim="400000"/>
            </a:ln>
            <a:effectLst/>
          </p:spPr>
        </p:pic>
      </p:grpSp>
      <p:pic>
        <p:nvPicPr>
          <p:cNvPr id="346" name="Picture 345"/>
          <p:cNvPicPr>
            <a:picLocks/>
          </p:cNvPicPr>
          <p:nvPr/>
        </p:nvPicPr>
        <p:blipFill>
          <a:blip r:embed="rId2"/>
          <a:stretch>
            <a:fillRect/>
          </a:stretch>
        </p:blipFill>
        <p:spPr>
          <a:xfrm>
            <a:off x="9846557" y="5893146"/>
            <a:ext cx="3016574" cy="2732833"/>
          </a:xfrm>
          <a:prstGeom prst="rect">
            <a:avLst/>
          </a:prstGeom>
        </p:spPr>
      </p:pic>
      <p:sp>
        <p:nvSpPr>
          <p:cNvPr id="348" name="Shape 348"/>
          <p:cNvSpPr/>
          <p:nvPr/>
        </p:nvSpPr>
        <p:spPr>
          <a:xfrm>
            <a:off x="9768813" y="8632522"/>
            <a:ext cx="3256641" cy="406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000" b="1">
                <a:latin typeface="Calibri"/>
                <a:ea typeface="Calibri"/>
                <a:cs typeface="Calibri"/>
                <a:sym typeface="Calibri"/>
              </a:defRPr>
            </a:lvl1pPr>
          </a:lstStyle>
          <a:p>
            <a:r>
              <a:t>‘οι ‘ιπποι ’ου σκοπουσι </a:t>
            </a:r>
          </a:p>
        </p:txBody>
      </p:sp>
      <p:sp>
        <p:nvSpPr>
          <p:cNvPr id="349" name="Shape 349"/>
          <p:cNvSpPr/>
          <p:nvPr/>
        </p:nvSpPr>
        <p:spPr>
          <a:xfrm>
            <a:off x="215895" y="9283310"/>
            <a:ext cx="2884987"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350" name="Shape 350"/>
          <p:cNvSpPr/>
          <p:nvPr/>
        </p:nvSpPr>
        <p:spPr>
          <a:xfrm>
            <a:off x="220590" y="9679876"/>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351" name="Shape 351"/>
          <p:cNvSpPr/>
          <p:nvPr/>
        </p:nvSpPr>
        <p:spPr>
          <a:xfrm>
            <a:off x="3555228" y="9283310"/>
            <a:ext cx="2884987"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352" name="Shape 352"/>
          <p:cNvSpPr/>
          <p:nvPr/>
        </p:nvSpPr>
        <p:spPr>
          <a:xfrm>
            <a:off x="3555228" y="9686714"/>
            <a:ext cx="2884987"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353" name="Shape 353"/>
          <p:cNvSpPr/>
          <p:nvPr/>
        </p:nvSpPr>
        <p:spPr>
          <a:xfrm>
            <a:off x="6700757" y="9283310"/>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354" name="Shape 354"/>
          <p:cNvSpPr/>
          <p:nvPr/>
        </p:nvSpPr>
        <p:spPr>
          <a:xfrm>
            <a:off x="6705451" y="9679876"/>
            <a:ext cx="2884987"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355" name="Shape 355"/>
          <p:cNvSpPr/>
          <p:nvPr/>
        </p:nvSpPr>
        <p:spPr>
          <a:xfrm>
            <a:off x="10040090" y="9283310"/>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356" name="Shape 356"/>
          <p:cNvSpPr/>
          <p:nvPr/>
        </p:nvSpPr>
        <p:spPr>
          <a:xfrm>
            <a:off x="10040090" y="9686714"/>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pic>
        <p:nvPicPr>
          <p:cNvPr id="357" name="mouse not listening.jpg"/>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a:xfrm>
            <a:off x="633279" y="1865345"/>
            <a:ext cx="2263219" cy="2228942"/>
          </a:xfrm>
          <a:prstGeom prst="rect">
            <a:avLst/>
          </a:prstGeom>
          <a:ln w="12700">
            <a:miter lim="400000"/>
          </a:ln>
        </p:spPr>
      </p:pic>
      <p:sp>
        <p:nvSpPr>
          <p:cNvPr id="358" name="Shape 358"/>
          <p:cNvSpPr/>
          <p:nvPr/>
        </p:nvSpPr>
        <p:spPr>
          <a:xfrm>
            <a:off x="3481470" y="4742474"/>
            <a:ext cx="2808536" cy="863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200">
                <a:solidFill>
                  <a:schemeClr val="accent1"/>
                </a:solidFill>
                <a:latin typeface="Comic Sans MS"/>
                <a:ea typeface="Comic Sans MS"/>
                <a:cs typeface="Comic Sans MS"/>
                <a:sym typeface="Comic Sans MS"/>
              </a:defRPr>
            </a:lvl1pPr>
          </a:lstStyle>
          <a:p>
            <a:r>
              <a:t>The gods are not measuring.</a:t>
            </a:r>
          </a:p>
        </p:txBody>
      </p:sp>
      <p:sp>
        <p:nvSpPr>
          <p:cNvPr id="359" name="Shape 359"/>
          <p:cNvSpPr/>
          <p:nvPr/>
        </p:nvSpPr>
        <p:spPr>
          <a:xfrm>
            <a:off x="6694910" y="4751530"/>
            <a:ext cx="2808536" cy="863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200">
                <a:solidFill>
                  <a:schemeClr val="accent1"/>
                </a:solidFill>
                <a:latin typeface="Comic Sans MS"/>
                <a:ea typeface="Comic Sans MS"/>
                <a:cs typeface="Comic Sans MS"/>
                <a:sym typeface="Comic Sans MS"/>
              </a:defRPr>
            </a:lvl1pPr>
          </a:lstStyle>
          <a:p>
            <a:r>
              <a:t>The goddesses are not counting.</a:t>
            </a:r>
          </a:p>
        </p:txBody>
      </p:sp>
      <p:sp>
        <p:nvSpPr>
          <p:cNvPr id="360" name="Shape 360"/>
          <p:cNvSpPr/>
          <p:nvPr/>
        </p:nvSpPr>
        <p:spPr>
          <a:xfrm>
            <a:off x="255718" y="8899946"/>
            <a:ext cx="2808536" cy="863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200">
                <a:solidFill>
                  <a:schemeClr val="accent1"/>
                </a:solidFill>
                <a:latin typeface="Comic Sans MS"/>
                <a:ea typeface="Comic Sans MS"/>
                <a:cs typeface="Comic Sans MS"/>
                <a:sym typeface="Comic Sans MS"/>
              </a:defRPr>
            </a:lvl1pPr>
          </a:lstStyle>
          <a:p>
            <a:r>
              <a:t>The horse is not watching.</a:t>
            </a:r>
          </a:p>
        </p:txBody>
      </p:sp>
      <p:sp>
        <p:nvSpPr>
          <p:cNvPr id="361" name="Shape 361"/>
          <p:cNvSpPr/>
          <p:nvPr/>
        </p:nvSpPr>
        <p:spPr>
          <a:xfrm>
            <a:off x="3536812" y="8899946"/>
            <a:ext cx="2808536" cy="863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200">
                <a:solidFill>
                  <a:schemeClr val="accent1"/>
                </a:solidFill>
                <a:latin typeface="Comic Sans MS"/>
                <a:ea typeface="Comic Sans MS"/>
                <a:cs typeface="Comic Sans MS"/>
                <a:sym typeface="Comic Sans MS"/>
              </a:defRPr>
            </a:lvl1pPr>
          </a:lstStyle>
          <a:p>
            <a:r>
              <a:t>Athena does not love.</a:t>
            </a:r>
          </a:p>
        </p:txBody>
      </p:sp>
      <p:sp>
        <p:nvSpPr>
          <p:cNvPr id="362" name="Shape 362"/>
          <p:cNvSpPr/>
          <p:nvPr/>
        </p:nvSpPr>
        <p:spPr>
          <a:xfrm>
            <a:off x="6808842" y="8881446"/>
            <a:ext cx="2808536" cy="482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200">
                <a:solidFill>
                  <a:schemeClr val="accent1"/>
                </a:solidFill>
                <a:latin typeface="Comic Sans MS"/>
                <a:ea typeface="Comic Sans MS"/>
                <a:cs typeface="Comic Sans MS"/>
                <a:sym typeface="Comic Sans MS"/>
              </a:defRPr>
            </a:lvl1pPr>
          </a:lstStyle>
          <a:p>
            <a:r>
              <a:t>Zeus does not write.</a:t>
            </a:r>
          </a:p>
        </p:txBody>
      </p:sp>
      <p:sp>
        <p:nvSpPr>
          <p:cNvPr id="363" name="Shape 363"/>
          <p:cNvSpPr/>
          <p:nvPr/>
        </p:nvSpPr>
        <p:spPr>
          <a:xfrm>
            <a:off x="10078315" y="8899946"/>
            <a:ext cx="2808536" cy="863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200">
                <a:solidFill>
                  <a:schemeClr val="accent1"/>
                </a:solidFill>
                <a:latin typeface="Comic Sans MS"/>
                <a:ea typeface="Comic Sans MS"/>
                <a:cs typeface="Comic Sans MS"/>
                <a:sym typeface="Comic Sans MS"/>
              </a:defRPr>
            </a:lvl1pPr>
          </a:lstStyle>
          <a:p>
            <a:r>
              <a:t>The horses are not watching.</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1" animBg="1" advAuto="0"/>
      <p:bldP spid="359" grpId="2" animBg="1" advAuto="0"/>
      <p:bldP spid="360" grpId="3" animBg="1" advAuto="0"/>
      <p:bldP spid="361" grpId="4" animBg="1" advAuto="0"/>
      <p:bldP spid="362" grpId="5" animBg="1" advAuto="0"/>
      <p:bldP spid="363" grpId="6"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p:nvPr/>
        </p:nvSpPr>
        <p:spPr>
          <a:xfrm>
            <a:off x="952500" y="51133"/>
            <a:ext cx="11099800" cy="12384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defRPr sz="6500">
                <a:latin typeface="+mj-lt"/>
                <a:ea typeface="+mj-ea"/>
                <a:cs typeface="+mj-cs"/>
                <a:sym typeface="Herculanum"/>
              </a:defRPr>
            </a:lvl1pPr>
          </a:lstStyle>
          <a:p>
            <a:r>
              <a:t>philosophy</a:t>
            </a:r>
          </a:p>
        </p:txBody>
      </p:sp>
      <p:sp>
        <p:nvSpPr>
          <p:cNvPr id="366" name="Shape 366"/>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
        <p:nvSpPr>
          <p:cNvPr id="367" name="Shape 367"/>
          <p:cNvSpPr/>
          <p:nvPr/>
        </p:nvSpPr>
        <p:spPr>
          <a:xfrm>
            <a:off x="7286384" y="3607554"/>
            <a:ext cx="3745422" cy="850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900"/>
            </a:lvl1pPr>
          </a:lstStyle>
          <a:p>
            <a:r>
              <a:t>sophos, wise</a:t>
            </a:r>
          </a:p>
        </p:txBody>
      </p:sp>
      <p:sp>
        <p:nvSpPr>
          <p:cNvPr id="368" name="Shape 368"/>
          <p:cNvSpPr/>
          <p:nvPr/>
        </p:nvSpPr>
        <p:spPr>
          <a:xfrm>
            <a:off x="1533618" y="3607554"/>
            <a:ext cx="4369811" cy="850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900"/>
            </a:lvl1pPr>
          </a:lstStyle>
          <a:p>
            <a:r>
              <a:t>philein, to love</a:t>
            </a:r>
          </a:p>
        </p:txBody>
      </p:sp>
      <p:sp>
        <p:nvSpPr>
          <p:cNvPr id="369" name="Shape 369"/>
          <p:cNvSpPr/>
          <p:nvPr/>
        </p:nvSpPr>
        <p:spPr>
          <a:xfrm>
            <a:off x="7426403" y="2510555"/>
            <a:ext cx="2191197" cy="1028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b="1">
                <a:solidFill>
                  <a:schemeClr val="accent5"/>
                </a:solidFill>
                <a:latin typeface="Calibri"/>
                <a:ea typeface="Calibri"/>
                <a:cs typeface="Calibri"/>
                <a:sym typeface="Calibri"/>
              </a:defRPr>
            </a:lvl1pPr>
          </a:lstStyle>
          <a:p>
            <a:r>
              <a:t>σοφος</a:t>
            </a:r>
          </a:p>
        </p:txBody>
      </p:sp>
      <p:sp>
        <p:nvSpPr>
          <p:cNvPr id="370" name="Shape 370"/>
          <p:cNvSpPr/>
          <p:nvPr/>
        </p:nvSpPr>
        <p:spPr>
          <a:xfrm>
            <a:off x="3615565" y="2510555"/>
            <a:ext cx="2157711" cy="1028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b="1">
                <a:solidFill>
                  <a:schemeClr val="accent2">
                    <a:hueOff val="-2473793"/>
                    <a:satOff val="-50209"/>
                    <a:lumOff val="23543"/>
                  </a:schemeClr>
                </a:solidFill>
                <a:latin typeface="Calibri"/>
                <a:ea typeface="Calibri"/>
                <a:cs typeface="Calibri"/>
                <a:sym typeface="Calibri"/>
              </a:defRPr>
            </a:lvl1pPr>
          </a:lstStyle>
          <a:p>
            <a:r>
              <a:t>φιλειν</a:t>
            </a:r>
          </a:p>
        </p:txBody>
      </p:sp>
      <p:sp>
        <p:nvSpPr>
          <p:cNvPr id="371" name="Shape 371"/>
          <p:cNvSpPr/>
          <p:nvPr/>
        </p:nvSpPr>
        <p:spPr>
          <a:xfrm>
            <a:off x="22137" y="3607554"/>
            <a:ext cx="4369810" cy="850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900"/>
            </a:lvl1pPr>
          </a:lstStyle>
          <a:p>
            <a:r>
              <a:t>phil</a:t>
            </a:r>
          </a:p>
        </p:txBody>
      </p:sp>
      <p:sp>
        <p:nvSpPr>
          <p:cNvPr id="372" name="Shape 372"/>
          <p:cNvSpPr/>
          <p:nvPr/>
        </p:nvSpPr>
        <p:spPr>
          <a:xfrm>
            <a:off x="7287969" y="3607554"/>
            <a:ext cx="1497673" cy="850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900"/>
            </a:lvl1pPr>
          </a:lstStyle>
          <a:p>
            <a:r>
              <a:t>soph</a:t>
            </a:r>
          </a:p>
        </p:txBody>
      </p:sp>
      <p:sp>
        <p:nvSpPr>
          <p:cNvPr id="373" name="Shape 373"/>
          <p:cNvSpPr/>
          <p:nvPr/>
        </p:nvSpPr>
        <p:spPr>
          <a:xfrm>
            <a:off x="4892979" y="6281818"/>
            <a:ext cx="3193442" cy="850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900"/>
            </a:lvl1pPr>
          </a:lstStyle>
          <a:p>
            <a:r>
              <a:t>      o        y</a:t>
            </a:r>
          </a:p>
        </p:txBody>
      </p:sp>
      <p:sp>
        <p:nvSpPr>
          <p:cNvPr id="374" name="Shape 374"/>
          <p:cNvSpPr/>
          <p:nvPr/>
        </p:nvSpPr>
        <p:spPr>
          <a:xfrm>
            <a:off x="4370501" y="7861672"/>
            <a:ext cx="4263798" cy="850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900"/>
            </a:lvl1pPr>
          </a:lstStyle>
          <a:p>
            <a:r>
              <a:t>love of wisdom</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71"/>
                                        </p:tgtEl>
                                        <p:attrNameLst>
                                          <p:attrName>style.visibility</p:attrName>
                                        </p:attrNameLst>
                                      </p:cBhvr>
                                      <p:to>
                                        <p:strVal val="visible"/>
                                      </p:to>
                                    </p:set>
                                  </p:childTnLst>
                                </p:cTn>
                              </p:par>
                            </p:childTnLst>
                          </p:cTn>
                        </p:par>
                        <p:par>
                          <p:cTn id="23" fill="hold">
                            <p:stCondLst>
                              <p:cond delay="0"/>
                            </p:stCondLst>
                            <p:childTnLst>
                              <p:par>
                                <p:cTn id="24" presetID="-1" presetClass="path" presetSubtype="0" accel="50000" decel="50000" fill="hold" nodeType="afterEffect">
                                  <p:stCondLst>
                                    <p:cond delay="0"/>
                                  </p:stCondLst>
                                  <p:childTnLst>
                                    <p:animMotion origin="layout" path="M 0.000000 0.000000 L 0.250533 0.274182" pathEditMode="relative">
                                      <p:cBhvr>
                                        <p:cTn id="25" dur="1000" fill="hold"/>
                                        <p:tgtEl>
                                          <p:spTgt spid="371"/>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7" nodeType="clickEffect">
                                  <p:stCondLst>
                                    <p:cond delay="0"/>
                                  </p:stCondLst>
                                  <p:iterate>
                                    <p:tmAbs val="0"/>
                                  </p:iterate>
                                  <p:childTnLst>
                                    <p:set>
                                      <p:cBhvr>
                                        <p:cTn id="29" fill="hold"/>
                                        <p:tgtEl>
                                          <p:spTgt spid="372"/>
                                        </p:tgtEl>
                                        <p:attrNameLst>
                                          <p:attrName>style.visibility</p:attrName>
                                        </p:attrNameLst>
                                      </p:cBhvr>
                                      <p:to>
                                        <p:strVal val="visible"/>
                                      </p:to>
                                    </p:set>
                                  </p:childTnLst>
                                </p:cTn>
                              </p:par>
                            </p:childTnLst>
                          </p:cTn>
                        </p:par>
                        <p:par>
                          <p:cTn id="30" fill="hold">
                            <p:stCondLst>
                              <p:cond delay="0"/>
                            </p:stCondLst>
                            <p:childTnLst>
                              <p:par>
                                <p:cTn id="31" presetID="-1" presetClass="path" presetSubtype="0" accel="50000" decel="50000" fill="hold" nodeType="afterEffect">
                                  <p:stCondLst>
                                    <p:cond delay="0"/>
                                  </p:stCondLst>
                                  <p:childTnLst>
                                    <p:animMotion origin="layout" path="M 0.000000 0.000000 L -0.077395 0.274143" pathEditMode="relative">
                                      <p:cBhvr>
                                        <p:cTn id="32" dur="1000" fill="hold"/>
                                        <p:tgtEl>
                                          <p:spTgt spid="372"/>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9" nodeType="clickEffect">
                                  <p:stCondLst>
                                    <p:cond delay="0"/>
                                  </p:stCondLst>
                                  <p:iterate>
                                    <p:tmAbs val="0"/>
                                  </p:iterate>
                                  <p:childTnLst>
                                    <p:set>
                                      <p:cBhvr>
                                        <p:cTn id="36" fill="hold"/>
                                        <p:tgtEl>
                                          <p:spTgt spid="3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0" nodeType="clickEffect">
                                  <p:stCondLst>
                                    <p:cond delay="0"/>
                                  </p:stCondLst>
                                  <p:iterate>
                                    <p:tmAbs val="0"/>
                                  </p:iterate>
                                  <p:childTnLst>
                                    <p:set>
                                      <p:cBhvr>
                                        <p:cTn id="40" fill="hold"/>
                                        <p:tgtEl>
                                          <p:spTgt spid="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4" animBg="1" advAuto="0"/>
      <p:bldP spid="368" grpId="2" animBg="1" advAuto="0"/>
      <p:bldP spid="369" grpId="3" animBg="1" advAuto="0"/>
      <p:bldP spid="370" grpId="1" animBg="1" advAuto="0"/>
      <p:bldP spid="371" grpId="5" animBg="1" advAuto="0"/>
      <p:bldP spid="372" grpId="7" animBg="1" advAuto="0"/>
      <p:bldP spid="373" grpId="9" animBg="1" advAuto="0"/>
      <p:bldP spid="374" grpId="10"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rculanum"/>
        <a:ea typeface="Herculanum"/>
        <a:cs typeface="Herculan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rculanum"/>
        <a:ea typeface="Herculanum"/>
        <a:cs typeface="Herculan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695</Words>
  <Application>Microsoft Macintosh PowerPoint</Application>
  <PresentationFormat>Custom</PresentationFormat>
  <Paragraphs>156</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Apple Color Emoji</vt:lpstr>
      <vt:lpstr>Arial</vt:lpstr>
      <vt:lpstr>Calibri</vt:lpstr>
      <vt:lpstr>Comic Sans MS</vt:lpstr>
      <vt:lpstr>Helvetica</vt:lpstr>
      <vt:lpstr>Helvetica Light</vt:lpstr>
      <vt:lpstr>Helvetica Neue</vt:lpstr>
      <vt:lpstr>Herculanum</vt:lpstr>
      <vt:lpstr>White</vt:lpstr>
      <vt:lpstr>PowerPoint Presentation</vt:lpstr>
      <vt:lpstr>word roots challenge</vt:lpstr>
      <vt:lpstr>ancient greek verbs</vt:lpstr>
      <vt:lpstr>quick-fire Verbs</vt:lpstr>
      <vt:lpstr>quick-fire SENTENCES</vt:lpstr>
      <vt:lpstr>quick-fire SENTENCES</vt:lpstr>
      <vt:lpstr>quick-fire SENTENCES</vt:lpstr>
      <vt:lpstr>sentences with ‘not’</vt:lpstr>
      <vt:lpstr>PowerPoint Presentation</vt:lpstr>
      <vt:lpstr>PowerPoint Presentation</vt:lpstr>
      <vt:lpstr>PowerPoint Presentation</vt:lpstr>
      <vt:lpstr>PowerPoint Presentation</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Charlie Andrew</cp:lastModifiedBy>
  <cp:revision>1</cp:revision>
  <dcterms:modified xsi:type="dcterms:W3CDTF">2021-06-21T10:29:44Z</dcterms:modified>
</cp:coreProperties>
</file>