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48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722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jpeg"/><Relationship Id="rId3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png"/><Relationship Id="rId3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2.jpeg"/><Relationship Id="rId3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jpeg"/><Relationship Id="rId10" Type="http://schemas.openxmlformats.org/officeDocument/2006/relationships/image" Target="../media/image29.png"/><Relationship Id="rId11" Type="http://schemas.openxmlformats.org/officeDocument/2006/relationships/image" Target="../media/image30.jpe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jpeg"/><Relationship Id="rId16" Type="http://schemas.openxmlformats.org/officeDocument/2006/relationships/image" Target="../media/image1.png"/><Relationship Id="rId17" Type="http://schemas.openxmlformats.org/officeDocument/2006/relationships/image" Target="../media/image35.jpeg"/><Relationship Id="rId18" Type="http://schemas.openxmlformats.org/officeDocument/2006/relationships/image" Target="../media/image36.jpeg"/><Relationship Id="rId19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png"/><Relationship Id="rId3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Relationship Id="rId3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Relationship Id="rId3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zeus_colo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187350" y="691356"/>
            <a:ext cx="3339474" cy="500198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2899663" y="6248400"/>
            <a:ext cx="7205473" cy="292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600">
                <a:latin typeface="+mj-lt"/>
                <a:ea typeface="+mj-ea"/>
                <a:cs typeface="+mj-cs"/>
                <a:sym typeface="Herculanum"/>
              </a:defRPr>
            </a:pPr>
            <a:endParaRPr/>
          </a:p>
          <a:p>
            <a:pPr>
              <a:defRPr sz="9000">
                <a:latin typeface="+mj-lt"/>
                <a:ea typeface="+mj-ea"/>
                <a:cs typeface="+mj-cs"/>
                <a:sym typeface="Herculanum"/>
              </a:defRPr>
            </a:pPr>
            <a:r>
              <a:t>Mega Greek</a:t>
            </a:r>
          </a:p>
          <a:p>
            <a:pPr>
              <a:defRPr sz="6600">
                <a:latin typeface="+mj-lt"/>
                <a:ea typeface="+mj-ea"/>
                <a:cs typeface="+mj-cs"/>
                <a:sym typeface="Herculanum"/>
              </a:defRPr>
            </a:pPr>
            <a:r>
              <a:t>1: introduction</a:t>
            </a:r>
          </a:p>
        </p:txBody>
      </p:sp>
      <p:sp>
        <p:nvSpPr>
          <p:cNvPr id="121" name="Shape 121"/>
          <p:cNvSpPr/>
          <p:nvPr/>
        </p:nvSpPr>
        <p:spPr>
          <a:xfrm>
            <a:off x="2460120" y="190334"/>
            <a:ext cx="5801834" cy="2321005"/>
          </a:xfrm>
          <a:prstGeom prst="wedgeEllipseCallout">
            <a:avLst>
              <a:gd name="adj1" fmla="val 63958"/>
              <a:gd name="adj2" fmla="val 49997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5000"/>
            </a:pPr>
            <a:r>
              <a:t>Χαιρετε! </a:t>
            </a:r>
          </a:p>
          <a:p>
            <a:pPr>
              <a:defRPr sz="5000"/>
            </a:pPr>
            <a:r>
              <a:t>Khairete!</a:t>
            </a:r>
          </a:p>
        </p:txBody>
      </p:sp>
      <p:sp>
        <p:nvSpPr>
          <p:cNvPr id="122" name="Shape 122"/>
          <p:cNvSpPr/>
          <p:nvPr/>
        </p:nvSpPr>
        <p:spPr>
          <a:xfrm>
            <a:off x="1721370" y="3656343"/>
            <a:ext cx="483766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Your guide for today…</a:t>
            </a:r>
          </a:p>
        </p:txBody>
      </p:sp>
      <p:sp>
        <p:nvSpPr>
          <p:cNvPr id="123" name="Shape 123"/>
          <p:cNvSpPr/>
          <p:nvPr/>
        </p:nvSpPr>
        <p:spPr>
          <a:xfrm>
            <a:off x="6058734" y="4387464"/>
            <a:ext cx="2850258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Zeus</a:t>
            </a:r>
          </a:p>
        </p:txBody>
      </p:sp>
      <p:sp>
        <p:nvSpPr>
          <p:cNvPr id="124" name="Shape 124"/>
          <p:cNvSpPr/>
          <p:nvPr/>
        </p:nvSpPr>
        <p:spPr>
          <a:xfrm>
            <a:off x="11715782" y="94170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2" animBg="1" advAuto="0"/>
      <p:bldP spid="121" grpId="4" animBg="1" advAuto="0"/>
      <p:bldP spid="122" grpId="1" animBg="1" advAuto="0"/>
      <p:bldP spid="123" grpId="3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 idx="4294967295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t>greek gods quiz</a:t>
            </a:r>
          </a:p>
        </p:txBody>
      </p:sp>
      <p:grpSp>
        <p:nvGrpSpPr>
          <p:cNvPr id="327" name="Group 327"/>
          <p:cNvGrpSpPr/>
          <p:nvPr/>
        </p:nvGrpSpPr>
        <p:grpSpPr>
          <a:xfrm>
            <a:off x="5365210" y="3289300"/>
            <a:ext cx="4632230" cy="1095150"/>
            <a:chOff x="31210" y="0"/>
            <a:chExt cx="4632229" cy="1095149"/>
          </a:xfrm>
        </p:grpSpPr>
        <p:sp>
          <p:nvSpPr>
            <p:cNvPr id="325" name="Shape 325"/>
            <p:cNvSpPr/>
            <p:nvPr/>
          </p:nvSpPr>
          <p:spPr>
            <a:xfrm>
              <a:off x="1906066" y="311150"/>
              <a:ext cx="275737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Love, beauty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31210" y="0"/>
              <a:ext cx="1212938" cy="109515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331" name="Group 331"/>
          <p:cNvGrpSpPr/>
          <p:nvPr/>
        </p:nvGrpSpPr>
        <p:grpSpPr>
          <a:xfrm>
            <a:off x="5500474" y="5167595"/>
            <a:ext cx="5989677" cy="942410"/>
            <a:chOff x="0" y="0"/>
            <a:chExt cx="5989676" cy="942409"/>
          </a:xfrm>
        </p:grpSpPr>
        <p:sp>
          <p:nvSpPr>
            <p:cNvPr id="328" name="Shape 328"/>
            <p:cNvSpPr/>
            <p:nvPr/>
          </p:nvSpPr>
          <p:spPr>
            <a:xfrm>
              <a:off x="1739592" y="147354"/>
              <a:ext cx="425008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t>Swan, dove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0" y="0"/>
              <a:ext cx="942410" cy="942410"/>
            </a:xfrm>
            <a:prstGeom prst="ellipse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223461" y="77504"/>
              <a:ext cx="495487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S</a:t>
              </a:r>
            </a:p>
          </p:txBody>
        </p:sp>
      </p:grpSp>
      <p:sp>
        <p:nvSpPr>
          <p:cNvPr id="332" name="Shape 332"/>
          <p:cNvSpPr/>
          <p:nvPr/>
        </p:nvSpPr>
        <p:spPr>
          <a:xfrm>
            <a:off x="6413881" y="7238999"/>
            <a:ext cx="403783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r>
              <a:t>Aphrodite</a:t>
            </a:r>
          </a:p>
        </p:txBody>
      </p:sp>
      <p:pic>
        <p:nvPicPr>
          <p:cNvPr id="333" name="aphrodi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3029" y="1785214"/>
            <a:ext cx="2715850" cy="6183172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2" animBg="1" advAuto="0"/>
      <p:bldP spid="331" grpId="3" animBg="1" advAuto="0"/>
      <p:bldP spid="332" grpId="4" animBg="1" advAuto="0"/>
      <p:bldP spid="333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/>
          </p:cNvSpPr>
          <p:nvPr>
            <p:ph type="title" idx="4294967295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t>greek gods quiz</a:t>
            </a:r>
          </a:p>
        </p:txBody>
      </p:sp>
      <p:grpSp>
        <p:nvGrpSpPr>
          <p:cNvPr id="339" name="Group 339"/>
          <p:cNvGrpSpPr/>
          <p:nvPr/>
        </p:nvGrpSpPr>
        <p:grpSpPr>
          <a:xfrm>
            <a:off x="5365210" y="3289300"/>
            <a:ext cx="4576909" cy="1095150"/>
            <a:chOff x="31210" y="0"/>
            <a:chExt cx="4576908" cy="1095149"/>
          </a:xfrm>
        </p:grpSpPr>
        <p:sp>
          <p:nvSpPr>
            <p:cNvPr id="337" name="Shape 337"/>
            <p:cNvSpPr/>
            <p:nvPr/>
          </p:nvSpPr>
          <p:spPr>
            <a:xfrm>
              <a:off x="1961387" y="311150"/>
              <a:ext cx="264673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War, fighting</a:t>
              </a:r>
            </a:p>
          </p:txBody>
        </p:sp>
        <p:sp>
          <p:nvSpPr>
            <p:cNvPr id="338" name="Shape 338"/>
            <p:cNvSpPr/>
            <p:nvPr/>
          </p:nvSpPr>
          <p:spPr>
            <a:xfrm>
              <a:off x="31210" y="0"/>
              <a:ext cx="1212938" cy="109515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340" name="Shape 340"/>
          <p:cNvSpPr/>
          <p:nvPr/>
        </p:nvSpPr>
        <p:spPr>
          <a:xfrm>
            <a:off x="7493635" y="7238999"/>
            <a:ext cx="187833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r>
              <a:t>ares</a:t>
            </a:r>
          </a:p>
        </p:txBody>
      </p:sp>
      <p:pic>
        <p:nvPicPr>
          <p:cNvPr id="341" name="ar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752611" y="2077249"/>
            <a:ext cx="2408783" cy="62087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6" name="Group 346"/>
          <p:cNvGrpSpPr/>
          <p:nvPr/>
        </p:nvGrpSpPr>
        <p:grpSpPr>
          <a:xfrm>
            <a:off x="5500474" y="4990603"/>
            <a:ext cx="5989677" cy="1119402"/>
            <a:chOff x="0" y="0"/>
            <a:chExt cx="5989676" cy="1119400"/>
          </a:xfrm>
        </p:grpSpPr>
        <p:sp>
          <p:nvSpPr>
            <p:cNvPr id="342" name="Shape 342"/>
            <p:cNvSpPr/>
            <p:nvPr/>
          </p:nvSpPr>
          <p:spPr>
            <a:xfrm>
              <a:off x="1739592" y="324346"/>
              <a:ext cx="425008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t>Spear &amp; shield</a:t>
              </a:r>
            </a:p>
          </p:txBody>
        </p:sp>
        <p:sp>
          <p:nvSpPr>
            <p:cNvPr id="343" name="Shape 343"/>
            <p:cNvSpPr/>
            <p:nvPr/>
          </p:nvSpPr>
          <p:spPr>
            <a:xfrm>
              <a:off x="0" y="176991"/>
              <a:ext cx="942410" cy="942410"/>
            </a:xfrm>
            <a:prstGeom prst="ellipse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223461" y="254496"/>
              <a:ext cx="495487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S</a:t>
              </a:r>
            </a:p>
          </p:txBody>
        </p:sp>
        <p:pic>
          <p:nvPicPr>
            <p:cNvPr id="345" name="pasted-imag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5044" y="0"/>
              <a:ext cx="752980" cy="1073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7" name="Shape 347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2" animBg="1" advAuto="0"/>
      <p:bldP spid="340" grpId="4" animBg="1" advAuto="0"/>
      <p:bldP spid="341" grpId="1" animBg="1" advAuto="0"/>
      <p:bldP spid="346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/>
          </p:cNvSpPr>
          <p:nvPr>
            <p:ph type="title" idx="4294967295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t>greek gods quiz</a:t>
            </a:r>
          </a:p>
        </p:txBody>
      </p:sp>
      <p:grpSp>
        <p:nvGrpSpPr>
          <p:cNvPr id="352" name="Group 352"/>
          <p:cNvGrpSpPr/>
          <p:nvPr/>
        </p:nvGrpSpPr>
        <p:grpSpPr>
          <a:xfrm>
            <a:off x="5403310" y="3289300"/>
            <a:ext cx="6562706" cy="1095150"/>
            <a:chOff x="31210" y="0"/>
            <a:chExt cx="6562705" cy="1095149"/>
          </a:xfrm>
        </p:grpSpPr>
        <p:sp>
          <p:nvSpPr>
            <p:cNvPr id="350" name="Shape 350"/>
            <p:cNvSpPr/>
            <p:nvPr/>
          </p:nvSpPr>
          <p:spPr>
            <a:xfrm>
              <a:off x="1702790" y="361950"/>
              <a:ext cx="489112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Ruler of the underworld</a:t>
              </a:r>
            </a:p>
          </p:txBody>
        </p:sp>
        <p:sp>
          <p:nvSpPr>
            <p:cNvPr id="351" name="Shape 351"/>
            <p:cNvSpPr/>
            <p:nvPr/>
          </p:nvSpPr>
          <p:spPr>
            <a:xfrm>
              <a:off x="31210" y="0"/>
              <a:ext cx="1212938" cy="109515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353" name="Shape 353"/>
          <p:cNvSpPr/>
          <p:nvPr/>
        </p:nvSpPr>
        <p:spPr>
          <a:xfrm>
            <a:off x="7246747" y="7238999"/>
            <a:ext cx="237210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r>
              <a:t>hades</a:t>
            </a:r>
          </a:p>
        </p:txBody>
      </p:sp>
      <p:grpSp>
        <p:nvGrpSpPr>
          <p:cNvPr id="359" name="Group 359"/>
          <p:cNvGrpSpPr/>
          <p:nvPr/>
        </p:nvGrpSpPr>
        <p:grpSpPr>
          <a:xfrm>
            <a:off x="5500474" y="4571652"/>
            <a:ext cx="6743934" cy="2856162"/>
            <a:chOff x="0" y="0"/>
            <a:chExt cx="6743932" cy="2856160"/>
          </a:xfrm>
        </p:grpSpPr>
        <p:pic>
          <p:nvPicPr>
            <p:cNvPr id="354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61835" y="1226939"/>
              <a:ext cx="1629223" cy="1629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5" name="Shape 355"/>
            <p:cNvSpPr/>
            <p:nvPr/>
          </p:nvSpPr>
          <p:spPr>
            <a:xfrm>
              <a:off x="1739592" y="470247"/>
              <a:ext cx="4250085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/>
              <a:r>
                <a:t>Cerberus</a:t>
              </a:r>
            </a:p>
            <a:p>
              <a:pPr algn="l"/>
              <a:r>
                <a:t>Bident</a:t>
              </a:r>
            </a:p>
          </p:txBody>
        </p:sp>
        <p:sp>
          <p:nvSpPr>
            <p:cNvPr id="356" name="Shape 356"/>
            <p:cNvSpPr/>
            <p:nvPr/>
          </p:nvSpPr>
          <p:spPr>
            <a:xfrm>
              <a:off x="0" y="595942"/>
              <a:ext cx="942410" cy="942410"/>
            </a:xfrm>
            <a:prstGeom prst="ellipse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223461" y="673447"/>
              <a:ext cx="495487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S</a:t>
              </a:r>
            </a:p>
          </p:txBody>
        </p:sp>
        <p:pic>
          <p:nvPicPr>
            <p:cNvPr id="358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478352" y="0"/>
              <a:ext cx="2265581" cy="153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0" name="Shape 360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pic>
        <p:nvPicPr>
          <p:cNvPr id="361" name="hades colou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258" y="1787564"/>
            <a:ext cx="5082910" cy="6777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2" animBg="1" advAuto="0"/>
      <p:bldP spid="353" grpId="4" animBg="1" advAuto="0"/>
      <p:bldP spid="359" grpId="3" animBg="1" advAuto="0"/>
      <p:bldP spid="361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title" idx="4294967295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t>greek gods quiz</a:t>
            </a:r>
          </a:p>
        </p:txBody>
      </p:sp>
      <p:grpSp>
        <p:nvGrpSpPr>
          <p:cNvPr id="366" name="Group 366"/>
          <p:cNvGrpSpPr/>
          <p:nvPr/>
        </p:nvGrpSpPr>
        <p:grpSpPr>
          <a:xfrm>
            <a:off x="5365210" y="3289300"/>
            <a:ext cx="3564922" cy="1095150"/>
            <a:chOff x="31210" y="0"/>
            <a:chExt cx="3564921" cy="1095149"/>
          </a:xfrm>
        </p:grpSpPr>
        <p:sp>
          <p:nvSpPr>
            <p:cNvPr id="364" name="Shape 364"/>
            <p:cNvSpPr/>
            <p:nvPr/>
          </p:nvSpPr>
          <p:spPr>
            <a:xfrm>
              <a:off x="1881174" y="349250"/>
              <a:ext cx="171495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Hunting</a:t>
              </a:r>
            </a:p>
          </p:txBody>
        </p:sp>
        <p:sp>
          <p:nvSpPr>
            <p:cNvPr id="365" name="Shape 365"/>
            <p:cNvSpPr/>
            <p:nvPr/>
          </p:nvSpPr>
          <p:spPr>
            <a:xfrm>
              <a:off x="31210" y="0"/>
              <a:ext cx="1212938" cy="109515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367" name="Shape 367"/>
          <p:cNvSpPr/>
          <p:nvPr/>
        </p:nvSpPr>
        <p:spPr>
          <a:xfrm>
            <a:off x="6823456" y="7238999"/>
            <a:ext cx="321868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r>
              <a:t>artemis</a:t>
            </a:r>
          </a:p>
        </p:txBody>
      </p:sp>
      <p:grpSp>
        <p:nvGrpSpPr>
          <p:cNvPr id="372" name="Group 372"/>
          <p:cNvGrpSpPr/>
          <p:nvPr/>
        </p:nvGrpSpPr>
        <p:grpSpPr>
          <a:xfrm>
            <a:off x="5500474" y="5023395"/>
            <a:ext cx="5989677" cy="1478460"/>
            <a:chOff x="0" y="0"/>
            <a:chExt cx="5989676" cy="1478458"/>
          </a:xfrm>
        </p:grpSpPr>
        <p:sp>
          <p:nvSpPr>
            <p:cNvPr id="368" name="Shape 368"/>
            <p:cNvSpPr/>
            <p:nvPr/>
          </p:nvSpPr>
          <p:spPr>
            <a:xfrm>
              <a:off x="1739592" y="291554"/>
              <a:ext cx="425008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t>Moon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0" y="144199"/>
              <a:ext cx="942410" cy="942410"/>
            </a:xfrm>
            <a:prstGeom prst="ellipse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223461" y="221704"/>
              <a:ext cx="495487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S</a:t>
              </a:r>
            </a:p>
          </p:txBody>
        </p:sp>
        <p:pic>
          <p:nvPicPr>
            <p:cNvPr id="371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25405" y="0"/>
              <a:ext cx="1478459" cy="1478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3" name="Shape 373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pic>
        <p:nvPicPr>
          <p:cNvPr id="374" name="artemis_clea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584908" y="1949679"/>
            <a:ext cx="4318178" cy="6374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2" animBg="1" advAuto="0"/>
      <p:bldP spid="367" grpId="4" animBg="1" advAuto="0"/>
      <p:bldP spid="372" grpId="3" animBg="1" advAuto="0"/>
      <p:bldP spid="374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/>
        </p:nvSpPr>
        <p:spPr>
          <a:xfrm>
            <a:off x="2760413" y="3344414"/>
            <a:ext cx="3118512" cy="311957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3574314" y="3276916"/>
            <a:ext cx="1558312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 u="sng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Zeus</a:t>
            </a:r>
          </a:p>
        </p:txBody>
      </p:sp>
      <p:sp>
        <p:nvSpPr>
          <p:cNvPr id="378" name="Shape 378"/>
          <p:cNvSpPr/>
          <p:nvPr/>
        </p:nvSpPr>
        <p:spPr>
          <a:xfrm>
            <a:off x="2872774" y="5888027"/>
            <a:ext cx="3015400" cy="504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100" b="1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thunderbolt &amp; eagle</a:t>
            </a:r>
          </a:p>
        </p:txBody>
      </p:sp>
      <p:sp>
        <p:nvSpPr>
          <p:cNvPr id="379" name="Shape 379"/>
          <p:cNvSpPr/>
          <p:nvPr/>
        </p:nvSpPr>
        <p:spPr>
          <a:xfrm>
            <a:off x="3248801" y="3957304"/>
            <a:ext cx="2209338" cy="78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symbols =</a:t>
            </a:r>
          </a:p>
        </p:txBody>
      </p:sp>
      <p:sp>
        <p:nvSpPr>
          <p:cNvPr id="380" name="Shape 380"/>
          <p:cNvSpPr/>
          <p:nvPr/>
        </p:nvSpPr>
        <p:spPr>
          <a:xfrm>
            <a:off x="7926421" y="3284205"/>
            <a:ext cx="1558312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 u="sng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Zeus</a:t>
            </a:r>
          </a:p>
        </p:txBody>
      </p:sp>
      <p:sp>
        <p:nvSpPr>
          <p:cNvPr id="381" name="Shape 381"/>
          <p:cNvSpPr/>
          <p:nvPr/>
        </p:nvSpPr>
        <p:spPr>
          <a:xfrm>
            <a:off x="7230174" y="5817828"/>
            <a:ext cx="2950807" cy="630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b="1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king of the gods</a:t>
            </a:r>
          </a:p>
        </p:txBody>
      </p:sp>
      <p:sp>
        <p:nvSpPr>
          <p:cNvPr id="382" name="Shape 382"/>
          <p:cNvSpPr/>
          <p:nvPr/>
        </p:nvSpPr>
        <p:spPr>
          <a:xfrm>
            <a:off x="7214775" y="3337125"/>
            <a:ext cx="3118512" cy="311957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title" idx="4294967295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greek gods memory game</a:t>
            </a:r>
          </a:p>
        </p:txBody>
      </p:sp>
      <p:pic>
        <p:nvPicPr>
          <p:cNvPr id="384" name="pasted-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722" y="4860344"/>
            <a:ext cx="778078" cy="905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4116" y="4580068"/>
            <a:ext cx="957560" cy="1466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pasted-im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24415">
            <a:off x="2050107" y="4319403"/>
            <a:ext cx="1166152" cy="1169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10166" y="2830562"/>
            <a:ext cx="2466383" cy="199659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2" animBg="1" advAuto="0"/>
      <p:bldP spid="385" grpId="3" animBg="1" advAuto="0"/>
      <p:bldP spid="386" grpId="1" animBg="1" advAuto="0"/>
      <p:bldP spid="387" grpId="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/>
          </p:cNvSpPr>
          <p:nvPr>
            <p:ph type="title" idx="4294967295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t>plenary</a:t>
            </a:r>
          </a:p>
        </p:txBody>
      </p:sp>
      <p:sp>
        <p:nvSpPr>
          <p:cNvPr id="391" name="Shape 391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pic>
        <p:nvPicPr>
          <p:cNvPr id="392" name="zeus_colo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327050" y="5161755"/>
            <a:ext cx="3452045" cy="3194161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Shape 393"/>
          <p:cNvSpPr/>
          <p:nvPr/>
        </p:nvSpPr>
        <p:spPr>
          <a:xfrm>
            <a:off x="538809" y="5357018"/>
            <a:ext cx="8319163" cy="2321005"/>
          </a:xfrm>
          <a:prstGeom prst="wedgeEllipseCallout">
            <a:avLst>
              <a:gd name="adj1" fmla="val 68335"/>
              <a:gd name="adj2" fmla="val -8496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/>
            </a:lvl1pPr>
          </a:lstStyle>
          <a:p>
            <a:r>
              <a:t>My fellow god Athena is in charge of wisdom, but what is her animal symbol?</a:t>
            </a:r>
          </a:p>
        </p:txBody>
      </p:sp>
      <p:pic>
        <p:nvPicPr>
          <p:cNvPr id="394" name="zeus_col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0635" y="1147162"/>
            <a:ext cx="3452045" cy="3106947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Shape 395"/>
          <p:cNvSpPr/>
          <p:nvPr/>
        </p:nvSpPr>
        <p:spPr>
          <a:xfrm>
            <a:off x="4475809" y="1359892"/>
            <a:ext cx="8528991" cy="2321005"/>
          </a:xfrm>
          <a:prstGeom prst="wedgeEllipseCallout">
            <a:avLst>
              <a:gd name="adj1" fmla="val -62668"/>
              <a:gd name="adj2" fmla="val -10708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/>
            </a:lvl1pPr>
          </a:lstStyle>
          <a:p>
            <a:r>
              <a:rPr dirty="0"/>
              <a:t>The Ancient Greek word ‘hippos’ gives us the name of a water-loving animal. What is that animal?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  <p:bldP spid="3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952500" y="-68832"/>
            <a:ext cx="11099800" cy="96222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Time travel</a:t>
            </a:r>
          </a:p>
        </p:txBody>
      </p:sp>
      <p:sp>
        <p:nvSpPr>
          <p:cNvPr id="127" name="Shape 127"/>
          <p:cNvSpPr/>
          <p:nvPr/>
        </p:nvSpPr>
        <p:spPr>
          <a:xfrm>
            <a:off x="973604" y="2380406"/>
            <a:ext cx="11380146" cy="6645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600" extrusionOk="0">
                <a:moveTo>
                  <a:pt x="4913" y="0"/>
                </a:moveTo>
                <a:lnTo>
                  <a:pt x="20347" y="67"/>
                </a:lnTo>
                <a:lnTo>
                  <a:pt x="21022" y="456"/>
                </a:lnTo>
                <a:lnTo>
                  <a:pt x="21377" y="1370"/>
                </a:lnTo>
                <a:lnTo>
                  <a:pt x="21497" y="2417"/>
                </a:lnTo>
                <a:lnTo>
                  <a:pt x="21486" y="4146"/>
                </a:lnTo>
                <a:cubicBezTo>
                  <a:pt x="21469" y="4547"/>
                  <a:pt x="21425" y="4944"/>
                  <a:pt x="21354" y="5327"/>
                </a:cubicBezTo>
                <a:cubicBezTo>
                  <a:pt x="21283" y="5711"/>
                  <a:pt x="21185" y="6079"/>
                  <a:pt x="21064" y="6423"/>
                </a:cubicBezTo>
                <a:cubicBezTo>
                  <a:pt x="20835" y="6872"/>
                  <a:pt x="20557" y="7235"/>
                  <a:pt x="20246" y="7492"/>
                </a:cubicBezTo>
                <a:cubicBezTo>
                  <a:pt x="19884" y="7791"/>
                  <a:pt x="19487" y="7938"/>
                  <a:pt x="19087" y="7921"/>
                </a:cubicBezTo>
                <a:lnTo>
                  <a:pt x="14516" y="7947"/>
                </a:lnTo>
                <a:lnTo>
                  <a:pt x="1376" y="7964"/>
                </a:lnTo>
                <a:cubicBezTo>
                  <a:pt x="1301" y="7958"/>
                  <a:pt x="1226" y="7973"/>
                  <a:pt x="1154" y="8009"/>
                </a:cubicBezTo>
                <a:cubicBezTo>
                  <a:pt x="1079" y="8047"/>
                  <a:pt x="1008" y="8106"/>
                  <a:pt x="945" y="8185"/>
                </a:cubicBezTo>
                <a:cubicBezTo>
                  <a:pt x="796" y="8244"/>
                  <a:pt x="656" y="8354"/>
                  <a:pt x="531" y="8509"/>
                </a:cubicBezTo>
                <a:cubicBezTo>
                  <a:pt x="415" y="8655"/>
                  <a:pt x="315" y="8838"/>
                  <a:pt x="236" y="9048"/>
                </a:cubicBezTo>
                <a:cubicBezTo>
                  <a:pt x="121" y="9413"/>
                  <a:pt x="46" y="9813"/>
                  <a:pt x="16" y="10227"/>
                </a:cubicBezTo>
                <a:cubicBezTo>
                  <a:pt x="-103" y="11883"/>
                  <a:pt x="459" y="13459"/>
                  <a:pt x="1362" y="14000"/>
                </a:cubicBezTo>
                <a:lnTo>
                  <a:pt x="18887" y="14156"/>
                </a:lnTo>
                <a:cubicBezTo>
                  <a:pt x="19070" y="14168"/>
                  <a:pt x="19251" y="14233"/>
                  <a:pt x="19422" y="14348"/>
                </a:cubicBezTo>
                <a:cubicBezTo>
                  <a:pt x="21384" y="15674"/>
                  <a:pt x="21235" y="20614"/>
                  <a:pt x="19204" y="21571"/>
                </a:cubicBezTo>
                <a:lnTo>
                  <a:pt x="12418" y="21600"/>
                </a:lnTo>
                <a:lnTo>
                  <a:pt x="4318" y="21521"/>
                </a:lnTo>
              </a:path>
            </a:pathLst>
          </a:custGeom>
          <a:ln w="1016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1066800" y="9004300"/>
            <a:ext cx="2198837" cy="0"/>
          </a:xfrm>
          <a:prstGeom prst="line">
            <a:avLst/>
          </a:prstGeom>
          <a:ln w="101600">
            <a:solidFill>
              <a:srgbClr val="85888D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29" name="pasted-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67" y="7606754"/>
            <a:ext cx="2216102" cy="1374954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245101" y="7334249"/>
            <a:ext cx="2165834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solidFill>
                  <a:srgbClr val="53585F"/>
                </a:solidFill>
              </a:defRPr>
            </a:lvl1pPr>
          </a:lstStyle>
          <a:p>
            <a:r>
              <a:t>230-65 million BCE</a:t>
            </a:r>
          </a:p>
        </p:txBody>
      </p:sp>
      <p:sp>
        <p:nvSpPr>
          <p:cNvPr id="131" name="Shape 131"/>
          <p:cNvSpPr/>
          <p:nvPr/>
        </p:nvSpPr>
        <p:spPr>
          <a:xfrm>
            <a:off x="2549257" y="2813049"/>
            <a:ext cx="159347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solidFill>
                  <a:srgbClr val="53585F"/>
                </a:solidFill>
              </a:defRPr>
            </a:lvl1pPr>
          </a:lstStyle>
          <a:p>
            <a:r>
              <a:t>modern times</a:t>
            </a:r>
          </a:p>
        </p:txBody>
      </p:sp>
      <p:pic>
        <p:nvPicPr>
          <p:cNvPr id="13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626668">
            <a:off x="4669368" y="1519886"/>
            <a:ext cx="1361748" cy="1474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asted-ima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1330" y="902206"/>
            <a:ext cx="1488375" cy="199858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6287787" y="2819399"/>
            <a:ext cx="182632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>
                <a:solidFill>
                  <a:srgbClr val="53585F"/>
                </a:solidFill>
              </a:defRPr>
            </a:pPr>
            <a:r>
              <a:t>Victorian times </a:t>
            </a:r>
          </a:p>
          <a:p>
            <a:pPr>
              <a:defRPr sz="1900">
                <a:solidFill>
                  <a:srgbClr val="53585F"/>
                </a:solidFill>
              </a:defRPr>
            </a:pPr>
            <a:r>
              <a:t>1837-1901</a:t>
            </a:r>
          </a:p>
        </p:txBody>
      </p:sp>
      <p:pic>
        <p:nvPicPr>
          <p:cNvPr id="13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626668">
            <a:off x="8669297" y="1645757"/>
            <a:ext cx="1361747" cy="1474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asted-imag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67229" y="1298773"/>
            <a:ext cx="1488283" cy="218110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9883868" y="3530599"/>
            <a:ext cx="215256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>
                <a:solidFill>
                  <a:srgbClr val="53585F"/>
                </a:solidFill>
              </a:defRPr>
            </a:pPr>
            <a:r>
              <a:t>Elizabethan times </a:t>
            </a:r>
          </a:p>
          <a:p>
            <a:pPr>
              <a:defRPr sz="1900">
                <a:solidFill>
                  <a:srgbClr val="53585F"/>
                </a:solidFill>
              </a:defRPr>
            </a:pPr>
            <a:r>
              <a:t>1558-1603</a:t>
            </a:r>
          </a:p>
        </p:txBody>
      </p:sp>
      <p:pic>
        <p:nvPicPr>
          <p:cNvPr id="13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097407">
            <a:off x="10279275" y="4126848"/>
            <a:ext cx="1361748" cy="1474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37239" y="3415307"/>
            <a:ext cx="1368910" cy="229753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6614024" y="5054599"/>
            <a:ext cx="150008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>
                <a:solidFill>
                  <a:srgbClr val="53585F"/>
                </a:solidFill>
              </a:defRPr>
            </a:pPr>
            <a:r>
              <a:t>Tudor times </a:t>
            </a:r>
          </a:p>
          <a:p>
            <a:pPr>
              <a:defRPr sz="1900">
                <a:solidFill>
                  <a:srgbClr val="53585F"/>
                </a:solidFill>
              </a:defRPr>
            </a:pPr>
            <a:r>
              <a:t>1485-1603</a:t>
            </a:r>
          </a:p>
        </p:txBody>
      </p:sp>
      <p:pic>
        <p:nvPicPr>
          <p:cNvPr id="14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097407">
            <a:off x="5821526" y="4126848"/>
            <a:ext cx="1361748" cy="1474504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2091958" y="5360419"/>
            <a:ext cx="21351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>
                <a:solidFill>
                  <a:srgbClr val="53585F"/>
                </a:solidFill>
              </a:defRPr>
            </a:pPr>
            <a:r>
              <a:t>Late Middle Ages</a:t>
            </a:r>
          </a:p>
          <a:p>
            <a:pPr>
              <a:defRPr sz="1900">
                <a:solidFill>
                  <a:srgbClr val="53585F"/>
                </a:solidFill>
              </a:defRPr>
            </a:pPr>
            <a:r>
              <a:t>roughly 1066-1500</a:t>
            </a:r>
          </a:p>
        </p:txBody>
      </p:sp>
      <p:sp>
        <p:nvSpPr>
          <p:cNvPr id="143" name="Shape 143"/>
          <p:cNvSpPr/>
          <p:nvPr/>
        </p:nvSpPr>
        <p:spPr>
          <a:xfrm>
            <a:off x="5635496" y="6839598"/>
            <a:ext cx="459961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900">
                <a:solidFill>
                  <a:srgbClr val="53585F"/>
                </a:solidFill>
              </a:defRPr>
            </a:pPr>
            <a:r>
              <a:t>Early Middle Ages/Anglo-Saxon Times</a:t>
            </a:r>
          </a:p>
          <a:p>
            <a:pPr>
              <a:defRPr sz="1900">
                <a:solidFill>
                  <a:srgbClr val="53585F"/>
                </a:solidFill>
              </a:defRPr>
            </a:pPr>
            <a:r>
              <a:t>roughly 410-1066</a:t>
            </a:r>
          </a:p>
        </p:txBody>
      </p:sp>
      <p:pic>
        <p:nvPicPr>
          <p:cNvPr id="144" name="pasted-ima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5683" y="3777668"/>
            <a:ext cx="2297971" cy="1375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36174" y="5360419"/>
            <a:ext cx="1368823" cy="1551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5711784">
            <a:off x="1113993" y="5764875"/>
            <a:ext cx="1361748" cy="1474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asted-imag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54636" y="7498214"/>
            <a:ext cx="1160436" cy="1374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asted-image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900414" y="7813122"/>
            <a:ext cx="1360885" cy="1601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1351" y="7649266"/>
            <a:ext cx="1718643" cy="1289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78354" y="7789928"/>
            <a:ext cx="2013248" cy="164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651532">
            <a:off x="10076691" y="5965534"/>
            <a:ext cx="1380143" cy="1494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097407">
            <a:off x="6938953" y="8368648"/>
            <a:ext cx="1361747" cy="147450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11152027" y="8955090"/>
            <a:ext cx="183959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>
                <a:solidFill>
                  <a:srgbClr val="53585F"/>
                </a:solidFill>
              </a:defRPr>
            </a:pPr>
            <a:r>
              <a:t>Roman Empire </a:t>
            </a:r>
          </a:p>
          <a:p>
            <a:pPr>
              <a:defRPr sz="1900">
                <a:solidFill>
                  <a:srgbClr val="53585F"/>
                </a:solidFill>
              </a:defRPr>
            </a:pPr>
            <a:r>
              <a:t>27 BCE-395 CE</a:t>
            </a:r>
          </a:p>
        </p:txBody>
      </p:sp>
      <p:sp>
        <p:nvSpPr>
          <p:cNvPr id="154" name="Shape 154"/>
          <p:cNvSpPr/>
          <p:nvPr/>
        </p:nvSpPr>
        <p:spPr>
          <a:xfrm>
            <a:off x="2191936" y="8955090"/>
            <a:ext cx="401177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>
                <a:solidFill>
                  <a:srgbClr val="53585F"/>
                </a:solidFill>
              </a:defRPr>
            </a:pPr>
            <a:r>
              <a:t>Ancient Greece</a:t>
            </a:r>
          </a:p>
          <a:p>
            <a:pPr>
              <a:defRPr sz="1900">
                <a:solidFill>
                  <a:srgbClr val="53585F"/>
                </a:solidFill>
              </a:defRPr>
            </a:pPr>
            <a:r>
              <a:t>8th Century BCE - 2nd Century BCE</a:t>
            </a:r>
          </a:p>
        </p:txBody>
      </p:sp>
      <p:sp>
        <p:nvSpPr>
          <p:cNvPr id="155" name="Shape 155"/>
          <p:cNvSpPr/>
          <p:nvPr/>
        </p:nvSpPr>
        <p:spPr>
          <a:xfrm>
            <a:off x="-6318" y="95313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pic>
        <p:nvPicPr>
          <p:cNvPr id="156" name="zeus_colou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140" y="170656"/>
            <a:ext cx="1593506" cy="2386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829" y="1547139"/>
            <a:ext cx="1826325" cy="1215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animBg="1" advAuto="0"/>
      <p:bldP spid="133" grpId="2" animBg="1" advAuto="0"/>
      <p:bldP spid="134" grpId="3" animBg="1" advAuto="0"/>
      <p:bldP spid="135" grpId="4" animBg="1" advAuto="0"/>
      <p:bldP spid="136" grpId="5" animBg="1" advAuto="0"/>
      <p:bldP spid="137" grpId="6" animBg="1" advAuto="0"/>
      <p:bldP spid="138" grpId="7" animBg="1" advAuto="0"/>
      <p:bldP spid="139" grpId="8" animBg="1" advAuto="0"/>
      <p:bldP spid="140" grpId="9" animBg="1" advAuto="0"/>
      <p:bldP spid="141" grpId="10" animBg="1" advAuto="0"/>
      <p:bldP spid="142" grpId="12" animBg="1" advAuto="0"/>
      <p:bldP spid="143" grpId="15" animBg="1" advAuto="0"/>
      <p:bldP spid="144" grpId="11" animBg="1" advAuto="0"/>
      <p:bldP spid="145" grpId="14" animBg="1" advAuto="0"/>
      <p:bldP spid="146" grpId="13" animBg="1" advAuto="0"/>
      <p:bldP spid="147" grpId="22" animBg="1" advAuto="0"/>
      <p:bldP spid="148" grpId="21" animBg="1" advAuto="0"/>
      <p:bldP spid="149" grpId="17" animBg="1" advAuto="0"/>
      <p:bldP spid="150" grpId="18" animBg="1" advAuto="0"/>
      <p:bldP spid="151" grpId="16" animBg="1" advAuto="0"/>
      <p:bldP spid="152" grpId="20" animBg="1" advAuto="0"/>
      <p:bldP spid="153" grpId="19" animBg="1" advAuto="0"/>
      <p:bldP spid="154" grpId="2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t>Sneaky greek</a:t>
            </a:r>
          </a:p>
        </p:txBody>
      </p:sp>
      <p:sp>
        <p:nvSpPr>
          <p:cNvPr id="160" name="Shape 160"/>
          <p:cNvSpPr/>
          <p:nvPr/>
        </p:nvSpPr>
        <p:spPr>
          <a:xfrm>
            <a:off x="2049053" y="4267200"/>
            <a:ext cx="1820094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πυραμις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pyramis</a:t>
            </a:r>
          </a:p>
        </p:txBody>
      </p:sp>
      <p:sp>
        <p:nvSpPr>
          <p:cNvPr id="161" name="Shape 161"/>
          <p:cNvSpPr/>
          <p:nvPr/>
        </p:nvSpPr>
        <p:spPr>
          <a:xfrm>
            <a:off x="8782198" y="4267200"/>
            <a:ext cx="2019004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μουσειον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museion</a:t>
            </a:r>
          </a:p>
        </p:txBody>
      </p:sp>
      <p:sp>
        <p:nvSpPr>
          <p:cNvPr id="162" name="Shape 162"/>
          <p:cNvSpPr/>
          <p:nvPr/>
        </p:nvSpPr>
        <p:spPr>
          <a:xfrm>
            <a:off x="8789156" y="7899400"/>
            <a:ext cx="3224288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b="1" dirty="0"/>
              <a:t>θερμο</a:t>
            </a:r>
            <a:r>
              <a:rPr dirty="0"/>
              <a:t> </a:t>
            </a:r>
            <a:r>
              <a:rPr b="1" dirty="0"/>
              <a:t>-</a:t>
            </a:r>
            <a:r>
              <a:rPr dirty="0"/>
              <a:t> </a:t>
            </a:r>
            <a:r>
              <a:rPr b="1" dirty="0"/>
              <a:t>μετρον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thermo - metron</a:t>
            </a:r>
          </a:p>
        </p:txBody>
      </p:sp>
      <p:pic>
        <p:nvPicPr>
          <p:cNvPr id="16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1974" y="2257425"/>
            <a:ext cx="4269551" cy="2403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asted-ima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1843" y="1713904"/>
            <a:ext cx="2997351" cy="2403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05344" y="5960467"/>
            <a:ext cx="3390199" cy="2029345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1204069" y="6926720"/>
            <a:ext cx="189220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’αθληται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athletai</a:t>
            </a:r>
          </a:p>
        </p:txBody>
      </p:sp>
      <p:pic>
        <p:nvPicPr>
          <p:cNvPr id="167" name="pasted-imag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0724" y="6521709"/>
            <a:ext cx="3671620" cy="2029404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pic>
        <p:nvPicPr>
          <p:cNvPr id="169" name="zeus_colou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140" y="170656"/>
            <a:ext cx="1990309" cy="2981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 animBg="1"/>
      <p:bldP spid="162" grpId="0" animBg="1"/>
      <p:bldP spid="1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asted-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52" y="5500582"/>
            <a:ext cx="1399730" cy="92769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9183062" y="7385037"/>
            <a:ext cx="91461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geography</a:t>
            </a:r>
          </a:p>
        </p:txBody>
      </p:sp>
      <p:sp>
        <p:nvSpPr>
          <p:cNvPr id="173" name="Shape 173"/>
          <p:cNvSpPr/>
          <p:nvPr/>
        </p:nvSpPr>
        <p:spPr>
          <a:xfrm>
            <a:off x="7413642" y="1813991"/>
            <a:ext cx="101219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anonymous</a:t>
            </a:r>
          </a:p>
        </p:txBody>
      </p:sp>
      <p:pic>
        <p:nvPicPr>
          <p:cNvPr id="174" name="pasted-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83" y="1475718"/>
            <a:ext cx="888058" cy="729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542" y="1477684"/>
            <a:ext cx="836132" cy="557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711" y="1405092"/>
            <a:ext cx="422917" cy="62247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1634457" y="1926332"/>
            <a:ext cx="84652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telescope</a:t>
            </a:r>
          </a:p>
        </p:txBody>
      </p:sp>
      <p:sp>
        <p:nvSpPr>
          <p:cNvPr id="178" name="Shape 178"/>
          <p:cNvSpPr/>
          <p:nvPr/>
        </p:nvSpPr>
        <p:spPr>
          <a:xfrm>
            <a:off x="4753291" y="1800631"/>
            <a:ext cx="92085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xylophone</a:t>
            </a:r>
          </a:p>
        </p:txBody>
      </p:sp>
      <p:sp>
        <p:nvSpPr>
          <p:cNvPr id="179" name="Shape 179"/>
          <p:cNvSpPr/>
          <p:nvPr/>
        </p:nvSpPr>
        <p:spPr>
          <a:xfrm>
            <a:off x="4713674" y="6176703"/>
            <a:ext cx="98114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angel</a:t>
            </a:r>
          </a:p>
        </p:txBody>
      </p:sp>
      <p:sp>
        <p:nvSpPr>
          <p:cNvPr id="180" name="Shape 180"/>
          <p:cNvSpPr/>
          <p:nvPr/>
        </p:nvSpPr>
        <p:spPr>
          <a:xfrm>
            <a:off x="1120034" y="2348166"/>
            <a:ext cx="1495253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sp>
        <p:nvSpPr>
          <p:cNvPr id="181" name="Shape 181"/>
          <p:cNvSpPr/>
          <p:nvPr/>
        </p:nvSpPr>
        <p:spPr>
          <a:xfrm>
            <a:off x="4036090" y="2264181"/>
            <a:ext cx="149525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sp>
        <p:nvSpPr>
          <p:cNvPr id="182" name="Shape 182"/>
          <p:cNvSpPr/>
          <p:nvPr/>
        </p:nvSpPr>
        <p:spPr>
          <a:xfrm>
            <a:off x="7083765" y="2264181"/>
            <a:ext cx="149525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sp>
        <p:nvSpPr>
          <p:cNvPr id="183" name="Shape 183"/>
          <p:cNvSpPr/>
          <p:nvPr/>
        </p:nvSpPr>
        <p:spPr>
          <a:xfrm>
            <a:off x="9455233" y="3077627"/>
            <a:ext cx="113665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sophisticated</a:t>
            </a:r>
          </a:p>
        </p:txBody>
      </p:sp>
      <p:sp>
        <p:nvSpPr>
          <p:cNvPr id="184" name="Shape 184"/>
          <p:cNvSpPr/>
          <p:nvPr/>
        </p:nvSpPr>
        <p:spPr>
          <a:xfrm>
            <a:off x="10874246" y="1910743"/>
            <a:ext cx="63882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phobia</a:t>
            </a:r>
          </a:p>
        </p:txBody>
      </p:sp>
      <p:sp>
        <p:nvSpPr>
          <p:cNvPr id="185" name="Shape 185"/>
          <p:cNvSpPr/>
          <p:nvPr/>
        </p:nvSpPr>
        <p:spPr>
          <a:xfrm>
            <a:off x="1048912" y="8752498"/>
            <a:ext cx="89620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telephone</a:t>
            </a:r>
          </a:p>
        </p:txBody>
      </p:sp>
      <p:sp>
        <p:nvSpPr>
          <p:cNvPr id="186" name="Shape 186"/>
          <p:cNvSpPr/>
          <p:nvPr/>
        </p:nvSpPr>
        <p:spPr>
          <a:xfrm>
            <a:off x="686797" y="4669535"/>
            <a:ext cx="88848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trapezium</a:t>
            </a:r>
          </a:p>
        </p:txBody>
      </p:sp>
      <p:sp>
        <p:nvSpPr>
          <p:cNvPr id="187" name="Shape 187"/>
          <p:cNvSpPr/>
          <p:nvPr/>
        </p:nvSpPr>
        <p:spPr>
          <a:xfrm>
            <a:off x="3923736" y="4716411"/>
            <a:ext cx="74374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graphics</a:t>
            </a:r>
          </a:p>
        </p:txBody>
      </p:sp>
      <p:sp>
        <p:nvSpPr>
          <p:cNvPr id="188" name="Shape 188"/>
          <p:cNvSpPr/>
          <p:nvPr/>
        </p:nvSpPr>
        <p:spPr>
          <a:xfrm>
            <a:off x="2968569" y="6090532"/>
            <a:ext cx="72477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strategy</a:t>
            </a:r>
          </a:p>
        </p:txBody>
      </p:sp>
      <p:sp>
        <p:nvSpPr>
          <p:cNvPr id="189" name="Shape 189"/>
          <p:cNvSpPr/>
          <p:nvPr/>
        </p:nvSpPr>
        <p:spPr>
          <a:xfrm>
            <a:off x="6494802" y="3262766"/>
            <a:ext cx="87982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technique</a:t>
            </a:r>
          </a:p>
        </p:txBody>
      </p:sp>
      <p:sp>
        <p:nvSpPr>
          <p:cNvPr id="190" name="Shape 190"/>
          <p:cNvSpPr/>
          <p:nvPr/>
        </p:nvSpPr>
        <p:spPr>
          <a:xfrm>
            <a:off x="10596602" y="6116063"/>
            <a:ext cx="72179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polygon</a:t>
            </a:r>
          </a:p>
        </p:txBody>
      </p:sp>
      <p:sp>
        <p:nvSpPr>
          <p:cNvPr id="191" name="Shape 191"/>
          <p:cNvSpPr/>
          <p:nvPr/>
        </p:nvSpPr>
        <p:spPr>
          <a:xfrm>
            <a:off x="2031306" y="7156437"/>
            <a:ext cx="109507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archaeology</a:t>
            </a:r>
          </a:p>
        </p:txBody>
      </p:sp>
      <p:sp>
        <p:nvSpPr>
          <p:cNvPr id="192" name="Shape 192"/>
          <p:cNvSpPr/>
          <p:nvPr/>
        </p:nvSpPr>
        <p:spPr>
          <a:xfrm>
            <a:off x="5444087" y="8675820"/>
            <a:ext cx="78950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monarch</a:t>
            </a:r>
          </a:p>
        </p:txBody>
      </p:sp>
      <p:sp>
        <p:nvSpPr>
          <p:cNvPr id="193" name="Shape 193"/>
          <p:cNvSpPr/>
          <p:nvPr/>
        </p:nvSpPr>
        <p:spPr>
          <a:xfrm>
            <a:off x="7695034" y="4641251"/>
            <a:ext cx="85992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barbarian</a:t>
            </a:r>
          </a:p>
        </p:txBody>
      </p:sp>
      <p:sp>
        <p:nvSpPr>
          <p:cNvPr id="194" name="Shape 194"/>
          <p:cNvSpPr/>
          <p:nvPr/>
        </p:nvSpPr>
        <p:spPr>
          <a:xfrm>
            <a:off x="2888802" y="3130383"/>
            <a:ext cx="124083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hippopotamus</a:t>
            </a:r>
          </a:p>
        </p:txBody>
      </p:sp>
      <p:sp>
        <p:nvSpPr>
          <p:cNvPr id="195" name="Shape 195"/>
          <p:cNvSpPr/>
          <p:nvPr/>
        </p:nvSpPr>
        <p:spPr>
          <a:xfrm>
            <a:off x="10282301" y="8849828"/>
            <a:ext cx="73751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pathetic</a:t>
            </a:r>
          </a:p>
        </p:txBody>
      </p:sp>
      <p:sp>
        <p:nvSpPr>
          <p:cNvPr id="196" name="Shape 196"/>
          <p:cNvSpPr/>
          <p:nvPr/>
        </p:nvSpPr>
        <p:spPr>
          <a:xfrm>
            <a:off x="10854292" y="4641251"/>
            <a:ext cx="551756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crater</a:t>
            </a:r>
          </a:p>
        </p:txBody>
      </p:sp>
      <p:sp>
        <p:nvSpPr>
          <p:cNvPr id="197" name="Shape 197"/>
          <p:cNvSpPr/>
          <p:nvPr/>
        </p:nvSpPr>
        <p:spPr>
          <a:xfrm>
            <a:off x="7934015" y="6138006"/>
            <a:ext cx="85809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zoo</a:t>
            </a:r>
          </a:p>
        </p:txBody>
      </p:sp>
      <p:sp>
        <p:nvSpPr>
          <p:cNvPr id="198" name="Shape 198"/>
          <p:cNvSpPr/>
          <p:nvPr/>
        </p:nvSpPr>
        <p:spPr>
          <a:xfrm>
            <a:off x="6072489" y="7532392"/>
            <a:ext cx="116427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thermos flask</a:t>
            </a:r>
          </a:p>
        </p:txBody>
      </p:sp>
      <p:pic>
        <p:nvPicPr>
          <p:cNvPr id="199" name="pasted-ima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205" y="1255198"/>
            <a:ext cx="927696" cy="927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asted-ima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737" y="3130024"/>
            <a:ext cx="554143" cy="557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asted-imag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416" y="3001225"/>
            <a:ext cx="906953" cy="827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asted-imag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570" y="2892683"/>
            <a:ext cx="736796" cy="99742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10385345" y="2327467"/>
            <a:ext cx="1495253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pic>
        <p:nvPicPr>
          <p:cNvPr id="204" name="pasted-imag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0" t="9578" r="3710" b="14935"/>
          <a:stretch>
            <a:fillRect/>
          </a:stretch>
        </p:blipFill>
        <p:spPr>
          <a:xfrm>
            <a:off x="1679956" y="4403207"/>
            <a:ext cx="888174" cy="576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asted-image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885" y="4443521"/>
            <a:ext cx="888058" cy="592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asted-image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659" y="4282964"/>
            <a:ext cx="877021" cy="1064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asted-image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1293" y="4338530"/>
            <a:ext cx="629798" cy="62247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2894930" y="3490679"/>
            <a:ext cx="1495253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sp>
        <p:nvSpPr>
          <p:cNvPr id="209" name="Shape 209"/>
          <p:cNvSpPr/>
          <p:nvPr/>
        </p:nvSpPr>
        <p:spPr>
          <a:xfrm>
            <a:off x="6438763" y="3636030"/>
            <a:ext cx="149525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sp>
        <p:nvSpPr>
          <p:cNvPr id="210" name="Shape 210"/>
          <p:cNvSpPr/>
          <p:nvPr/>
        </p:nvSpPr>
        <p:spPr>
          <a:xfrm>
            <a:off x="9555058" y="3487046"/>
            <a:ext cx="149525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sp>
        <p:nvSpPr>
          <p:cNvPr id="211" name="Shape 211"/>
          <p:cNvSpPr/>
          <p:nvPr/>
        </p:nvSpPr>
        <p:spPr>
          <a:xfrm>
            <a:off x="1119274" y="5096392"/>
            <a:ext cx="149525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sp>
        <p:nvSpPr>
          <p:cNvPr id="212" name="Shape 212"/>
          <p:cNvSpPr/>
          <p:nvPr/>
        </p:nvSpPr>
        <p:spPr>
          <a:xfrm>
            <a:off x="3898563" y="5159672"/>
            <a:ext cx="149525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sp>
        <p:nvSpPr>
          <p:cNvPr id="213" name="Shape 213"/>
          <p:cNvSpPr/>
          <p:nvPr/>
        </p:nvSpPr>
        <p:spPr>
          <a:xfrm>
            <a:off x="7704554" y="5038350"/>
            <a:ext cx="149525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sp>
        <p:nvSpPr>
          <p:cNvPr id="214" name="Shape 214"/>
          <p:cNvSpPr/>
          <p:nvPr/>
        </p:nvSpPr>
        <p:spPr>
          <a:xfrm>
            <a:off x="10774580" y="5038350"/>
            <a:ext cx="149525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pic>
        <p:nvPicPr>
          <p:cNvPr id="215" name="pasted-imag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818" y="5537784"/>
            <a:ext cx="1308328" cy="1164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asted-image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1931" y="5542792"/>
            <a:ext cx="741688" cy="99738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11242759" y="5801415"/>
            <a:ext cx="584777" cy="552484"/>
          </a:xfrm>
          <a:prstGeom prst="pentagon">
            <a:avLst/>
          </a:prstGeom>
          <a:blipFill>
            <a:blip r:embed="rId16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defTabSz="778933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1526640" y="6608610"/>
            <a:ext cx="149525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sp>
        <p:nvSpPr>
          <p:cNvPr id="219" name="Shape 219"/>
          <p:cNvSpPr/>
          <p:nvPr/>
        </p:nvSpPr>
        <p:spPr>
          <a:xfrm>
            <a:off x="4519508" y="6645812"/>
            <a:ext cx="149525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sp>
        <p:nvSpPr>
          <p:cNvPr id="220" name="Shape 220"/>
          <p:cNvSpPr/>
          <p:nvPr/>
        </p:nvSpPr>
        <p:spPr>
          <a:xfrm>
            <a:off x="7647472" y="6650796"/>
            <a:ext cx="1495253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sp>
        <p:nvSpPr>
          <p:cNvPr id="221" name="Shape 221"/>
          <p:cNvSpPr/>
          <p:nvPr/>
        </p:nvSpPr>
        <p:spPr>
          <a:xfrm>
            <a:off x="10385345" y="6566244"/>
            <a:ext cx="1495253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pic>
        <p:nvPicPr>
          <p:cNvPr id="222" name="pasted-image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52" y="7305513"/>
            <a:ext cx="927697" cy="845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asted-image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6258" y="7406915"/>
            <a:ext cx="940500" cy="927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asted-image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132" y="7293820"/>
            <a:ext cx="845621" cy="845622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8767449" y="7757489"/>
            <a:ext cx="149525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sp>
        <p:nvSpPr>
          <p:cNvPr id="226" name="Shape 226"/>
          <p:cNvSpPr/>
          <p:nvPr/>
        </p:nvSpPr>
        <p:spPr>
          <a:xfrm>
            <a:off x="6072489" y="7856445"/>
            <a:ext cx="1495253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sp>
        <p:nvSpPr>
          <p:cNvPr id="227" name="Shape 227"/>
          <p:cNvSpPr/>
          <p:nvPr/>
        </p:nvSpPr>
        <p:spPr>
          <a:xfrm>
            <a:off x="1863429" y="7615740"/>
            <a:ext cx="1495253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pic>
        <p:nvPicPr>
          <p:cNvPr id="228" name="pasted-image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0" y="8490957"/>
            <a:ext cx="1100596" cy="827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asted-image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939" y="8541122"/>
            <a:ext cx="836132" cy="917048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4598620" y="9142976"/>
            <a:ext cx="1495253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sp>
        <p:nvSpPr>
          <p:cNvPr id="231" name="Shape 231"/>
          <p:cNvSpPr/>
          <p:nvPr/>
        </p:nvSpPr>
        <p:spPr>
          <a:xfrm>
            <a:off x="775228" y="9200508"/>
            <a:ext cx="1495253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pic>
        <p:nvPicPr>
          <p:cNvPr id="232" name="pasted-image.jp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278" y="8534736"/>
            <a:ext cx="1188611" cy="827915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9978876" y="9255717"/>
            <a:ext cx="1495253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457200" algn="l" defTabSz="457200">
              <a:lnSpc>
                <a:spcPct val="15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………………………………….</a:t>
            </a:r>
          </a:p>
        </p:txBody>
      </p:sp>
      <p:sp>
        <p:nvSpPr>
          <p:cNvPr id="234" name="Shape 234"/>
          <p:cNvSpPr/>
          <p:nvPr/>
        </p:nvSpPr>
        <p:spPr>
          <a:xfrm>
            <a:off x="1187895" y="2187878"/>
            <a:ext cx="157711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skopein, to see</a:t>
            </a:r>
          </a:p>
        </p:txBody>
      </p:sp>
      <p:sp>
        <p:nvSpPr>
          <p:cNvPr id="235" name="Shape 235"/>
          <p:cNvSpPr/>
          <p:nvPr/>
        </p:nvSpPr>
        <p:spPr>
          <a:xfrm>
            <a:off x="4163567" y="2107079"/>
            <a:ext cx="124029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xylon, wood</a:t>
            </a:r>
          </a:p>
        </p:txBody>
      </p:sp>
      <p:sp>
        <p:nvSpPr>
          <p:cNvPr id="236" name="Shape 236"/>
          <p:cNvSpPr/>
          <p:nvPr/>
        </p:nvSpPr>
        <p:spPr>
          <a:xfrm>
            <a:off x="7148328" y="2073467"/>
            <a:ext cx="134097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onoma, name</a:t>
            </a:r>
          </a:p>
        </p:txBody>
      </p:sp>
      <p:sp>
        <p:nvSpPr>
          <p:cNvPr id="237" name="Shape 237"/>
          <p:cNvSpPr/>
          <p:nvPr/>
        </p:nvSpPr>
        <p:spPr>
          <a:xfrm>
            <a:off x="10258918" y="2172289"/>
            <a:ext cx="135583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phobos, fear</a:t>
            </a:r>
          </a:p>
        </p:txBody>
      </p:sp>
      <p:sp>
        <p:nvSpPr>
          <p:cNvPr id="238" name="Shape 238"/>
          <p:cNvSpPr/>
          <p:nvPr/>
        </p:nvSpPr>
        <p:spPr>
          <a:xfrm>
            <a:off x="2894980" y="3306986"/>
            <a:ext cx="141329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hippos, horse</a:t>
            </a:r>
          </a:p>
        </p:txBody>
      </p:sp>
      <p:sp>
        <p:nvSpPr>
          <p:cNvPr id="239" name="Shape 239"/>
          <p:cNvSpPr/>
          <p:nvPr/>
        </p:nvSpPr>
        <p:spPr>
          <a:xfrm>
            <a:off x="6584545" y="3470202"/>
            <a:ext cx="130059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techne, skill</a:t>
            </a:r>
          </a:p>
        </p:txBody>
      </p:sp>
      <p:sp>
        <p:nvSpPr>
          <p:cNvPr id="240" name="Shape 240"/>
          <p:cNvSpPr/>
          <p:nvPr/>
        </p:nvSpPr>
        <p:spPr>
          <a:xfrm>
            <a:off x="9547790" y="3333796"/>
            <a:ext cx="132220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sophos, wise</a:t>
            </a:r>
          </a:p>
        </p:txBody>
      </p:sp>
      <p:sp>
        <p:nvSpPr>
          <p:cNvPr id="241" name="Shape 241"/>
          <p:cNvSpPr/>
          <p:nvPr/>
        </p:nvSpPr>
        <p:spPr>
          <a:xfrm>
            <a:off x="1004498" y="4936594"/>
            <a:ext cx="150722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trapeza, table</a:t>
            </a:r>
          </a:p>
        </p:txBody>
      </p:sp>
      <p:sp>
        <p:nvSpPr>
          <p:cNvPr id="242" name="Shape 242"/>
          <p:cNvSpPr/>
          <p:nvPr/>
        </p:nvSpPr>
        <p:spPr>
          <a:xfrm>
            <a:off x="3840877" y="4984450"/>
            <a:ext cx="188567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graphein, to write</a:t>
            </a:r>
          </a:p>
        </p:txBody>
      </p:sp>
      <p:sp>
        <p:nvSpPr>
          <p:cNvPr id="243" name="Shape 243"/>
          <p:cNvSpPr/>
          <p:nvPr/>
        </p:nvSpPr>
        <p:spPr>
          <a:xfrm>
            <a:off x="7695034" y="4876799"/>
            <a:ext cx="184983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barbaros, foreign</a:t>
            </a:r>
          </a:p>
        </p:txBody>
      </p:sp>
      <p:sp>
        <p:nvSpPr>
          <p:cNvPr id="244" name="Shape 244"/>
          <p:cNvSpPr/>
          <p:nvPr/>
        </p:nvSpPr>
        <p:spPr>
          <a:xfrm>
            <a:off x="10864106" y="4874360"/>
            <a:ext cx="131620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krater, bowl</a:t>
            </a:r>
          </a:p>
        </p:txBody>
      </p:sp>
      <p:sp>
        <p:nvSpPr>
          <p:cNvPr id="245" name="Shape 245"/>
          <p:cNvSpPr/>
          <p:nvPr/>
        </p:nvSpPr>
        <p:spPr>
          <a:xfrm>
            <a:off x="1232820" y="6458304"/>
            <a:ext cx="231969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strategos, commander</a:t>
            </a:r>
          </a:p>
        </p:txBody>
      </p:sp>
      <p:sp>
        <p:nvSpPr>
          <p:cNvPr id="246" name="Shape 246"/>
          <p:cNvSpPr/>
          <p:nvPr/>
        </p:nvSpPr>
        <p:spPr>
          <a:xfrm>
            <a:off x="4149280" y="6472537"/>
            <a:ext cx="201144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angelos, messenger</a:t>
            </a:r>
          </a:p>
        </p:txBody>
      </p:sp>
      <p:sp>
        <p:nvSpPr>
          <p:cNvPr id="247" name="Shape 247"/>
          <p:cNvSpPr/>
          <p:nvPr/>
        </p:nvSpPr>
        <p:spPr>
          <a:xfrm>
            <a:off x="7620668" y="6477520"/>
            <a:ext cx="154886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zoon, creature</a:t>
            </a:r>
          </a:p>
        </p:txBody>
      </p:sp>
      <p:sp>
        <p:nvSpPr>
          <p:cNvPr id="248" name="Shape 248"/>
          <p:cNvSpPr/>
          <p:nvPr/>
        </p:nvSpPr>
        <p:spPr>
          <a:xfrm>
            <a:off x="10475448" y="6382537"/>
            <a:ext cx="111716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polu, many</a:t>
            </a:r>
          </a:p>
        </p:txBody>
      </p:sp>
      <p:sp>
        <p:nvSpPr>
          <p:cNvPr id="249" name="Shape 249"/>
          <p:cNvSpPr/>
          <p:nvPr/>
        </p:nvSpPr>
        <p:spPr>
          <a:xfrm>
            <a:off x="1876111" y="7461649"/>
            <a:ext cx="135214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archaios, old</a:t>
            </a:r>
          </a:p>
        </p:txBody>
      </p:sp>
      <p:sp>
        <p:nvSpPr>
          <p:cNvPr id="250" name="Shape 250"/>
          <p:cNvSpPr/>
          <p:nvPr/>
        </p:nvSpPr>
        <p:spPr>
          <a:xfrm>
            <a:off x="6064386" y="7695240"/>
            <a:ext cx="13879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thermos, hot</a:t>
            </a:r>
          </a:p>
        </p:txBody>
      </p:sp>
      <p:sp>
        <p:nvSpPr>
          <p:cNvPr id="251" name="Shape 251"/>
          <p:cNvSpPr/>
          <p:nvPr/>
        </p:nvSpPr>
        <p:spPr>
          <a:xfrm>
            <a:off x="8731573" y="7607757"/>
            <a:ext cx="152493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ge, earth/land</a:t>
            </a:r>
          </a:p>
        </p:txBody>
      </p:sp>
      <p:sp>
        <p:nvSpPr>
          <p:cNvPr id="252" name="Shape 252"/>
          <p:cNvSpPr/>
          <p:nvPr/>
        </p:nvSpPr>
        <p:spPr>
          <a:xfrm>
            <a:off x="869657" y="9028369"/>
            <a:ext cx="130639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phone, voice</a:t>
            </a:r>
          </a:p>
        </p:txBody>
      </p:sp>
      <p:sp>
        <p:nvSpPr>
          <p:cNvPr id="253" name="Shape 253"/>
          <p:cNvSpPr/>
          <p:nvPr/>
        </p:nvSpPr>
        <p:spPr>
          <a:xfrm>
            <a:off x="4602054" y="8950982"/>
            <a:ext cx="162803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archein, to rule</a:t>
            </a:r>
          </a:p>
        </p:txBody>
      </p:sp>
      <p:sp>
        <p:nvSpPr>
          <p:cNvPr id="254" name="Shape 254"/>
          <p:cNvSpPr/>
          <p:nvPr/>
        </p:nvSpPr>
        <p:spPr>
          <a:xfrm>
            <a:off x="10021248" y="9137008"/>
            <a:ext cx="183117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778933">
              <a:defRPr sz="1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pathos, suffering</a:t>
            </a:r>
          </a:p>
        </p:txBody>
      </p:sp>
      <p:sp>
        <p:nvSpPr>
          <p:cNvPr id="255" name="Shape 255"/>
          <p:cNvSpPr>
            <a:spLocks noGrp="1"/>
          </p:cNvSpPr>
          <p:nvPr>
            <p:ph type="title" idx="4294967295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defRPr sz="6045"/>
            </a:lvl1pPr>
          </a:lstStyle>
          <a:p>
            <a:r>
              <a:t>Ancient greek word-match</a:t>
            </a:r>
          </a:p>
        </p:txBody>
      </p:sp>
      <p:sp>
        <p:nvSpPr>
          <p:cNvPr id="256" name="Shape 256"/>
          <p:cNvSpPr/>
          <p:nvPr/>
        </p:nvSpPr>
        <p:spPr>
          <a:xfrm>
            <a:off x="11944382" y="95059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1" animBg="1" advAuto="0"/>
      <p:bldP spid="236" grpId="2" animBg="1" advAuto="0"/>
      <p:bldP spid="237" grpId="3" animBg="1" advAuto="0"/>
      <p:bldP spid="238" grpId="4" animBg="1" advAuto="0"/>
      <p:bldP spid="239" grpId="5" animBg="1" advAuto="0"/>
      <p:bldP spid="240" grpId="6" animBg="1" advAuto="0"/>
      <p:bldP spid="241" grpId="7" animBg="1" advAuto="0"/>
      <p:bldP spid="242" grpId="8" animBg="1" advAuto="0"/>
      <p:bldP spid="243" grpId="9" animBg="1" advAuto="0"/>
      <p:bldP spid="244" grpId="10" animBg="1" advAuto="0"/>
      <p:bldP spid="245" grpId="11" animBg="1" advAuto="0"/>
      <p:bldP spid="246" grpId="12" animBg="1" advAuto="0"/>
      <p:bldP spid="247" grpId="13" animBg="1" advAuto="0"/>
      <p:bldP spid="248" grpId="14" animBg="1" advAuto="0"/>
      <p:bldP spid="249" grpId="15" animBg="1" advAuto="0"/>
      <p:bldP spid="250" grpId="16" animBg="1" advAuto="0"/>
      <p:bldP spid="251" grpId="17" animBg="1" advAuto="0"/>
      <p:bldP spid="252" grpId="18" animBg="1" advAuto="0"/>
      <p:bldP spid="253" grpId="19" animBg="1" advAuto="0"/>
      <p:bldP spid="254" grpId="2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 idx="4294967295"/>
          </p:nvPr>
        </p:nvSpPr>
        <p:spPr>
          <a:xfrm>
            <a:off x="10414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t>greek gods quiz</a:t>
            </a:r>
          </a:p>
        </p:txBody>
      </p:sp>
      <p:pic>
        <p:nvPicPr>
          <p:cNvPr id="259" name="athen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4335" y="3573318"/>
            <a:ext cx="3304367" cy="53434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2" name="Group 262"/>
          <p:cNvGrpSpPr/>
          <p:nvPr/>
        </p:nvGrpSpPr>
        <p:grpSpPr>
          <a:xfrm>
            <a:off x="5365210" y="3289300"/>
            <a:ext cx="4610691" cy="1095150"/>
            <a:chOff x="31210" y="0"/>
            <a:chExt cx="4610690" cy="1095149"/>
          </a:xfrm>
        </p:grpSpPr>
        <p:sp>
          <p:nvSpPr>
            <p:cNvPr id="260" name="Shape 260"/>
            <p:cNvSpPr/>
            <p:nvPr/>
          </p:nvSpPr>
          <p:spPr>
            <a:xfrm>
              <a:off x="1885899" y="323850"/>
              <a:ext cx="275600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Wisdom, war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31210" y="0"/>
              <a:ext cx="1212938" cy="109515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267" name="Group 267"/>
          <p:cNvGrpSpPr/>
          <p:nvPr/>
        </p:nvGrpSpPr>
        <p:grpSpPr>
          <a:xfrm>
            <a:off x="5500474" y="5041900"/>
            <a:ext cx="7451567" cy="1193801"/>
            <a:chOff x="0" y="0"/>
            <a:chExt cx="7451565" cy="1193800"/>
          </a:xfrm>
        </p:grpSpPr>
        <p:sp>
          <p:nvSpPr>
            <p:cNvPr id="263" name="Shape 263"/>
            <p:cNvSpPr/>
            <p:nvPr/>
          </p:nvSpPr>
          <p:spPr>
            <a:xfrm>
              <a:off x="1739592" y="0"/>
              <a:ext cx="5711974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t>Owl, aegis (armour showing head of Medusa)</a:t>
              </a:r>
            </a:p>
          </p:txBody>
        </p:sp>
        <p:grpSp>
          <p:nvGrpSpPr>
            <p:cNvPr id="266" name="Group 266"/>
            <p:cNvGrpSpPr/>
            <p:nvPr/>
          </p:nvGrpSpPr>
          <p:grpSpPr>
            <a:xfrm>
              <a:off x="0" y="125695"/>
              <a:ext cx="942410" cy="942410"/>
              <a:chOff x="0" y="0"/>
              <a:chExt cx="942409" cy="942409"/>
            </a:xfrm>
          </p:grpSpPr>
          <p:sp>
            <p:nvSpPr>
              <p:cNvPr id="264" name="Shape 264"/>
              <p:cNvSpPr/>
              <p:nvPr/>
            </p:nvSpPr>
            <p:spPr>
              <a:xfrm>
                <a:off x="0" y="0"/>
                <a:ext cx="942410" cy="942410"/>
              </a:xfrm>
              <a:prstGeom prst="ellipse">
                <a:avLst/>
              </a:prstGeom>
              <a:solidFill>
                <a:schemeClr val="accent3">
                  <a:satOff val="18648"/>
                  <a:lumOff val="5971"/>
                </a:schemeClr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223461" y="77504"/>
                <a:ext cx="495487" cy="787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500">
                    <a:solidFill>
                      <a:srgbClr val="53585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S</a:t>
                </a:r>
              </a:p>
            </p:txBody>
          </p:sp>
        </p:grpSp>
      </p:grpSp>
      <p:sp>
        <p:nvSpPr>
          <p:cNvPr id="268" name="Shape 268"/>
          <p:cNvSpPr/>
          <p:nvPr/>
        </p:nvSpPr>
        <p:spPr>
          <a:xfrm>
            <a:off x="6741032" y="6858000"/>
            <a:ext cx="3383535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>
                <a:latin typeface="+mj-lt"/>
                <a:ea typeface="+mj-ea"/>
                <a:cs typeface="+mj-cs"/>
                <a:sym typeface="Herculanum"/>
              </a:defRPr>
            </a:pPr>
            <a:r>
              <a:t>Athena</a:t>
            </a:r>
          </a:p>
          <a:p>
            <a:pPr>
              <a:defRPr sz="6000">
                <a:latin typeface="+mj-lt"/>
                <a:ea typeface="+mj-ea"/>
                <a:cs typeface="+mj-cs"/>
                <a:sym typeface="Herculanum"/>
              </a:defRPr>
            </a:pPr>
            <a:r>
              <a:rPr sz="2000"/>
              <a:t>or</a:t>
            </a:r>
            <a:r>
              <a:t> Athene</a:t>
            </a:r>
          </a:p>
        </p:txBody>
      </p:sp>
      <p:sp>
        <p:nvSpPr>
          <p:cNvPr id="269" name="Shape 269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pic>
        <p:nvPicPr>
          <p:cNvPr id="270" name="zeus_col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140" y="170656"/>
            <a:ext cx="2297084" cy="3440655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4031308" y="1169392"/>
            <a:ext cx="8109891" cy="2086104"/>
          </a:xfrm>
          <a:prstGeom prst="wedgeEllipseCallout">
            <a:avLst>
              <a:gd name="adj1" fmla="val -61096"/>
              <a:gd name="adj2" fmla="val -38880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/>
            </a:lvl1pPr>
          </a:lstStyle>
          <a:p>
            <a:r>
              <a:rPr dirty="0"/>
              <a:t>Can you identify these Greek gods and goddesses from their pictures and other clues?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2" animBg="1" advAuto="0"/>
      <p:bldP spid="262" grpId="3" animBg="1" advAuto="0"/>
      <p:bldP spid="267" grpId="4" animBg="1" advAuto="0"/>
      <p:bldP spid="268" grpId="5" animBg="1" advAuto="0"/>
      <p:bldP spid="271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 idx="4294967295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t>greek gods quiz</a:t>
            </a:r>
          </a:p>
        </p:txBody>
      </p:sp>
      <p:grpSp>
        <p:nvGrpSpPr>
          <p:cNvPr id="276" name="Group 276"/>
          <p:cNvGrpSpPr/>
          <p:nvPr/>
        </p:nvGrpSpPr>
        <p:grpSpPr>
          <a:xfrm>
            <a:off x="5365210" y="3289300"/>
            <a:ext cx="5589607" cy="1095150"/>
            <a:chOff x="31210" y="0"/>
            <a:chExt cx="5589606" cy="1095149"/>
          </a:xfrm>
        </p:grpSpPr>
        <p:sp>
          <p:nvSpPr>
            <p:cNvPr id="274" name="Shape 274"/>
            <p:cNvSpPr/>
            <p:nvPr/>
          </p:nvSpPr>
          <p:spPr>
            <a:xfrm>
              <a:off x="1694383" y="311150"/>
              <a:ext cx="392643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Queen of the gods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31210" y="0"/>
              <a:ext cx="1212938" cy="109515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280" name="Group 280"/>
          <p:cNvGrpSpPr/>
          <p:nvPr/>
        </p:nvGrpSpPr>
        <p:grpSpPr>
          <a:xfrm>
            <a:off x="5500474" y="5167595"/>
            <a:ext cx="7451567" cy="942410"/>
            <a:chOff x="0" y="0"/>
            <a:chExt cx="7451565" cy="942409"/>
          </a:xfrm>
        </p:grpSpPr>
        <p:sp>
          <p:nvSpPr>
            <p:cNvPr id="277" name="Shape 277"/>
            <p:cNvSpPr/>
            <p:nvPr/>
          </p:nvSpPr>
          <p:spPr>
            <a:xfrm>
              <a:off x="1739592" y="147354"/>
              <a:ext cx="571197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t>Peacock</a:t>
              </a:r>
            </a:p>
          </p:txBody>
        </p:sp>
        <p:sp>
          <p:nvSpPr>
            <p:cNvPr id="278" name="Shape 278"/>
            <p:cNvSpPr/>
            <p:nvPr/>
          </p:nvSpPr>
          <p:spPr>
            <a:xfrm>
              <a:off x="0" y="0"/>
              <a:ext cx="942410" cy="942410"/>
            </a:xfrm>
            <a:prstGeom prst="ellipse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223461" y="77504"/>
              <a:ext cx="495487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S</a:t>
              </a:r>
            </a:p>
          </p:txBody>
        </p:sp>
      </p:grpSp>
      <p:sp>
        <p:nvSpPr>
          <p:cNvPr id="281" name="Shape 281"/>
          <p:cNvSpPr/>
          <p:nvPr/>
        </p:nvSpPr>
        <p:spPr>
          <a:xfrm>
            <a:off x="7338568" y="7238999"/>
            <a:ext cx="218846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r>
              <a:t>hera</a:t>
            </a:r>
          </a:p>
        </p:txBody>
      </p:sp>
      <p:sp>
        <p:nvSpPr>
          <p:cNvPr id="282" name="Shape 282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pic>
        <p:nvPicPr>
          <p:cNvPr id="283" name="hera_artem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53961" y="4039453"/>
            <a:ext cx="6315642" cy="3198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2" animBg="1" advAuto="0"/>
      <p:bldP spid="280" grpId="3" animBg="1" advAuto="0"/>
      <p:bldP spid="281" grpId="4" animBg="1" advAuto="0"/>
      <p:bldP spid="283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 idx="4294967295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t>greek gods quiz</a:t>
            </a:r>
          </a:p>
        </p:txBody>
      </p:sp>
      <p:grpSp>
        <p:nvGrpSpPr>
          <p:cNvPr id="288" name="Group 288"/>
          <p:cNvGrpSpPr/>
          <p:nvPr/>
        </p:nvGrpSpPr>
        <p:grpSpPr>
          <a:xfrm>
            <a:off x="5365210" y="3289300"/>
            <a:ext cx="5589607" cy="1231901"/>
            <a:chOff x="31210" y="0"/>
            <a:chExt cx="5589606" cy="1231900"/>
          </a:xfrm>
        </p:grpSpPr>
        <p:sp>
          <p:nvSpPr>
            <p:cNvPr id="286" name="Shape 286"/>
            <p:cNvSpPr/>
            <p:nvPr/>
          </p:nvSpPr>
          <p:spPr>
            <a:xfrm>
              <a:off x="1694383" y="38100"/>
              <a:ext cx="3926434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/>
              <a:r>
                <a:t>Ruler of the seas, </a:t>
              </a:r>
            </a:p>
            <a:p>
              <a:pPr algn="l"/>
              <a:r>
                <a:t>earthquakes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31210" y="0"/>
              <a:ext cx="1212938" cy="109515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289" name="Shape 289"/>
          <p:cNvSpPr/>
          <p:nvPr/>
        </p:nvSpPr>
        <p:spPr>
          <a:xfrm>
            <a:off x="6710299" y="7238999"/>
            <a:ext cx="344500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r>
              <a:rPr dirty="0"/>
              <a:t>poseidon</a:t>
            </a:r>
          </a:p>
        </p:txBody>
      </p:sp>
      <p:grpSp>
        <p:nvGrpSpPr>
          <p:cNvPr id="294" name="Group 294"/>
          <p:cNvGrpSpPr/>
          <p:nvPr/>
        </p:nvGrpSpPr>
        <p:grpSpPr>
          <a:xfrm>
            <a:off x="5500474" y="4964306"/>
            <a:ext cx="7451567" cy="1348988"/>
            <a:chOff x="0" y="0"/>
            <a:chExt cx="7451565" cy="1348987"/>
          </a:xfrm>
        </p:grpSpPr>
        <p:sp>
          <p:nvSpPr>
            <p:cNvPr id="290" name="Shape 290"/>
            <p:cNvSpPr/>
            <p:nvPr/>
          </p:nvSpPr>
          <p:spPr>
            <a:xfrm>
              <a:off x="1739592" y="350643"/>
              <a:ext cx="571197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t>Trident</a:t>
              </a:r>
            </a:p>
          </p:txBody>
        </p:sp>
        <p:sp>
          <p:nvSpPr>
            <p:cNvPr id="291" name="Shape 291"/>
            <p:cNvSpPr/>
            <p:nvPr/>
          </p:nvSpPr>
          <p:spPr>
            <a:xfrm>
              <a:off x="0" y="203289"/>
              <a:ext cx="942410" cy="942410"/>
            </a:xfrm>
            <a:prstGeom prst="ellipse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223461" y="280793"/>
              <a:ext cx="495487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S</a:t>
              </a:r>
            </a:p>
          </p:txBody>
        </p:sp>
        <p:pic>
          <p:nvPicPr>
            <p:cNvPr id="293" name="pasted-imag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5863" y="0"/>
              <a:ext cx="1202186" cy="13489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5" name="Shape 295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pic>
        <p:nvPicPr>
          <p:cNvPr id="296" name="poseidon_smal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7341" y="2276233"/>
            <a:ext cx="4088162" cy="5087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1" animBg="1" advAuto="0"/>
      <p:bldP spid="289" grpId="2" animBg="1" advAuto="0"/>
      <p:bldP spid="294" grpId="3" animBg="1" advAuto="0"/>
      <p:bldP spid="296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title" idx="4294967295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t>greek gods quiz</a:t>
            </a:r>
          </a:p>
        </p:txBody>
      </p:sp>
      <p:grpSp>
        <p:nvGrpSpPr>
          <p:cNvPr id="301" name="Group 301"/>
          <p:cNvGrpSpPr/>
          <p:nvPr/>
        </p:nvGrpSpPr>
        <p:grpSpPr>
          <a:xfrm>
            <a:off x="5365210" y="3289300"/>
            <a:ext cx="5360321" cy="1095150"/>
            <a:chOff x="31210" y="0"/>
            <a:chExt cx="5360320" cy="1095149"/>
          </a:xfrm>
        </p:grpSpPr>
        <p:sp>
          <p:nvSpPr>
            <p:cNvPr id="299" name="Shape 299"/>
            <p:cNvSpPr/>
            <p:nvPr/>
          </p:nvSpPr>
          <p:spPr>
            <a:xfrm>
              <a:off x="1923668" y="311150"/>
              <a:ext cx="346786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Medicine, music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31210" y="0"/>
              <a:ext cx="1212938" cy="109515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302" name="Shape 302"/>
          <p:cNvSpPr/>
          <p:nvPr/>
        </p:nvSpPr>
        <p:spPr>
          <a:xfrm>
            <a:off x="7020051" y="7238999"/>
            <a:ext cx="282549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r>
              <a:t>apollo</a:t>
            </a:r>
          </a:p>
        </p:txBody>
      </p:sp>
      <p:grpSp>
        <p:nvGrpSpPr>
          <p:cNvPr id="307" name="Group 307"/>
          <p:cNvGrpSpPr/>
          <p:nvPr/>
        </p:nvGrpSpPr>
        <p:grpSpPr>
          <a:xfrm>
            <a:off x="5500474" y="4945337"/>
            <a:ext cx="7183800" cy="1386926"/>
            <a:chOff x="0" y="0"/>
            <a:chExt cx="7183799" cy="1386925"/>
          </a:xfrm>
        </p:grpSpPr>
        <p:sp>
          <p:nvSpPr>
            <p:cNvPr id="303" name="Shape 303"/>
            <p:cNvSpPr/>
            <p:nvPr/>
          </p:nvSpPr>
          <p:spPr>
            <a:xfrm>
              <a:off x="1739592" y="369612"/>
              <a:ext cx="482902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t>Sun, lyre (like a harp)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0" y="222258"/>
              <a:ext cx="942410" cy="942410"/>
            </a:xfrm>
            <a:prstGeom prst="ellipse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223461" y="299762"/>
              <a:ext cx="495487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S</a:t>
              </a:r>
            </a:p>
          </p:txBody>
        </p:sp>
        <p:pic>
          <p:nvPicPr>
            <p:cNvPr id="306" name="pasted-imag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2555" y="0"/>
              <a:ext cx="991245" cy="13869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08" name="apoll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5433" y="2161575"/>
            <a:ext cx="3260940" cy="5774312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2" animBg="1" advAuto="0"/>
      <p:bldP spid="302" grpId="4" animBg="1" advAuto="0"/>
      <p:bldP spid="307" grpId="3" animBg="1" advAuto="0"/>
      <p:bldP spid="308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herm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197430" y="2440223"/>
            <a:ext cx="4079842" cy="5076354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>
            <a:spLocks noGrp="1"/>
          </p:cNvSpPr>
          <p:nvPr>
            <p:ph type="title" idx="4294967295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t>greek gods quiz</a:t>
            </a:r>
          </a:p>
        </p:txBody>
      </p:sp>
      <p:grpSp>
        <p:nvGrpSpPr>
          <p:cNvPr id="315" name="Group 315"/>
          <p:cNvGrpSpPr/>
          <p:nvPr/>
        </p:nvGrpSpPr>
        <p:grpSpPr>
          <a:xfrm>
            <a:off x="5365210" y="3289300"/>
            <a:ext cx="5296771" cy="1095150"/>
            <a:chOff x="31210" y="0"/>
            <a:chExt cx="5296769" cy="1095149"/>
          </a:xfrm>
        </p:grpSpPr>
        <p:sp>
          <p:nvSpPr>
            <p:cNvPr id="313" name="Shape 313"/>
            <p:cNvSpPr/>
            <p:nvPr/>
          </p:nvSpPr>
          <p:spPr>
            <a:xfrm>
              <a:off x="1987219" y="311150"/>
              <a:ext cx="334076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Messenger god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31210" y="0"/>
              <a:ext cx="1212938" cy="109515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316" name="Shape 316"/>
          <p:cNvSpPr/>
          <p:nvPr/>
        </p:nvSpPr>
        <p:spPr>
          <a:xfrm>
            <a:off x="6943470" y="7238999"/>
            <a:ext cx="297865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r>
              <a:t>hermes</a:t>
            </a:r>
          </a:p>
        </p:txBody>
      </p:sp>
      <p:grpSp>
        <p:nvGrpSpPr>
          <p:cNvPr id="321" name="Group 321"/>
          <p:cNvGrpSpPr/>
          <p:nvPr/>
        </p:nvGrpSpPr>
        <p:grpSpPr>
          <a:xfrm>
            <a:off x="5500474" y="4862939"/>
            <a:ext cx="6904876" cy="1551722"/>
            <a:chOff x="0" y="0"/>
            <a:chExt cx="6904875" cy="1551720"/>
          </a:xfrm>
        </p:grpSpPr>
        <p:sp>
          <p:nvSpPr>
            <p:cNvPr id="317" name="Shape 317"/>
            <p:cNvSpPr/>
            <p:nvPr/>
          </p:nvSpPr>
          <p:spPr>
            <a:xfrm>
              <a:off x="1739592" y="178960"/>
              <a:ext cx="4250085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t>Winged sandals, staff (caduceus)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0" y="304655"/>
              <a:ext cx="942410" cy="942410"/>
            </a:xfrm>
            <a:prstGeom prst="ellipse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223461" y="382160"/>
              <a:ext cx="495487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S</a:t>
              </a:r>
            </a:p>
          </p:txBody>
        </p:sp>
        <p:pic>
          <p:nvPicPr>
            <p:cNvPr id="320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39462" y="0"/>
              <a:ext cx="1565414" cy="1551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2" name="Shape 322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1" animBg="1" advAuto="0"/>
      <p:bldP spid="315" grpId="2" animBg="1" advAuto="0"/>
      <p:bldP spid="316" grpId="4" animBg="1" advAuto="0"/>
      <p:bldP spid="321" grpId="3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rculanum"/>
        <a:ea typeface="Herculanum"/>
        <a:cs typeface="Herculan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rculanum"/>
        <a:ea typeface="Herculanum"/>
        <a:cs typeface="Herculan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737</Words>
  <Application>Microsoft Macintosh PowerPoint</Application>
  <PresentationFormat>Custom</PresentationFormat>
  <Paragraphs>170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White</vt:lpstr>
      <vt:lpstr>PowerPoint Presentation</vt:lpstr>
      <vt:lpstr>Time travel</vt:lpstr>
      <vt:lpstr>Sneaky greek</vt:lpstr>
      <vt:lpstr>Ancient greek word-match</vt:lpstr>
      <vt:lpstr>greek gods quiz</vt:lpstr>
      <vt:lpstr>greek gods quiz</vt:lpstr>
      <vt:lpstr>greek gods quiz</vt:lpstr>
      <vt:lpstr>greek gods quiz</vt:lpstr>
      <vt:lpstr>greek gods quiz</vt:lpstr>
      <vt:lpstr>greek gods quiz</vt:lpstr>
      <vt:lpstr>greek gods quiz</vt:lpstr>
      <vt:lpstr>greek gods quiz</vt:lpstr>
      <vt:lpstr>greek gods quiz</vt:lpstr>
      <vt:lpstr>greek gods memory game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 Andrew</cp:lastModifiedBy>
  <cp:revision>7</cp:revision>
  <dcterms:modified xsi:type="dcterms:W3CDTF">2017-09-02T14:36:56Z</dcterms:modified>
</cp:coreProperties>
</file>