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69" r:id="rId4"/>
    <p:sldId id="273" r:id="rId5"/>
    <p:sldId id="274" r:id="rId6"/>
    <p:sldId id="275" r:id="rId7"/>
    <p:sldId id="276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8EA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56"/>
    <p:restoredTop sz="94621"/>
  </p:normalViewPr>
  <p:slideViewPr>
    <p:cSldViewPr snapToGrid="0" snapToObjects="1">
      <p:cViewPr varScale="1">
        <p:scale>
          <a:sx n="97" d="100"/>
          <a:sy n="97" d="100"/>
        </p:scale>
        <p:origin x="216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D4568-411D-114A-824D-5D0A02C4BE41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AFBC0-18EA-B445-8165-007CF41F7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45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2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6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2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6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3/27/23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5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3/27/23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0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6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3/27/23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3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3/27/23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2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3/27/23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3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29131-0636-4047-8DF3-24E530D7B4AA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2B453C-DE0B-7749-80E2-555B75D22710}"/>
              </a:ext>
            </a:extLst>
          </p:cNvPr>
          <p:cNvSpPr txBox="1"/>
          <p:nvPr userDrawn="1"/>
        </p:nvSpPr>
        <p:spPr>
          <a:xfrm>
            <a:off x="11043929" y="6611779"/>
            <a:ext cx="11480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© C Andrew  2023</a:t>
            </a:r>
          </a:p>
        </p:txBody>
      </p:sp>
    </p:spTree>
    <p:extLst>
      <p:ext uri="{BB962C8B-B14F-4D97-AF65-F5344CB8AC3E}">
        <p14:creationId xmlns:p14="http://schemas.microsoft.com/office/powerpoint/2010/main" val="399823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388BAB9-B8A2-D04A-B70B-7EF12C5DC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4461"/>
            <a:ext cx="9144000" cy="1201974"/>
          </a:xfrm>
        </p:spPr>
        <p:txBody>
          <a:bodyPr/>
          <a:lstStyle/>
          <a:p>
            <a:r>
              <a:rPr lang="en-US" dirty="0"/>
              <a:t>Unit 2, Session 2</a:t>
            </a:r>
          </a:p>
          <a:p>
            <a:r>
              <a:rPr lang="en-US" sz="3600" dirty="0"/>
              <a:t>Verb codes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F0F2F3-37A5-2449-AF73-A08FD2615D55}"/>
              </a:ext>
            </a:extLst>
          </p:cNvPr>
          <p:cNvSpPr txBox="1"/>
          <p:nvPr/>
        </p:nvSpPr>
        <p:spPr>
          <a:xfrm>
            <a:off x="1298657" y="5615826"/>
            <a:ext cx="9594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7E79"/>
                </a:solidFill>
              </a:rPr>
              <a:t>LO: To see how Latin shows who is doing the verb by using codes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CB9602-B12B-5740-836B-518105BC36D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1595" y="665162"/>
            <a:ext cx="2328809" cy="2590800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0B86514-9380-3048-9107-A1AE5527F17F}"/>
              </a:ext>
            </a:extLst>
          </p:cNvPr>
          <p:cNvSpPr/>
          <p:nvPr/>
        </p:nvSpPr>
        <p:spPr>
          <a:xfrm>
            <a:off x="204716" y="163776"/>
            <a:ext cx="11791667" cy="6405403"/>
          </a:xfrm>
          <a:prstGeom prst="roundRect">
            <a:avLst>
              <a:gd name="adj" fmla="val 2540"/>
            </a:avLst>
          </a:prstGeom>
          <a:noFill/>
          <a:ln w="38100">
            <a:solidFill>
              <a:srgbClr val="8EAA4D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1143023 h 6858000"/>
                      <a:gd name="connsiteX1" fmla="*/ 1143023 w 12192000"/>
                      <a:gd name="connsiteY1" fmla="*/ 0 h 6858000"/>
                      <a:gd name="connsiteX2" fmla="*/ 1923845 w 12192000"/>
                      <a:gd name="connsiteY2" fmla="*/ 0 h 6858000"/>
                      <a:gd name="connsiteX3" fmla="*/ 2407489 w 12192000"/>
                      <a:gd name="connsiteY3" fmla="*/ 0 h 6858000"/>
                      <a:gd name="connsiteX4" fmla="*/ 2792073 w 12192000"/>
                      <a:gd name="connsiteY4" fmla="*/ 0 h 6858000"/>
                      <a:gd name="connsiteX5" fmla="*/ 3473836 w 12192000"/>
                      <a:gd name="connsiteY5" fmla="*/ 0 h 6858000"/>
                      <a:gd name="connsiteX6" fmla="*/ 3957479 w 12192000"/>
                      <a:gd name="connsiteY6" fmla="*/ 0 h 6858000"/>
                      <a:gd name="connsiteX7" fmla="*/ 4738302 w 12192000"/>
                      <a:gd name="connsiteY7" fmla="*/ 0 h 6858000"/>
                      <a:gd name="connsiteX8" fmla="*/ 5122886 w 12192000"/>
                      <a:gd name="connsiteY8" fmla="*/ 0 h 6858000"/>
                      <a:gd name="connsiteX9" fmla="*/ 5903708 w 12192000"/>
                      <a:gd name="connsiteY9" fmla="*/ 0 h 6858000"/>
                      <a:gd name="connsiteX10" fmla="*/ 6189233 w 12192000"/>
                      <a:gd name="connsiteY10" fmla="*/ 0 h 6858000"/>
                      <a:gd name="connsiteX11" fmla="*/ 6771936 w 12192000"/>
                      <a:gd name="connsiteY11" fmla="*/ 0 h 6858000"/>
                      <a:gd name="connsiteX12" fmla="*/ 7354639 w 12192000"/>
                      <a:gd name="connsiteY12" fmla="*/ 0 h 6858000"/>
                      <a:gd name="connsiteX13" fmla="*/ 7838282 w 12192000"/>
                      <a:gd name="connsiteY13" fmla="*/ 0 h 6858000"/>
                      <a:gd name="connsiteX14" fmla="*/ 8619105 w 12192000"/>
                      <a:gd name="connsiteY14" fmla="*/ 0 h 6858000"/>
                      <a:gd name="connsiteX15" fmla="*/ 9399927 w 12192000"/>
                      <a:gd name="connsiteY15" fmla="*/ 0 h 6858000"/>
                      <a:gd name="connsiteX16" fmla="*/ 9784511 w 12192000"/>
                      <a:gd name="connsiteY16" fmla="*/ 0 h 6858000"/>
                      <a:gd name="connsiteX17" fmla="*/ 10367214 w 12192000"/>
                      <a:gd name="connsiteY17" fmla="*/ 0 h 6858000"/>
                      <a:gd name="connsiteX18" fmla="*/ 11048977 w 12192000"/>
                      <a:gd name="connsiteY18" fmla="*/ 0 h 6858000"/>
                      <a:gd name="connsiteX19" fmla="*/ 12192000 w 12192000"/>
                      <a:gd name="connsiteY19" fmla="*/ 1143023 h 6858000"/>
                      <a:gd name="connsiteX20" fmla="*/ 12192000 w 12192000"/>
                      <a:gd name="connsiteY20" fmla="*/ 1577359 h 6858000"/>
                      <a:gd name="connsiteX21" fmla="*/ 12192000 w 12192000"/>
                      <a:gd name="connsiteY21" fmla="*/ 2240292 h 6858000"/>
                      <a:gd name="connsiteX22" fmla="*/ 12192000 w 12192000"/>
                      <a:gd name="connsiteY22" fmla="*/ 2811786 h 6858000"/>
                      <a:gd name="connsiteX23" fmla="*/ 12192000 w 12192000"/>
                      <a:gd name="connsiteY23" fmla="*/ 3291841 h 6858000"/>
                      <a:gd name="connsiteX24" fmla="*/ 12192000 w 12192000"/>
                      <a:gd name="connsiteY24" fmla="*/ 3863336 h 6858000"/>
                      <a:gd name="connsiteX25" fmla="*/ 12192000 w 12192000"/>
                      <a:gd name="connsiteY25" fmla="*/ 4297671 h 6858000"/>
                      <a:gd name="connsiteX26" fmla="*/ 12192000 w 12192000"/>
                      <a:gd name="connsiteY26" fmla="*/ 4732007 h 6858000"/>
                      <a:gd name="connsiteX27" fmla="*/ 12192000 w 12192000"/>
                      <a:gd name="connsiteY27" fmla="*/ 5714977 h 6858000"/>
                      <a:gd name="connsiteX28" fmla="*/ 11048977 w 12192000"/>
                      <a:gd name="connsiteY28" fmla="*/ 6858000 h 6858000"/>
                      <a:gd name="connsiteX29" fmla="*/ 10763452 w 12192000"/>
                      <a:gd name="connsiteY29" fmla="*/ 6858000 h 6858000"/>
                      <a:gd name="connsiteX30" fmla="*/ 10081690 w 12192000"/>
                      <a:gd name="connsiteY30" fmla="*/ 6858000 h 6858000"/>
                      <a:gd name="connsiteX31" fmla="*/ 9796165 w 12192000"/>
                      <a:gd name="connsiteY31" fmla="*/ 6858000 h 6858000"/>
                      <a:gd name="connsiteX32" fmla="*/ 9114402 w 12192000"/>
                      <a:gd name="connsiteY32" fmla="*/ 6858000 h 6858000"/>
                      <a:gd name="connsiteX33" fmla="*/ 8729818 w 12192000"/>
                      <a:gd name="connsiteY33" fmla="*/ 6858000 h 6858000"/>
                      <a:gd name="connsiteX34" fmla="*/ 8444294 w 12192000"/>
                      <a:gd name="connsiteY34" fmla="*/ 6858000 h 6858000"/>
                      <a:gd name="connsiteX35" fmla="*/ 8059710 w 12192000"/>
                      <a:gd name="connsiteY35" fmla="*/ 6858000 h 6858000"/>
                      <a:gd name="connsiteX36" fmla="*/ 7377947 w 12192000"/>
                      <a:gd name="connsiteY36" fmla="*/ 6858000 h 6858000"/>
                      <a:gd name="connsiteX37" fmla="*/ 6993363 w 12192000"/>
                      <a:gd name="connsiteY37" fmla="*/ 6858000 h 6858000"/>
                      <a:gd name="connsiteX38" fmla="*/ 6707838 w 12192000"/>
                      <a:gd name="connsiteY38" fmla="*/ 6858000 h 6858000"/>
                      <a:gd name="connsiteX39" fmla="*/ 6323254 w 12192000"/>
                      <a:gd name="connsiteY39" fmla="*/ 6858000 h 6858000"/>
                      <a:gd name="connsiteX40" fmla="*/ 5839611 w 12192000"/>
                      <a:gd name="connsiteY40" fmla="*/ 6858000 h 6858000"/>
                      <a:gd name="connsiteX41" fmla="*/ 5256907 w 12192000"/>
                      <a:gd name="connsiteY41" fmla="*/ 6858000 h 6858000"/>
                      <a:gd name="connsiteX42" fmla="*/ 4872323 w 12192000"/>
                      <a:gd name="connsiteY42" fmla="*/ 6858000 h 6858000"/>
                      <a:gd name="connsiteX43" fmla="*/ 4091501 w 12192000"/>
                      <a:gd name="connsiteY43" fmla="*/ 6858000 h 6858000"/>
                      <a:gd name="connsiteX44" fmla="*/ 3508798 w 12192000"/>
                      <a:gd name="connsiteY44" fmla="*/ 6858000 h 6858000"/>
                      <a:gd name="connsiteX45" fmla="*/ 2727976 w 12192000"/>
                      <a:gd name="connsiteY45" fmla="*/ 6858000 h 6858000"/>
                      <a:gd name="connsiteX46" fmla="*/ 2046213 w 12192000"/>
                      <a:gd name="connsiteY46" fmla="*/ 6858000 h 6858000"/>
                      <a:gd name="connsiteX47" fmla="*/ 1143023 w 12192000"/>
                      <a:gd name="connsiteY47" fmla="*/ 6858000 h 6858000"/>
                      <a:gd name="connsiteX48" fmla="*/ 0 w 12192000"/>
                      <a:gd name="connsiteY48" fmla="*/ 5714977 h 6858000"/>
                      <a:gd name="connsiteX49" fmla="*/ 0 w 12192000"/>
                      <a:gd name="connsiteY49" fmla="*/ 5189202 h 6858000"/>
                      <a:gd name="connsiteX50" fmla="*/ 0 w 12192000"/>
                      <a:gd name="connsiteY50" fmla="*/ 4754867 h 6858000"/>
                      <a:gd name="connsiteX51" fmla="*/ 0 w 12192000"/>
                      <a:gd name="connsiteY51" fmla="*/ 4091933 h 6858000"/>
                      <a:gd name="connsiteX52" fmla="*/ 0 w 12192000"/>
                      <a:gd name="connsiteY52" fmla="*/ 3520439 h 6858000"/>
                      <a:gd name="connsiteX53" fmla="*/ 0 w 12192000"/>
                      <a:gd name="connsiteY53" fmla="*/ 2857506 h 6858000"/>
                      <a:gd name="connsiteX54" fmla="*/ 0 w 12192000"/>
                      <a:gd name="connsiteY54" fmla="*/ 2331731 h 6858000"/>
                      <a:gd name="connsiteX55" fmla="*/ 0 w 12192000"/>
                      <a:gd name="connsiteY55" fmla="*/ 1851676 h 6858000"/>
                      <a:gd name="connsiteX56" fmla="*/ 0 w 12192000"/>
                      <a:gd name="connsiteY56" fmla="*/ 1143023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1143023"/>
                        </a:moveTo>
                        <a:cubicBezTo>
                          <a:pt x="-28290" y="494299"/>
                          <a:pt x="394354" y="44060"/>
                          <a:pt x="1143023" y="0"/>
                        </a:cubicBezTo>
                        <a:cubicBezTo>
                          <a:pt x="1450775" y="-69397"/>
                          <a:pt x="1757005" y="74170"/>
                          <a:pt x="1923845" y="0"/>
                        </a:cubicBezTo>
                        <a:cubicBezTo>
                          <a:pt x="2090685" y="-74170"/>
                          <a:pt x="2211996" y="42603"/>
                          <a:pt x="2407489" y="0"/>
                        </a:cubicBezTo>
                        <a:cubicBezTo>
                          <a:pt x="2602982" y="-42603"/>
                          <a:pt x="2674984" y="35029"/>
                          <a:pt x="2792073" y="0"/>
                        </a:cubicBezTo>
                        <a:cubicBezTo>
                          <a:pt x="2909162" y="-35029"/>
                          <a:pt x="3256033" y="18317"/>
                          <a:pt x="3473836" y="0"/>
                        </a:cubicBezTo>
                        <a:cubicBezTo>
                          <a:pt x="3691639" y="-18317"/>
                          <a:pt x="3856322" y="12725"/>
                          <a:pt x="3957479" y="0"/>
                        </a:cubicBezTo>
                        <a:cubicBezTo>
                          <a:pt x="4058636" y="-12725"/>
                          <a:pt x="4359881" y="62969"/>
                          <a:pt x="4738302" y="0"/>
                        </a:cubicBezTo>
                        <a:cubicBezTo>
                          <a:pt x="5116723" y="-62969"/>
                          <a:pt x="4942312" y="6342"/>
                          <a:pt x="5122886" y="0"/>
                        </a:cubicBezTo>
                        <a:cubicBezTo>
                          <a:pt x="5303460" y="-6342"/>
                          <a:pt x="5685444" y="58423"/>
                          <a:pt x="5903708" y="0"/>
                        </a:cubicBezTo>
                        <a:cubicBezTo>
                          <a:pt x="6121972" y="-58423"/>
                          <a:pt x="6099896" y="27968"/>
                          <a:pt x="6189233" y="0"/>
                        </a:cubicBezTo>
                        <a:cubicBezTo>
                          <a:pt x="6278570" y="-27968"/>
                          <a:pt x="6564243" y="58772"/>
                          <a:pt x="6771936" y="0"/>
                        </a:cubicBezTo>
                        <a:cubicBezTo>
                          <a:pt x="6979629" y="-58772"/>
                          <a:pt x="7150676" y="9338"/>
                          <a:pt x="7354639" y="0"/>
                        </a:cubicBezTo>
                        <a:cubicBezTo>
                          <a:pt x="7558602" y="-9338"/>
                          <a:pt x="7678022" y="4832"/>
                          <a:pt x="7838282" y="0"/>
                        </a:cubicBezTo>
                        <a:cubicBezTo>
                          <a:pt x="7998542" y="-4832"/>
                          <a:pt x="8395328" y="82788"/>
                          <a:pt x="8619105" y="0"/>
                        </a:cubicBezTo>
                        <a:cubicBezTo>
                          <a:pt x="8842882" y="-82788"/>
                          <a:pt x="9194565" y="70635"/>
                          <a:pt x="9399927" y="0"/>
                        </a:cubicBezTo>
                        <a:cubicBezTo>
                          <a:pt x="9605289" y="-70635"/>
                          <a:pt x="9688499" y="25428"/>
                          <a:pt x="9784511" y="0"/>
                        </a:cubicBezTo>
                        <a:cubicBezTo>
                          <a:pt x="9880523" y="-25428"/>
                          <a:pt x="10112614" y="58178"/>
                          <a:pt x="10367214" y="0"/>
                        </a:cubicBezTo>
                        <a:cubicBezTo>
                          <a:pt x="10621814" y="-58178"/>
                          <a:pt x="10791911" y="7403"/>
                          <a:pt x="11048977" y="0"/>
                        </a:cubicBezTo>
                        <a:cubicBezTo>
                          <a:pt x="11623948" y="-169372"/>
                          <a:pt x="12287596" y="492328"/>
                          <a:pt x="12192000" y="1143023"/>
                        </a:cubicBezTo>
                        <a:cubicBezTo>
                          <a:pt x="12222846" y="1305508"/>
                          <a:pt x="12182117" y="1389599"/>
                          <a:pt x="12192000" y="1577359"/>
                        </a:cubicBezTo>
                        <a:cubicBezTo>
                          <a:pt x="12201883" y="1765119"/>
                          <a:pt x="12146812" y="1975571"/>
                          <a:pt x="12192000" y="2240292"/>
                        </a:cubicBezTo>
                        <a:cubicBezTo>
                          <a:pt x="12237188" y="2505013"/>
                          <a:pt x="12175481" y="2533710"/>
                          <a:pt x="12192000" y="2811786"/>
                        </a:cubicBezTo>
                        <a:cubicBezTo>
                          <a:pt x="12208519" y="3089862"/>
                          <a:pt x="12163763" y="3169705"/>
                          <a:pt x="12192000" y="3291841"/>
                        </a:cubicBezTo>
                        <a:cubicBezTo>
                          <a:pt x="12220237" y="3413977"/>
                          <a:pt x="12167838" y="3719854"/>
                          <a:pt x="12192000" y="3863336"/>
                        </a:cubicBezTo>
                        <a:cubicBezTo>
                          <a:pt x="12216162" y="4006819"/>
                          <a:pt x="12164354" y="4195130"/>
                          <a:pt x="12192000" y="4297671"/>
                        </a:cubicBezTo>
                        <a:cubicBezTo>
                          <a:pt x="12219646" y="4400212"/>
                          <a:pt x="12150947" y="4618553"/>
                          <a:pt x="12192000" y="4732007"/>
                        </a:cubicBezTo>
                        <a:cubicBezTo>
                          <a:pt x="12233053" y="4845461"/>
                          <a:pt x="12109569" y="5480211"/>
                          <a:pt x="12192000" y="5714977"/>
                        </a:cubicBezTo>
                        <a:cubicBezTo>
                          <a:pt x="12368691" y="6408090"/>
                          <a:pt x="11720805" y="6994600"/>
                          <a:pt x="11048977" y="6858000"/>
                        </a:cubicBezTo>
                        <a:cubicBezTo>
                          <a:pt x="10987144" y="6886139"/>
                          <a:pt x="10847403" y="6838849"/>
                          <a:pt x="10763452" y="6858000"/>
                        </a:cubicBezTo>
                        <a:cubicBezTo>
                          <a:pt x="10679502" y="6877151"/>
                          <a:pt x="10343895" y="6854638"/>
                          <a:pt x="10081690" y="6858000"/>
                        </a:cubicBezTo>
                        <a:cubicBezTo>
                          <a:pt x="9819485" y="6861362"/>
                          <a:pt x="9899699" y="6846950"/>
                          <a:pt x="9796165" y="6858000"/>
                        </a:cubicBezTo>
                        <a:cubicBezTo>
                          <a:pt x="9692632" y="6869050"/>
                          <a:pt x="9319991" y="6786315"/>
                          <a:pt x="9114402" y="6858000"/>
                        </a:cubicBezTo>
                        <a:cubicBezTo>
                          <a:pt x="8908813" y="6929685"/>
                          <a:pt x="8858176" y="6848896"/>
                          <a:pt x="8729818" y="6858000"/>
                        </a:cubicBezTo>
                        <a:cubicBezTo>
                          <a:pt x="8601460" y="6867104"/>
                          <a:pt x="8548436" y="6845701"/>
                          <a:pt x="8444294" y="6858000"/>
                        </a:cubicBezTo>
                        <a:cubicBezTo>
                          <a:pt x="8340152" y="6870299"/>
                          <a:pt x="8155317" y="6850854"/>
                          <a:pt x="8059710" y="6858000"/>
                        </a:cubicBezTo>
                        <a:cubicBezTo>
                          <a:pt x="7964103" y="6865146"/>
                          <a:pt x="7521875" y="6839013"/>
                          <a:pt x="7377947" y="6858000"/>
                        </a:cubicBezTo>
                        <a:cubicBezTo>
                          <a:pt x="7234019" y="6876987"/>
                          <a:pt x="7139488" y="6831521"/>
                          <a:pt x="6993363" y="6858000"/>
                        </a:cubicBezTo>
                        <a:cubicBezTo>
                          <a:pt x="6847238" y="6884479"/>
                          <a:pt x="6789347" y="6827892"/>
                          <a:pt x="6707838" y="6858000"/>
                        </a:cubicBezTo>
                        <a:cubicBezTo>
                          <a:pt x="6626329" y="6888108"/>
                          <a:pt x="6422969" y="6850890"/>
                          <a:pt x="6323254" y="6858000"/>
                        </a:cubicBezTo>
                        <a:cubicBezTo>
                          <a:pt x="6223539" y="6865110"/>
                          <a:pt x="6034058" y="6855262"/>
                          <a:pt x="5839611" y="6858000"/>
                        </a:cubicBezTo>
                        <a:cubicBezTo>
                          <a:pt x="5645164" y="6860738"/>
                          <a:pt x="5519718" y="6810024"/>
                          <a:pt x="5256907" y="6858000"/>
                        </a:cubicBezTo>
                        <a:cubicBezTo>
                          <a:pt x="4994096" y="6905976"/>
                          <a:pt x="4977783" y="6822987"/>
                          <a:pt x="4872323" y="6858000"/>
                        </a:cubicBezTo>
                        <a:cubicBezTo>
                          <a:pt x="4766863" y="6893013"/>
                          <a:pt x="4368016" y="6785862"/>
                          <a:pt x="4091501" y="6858000"/>
                        </a:cubicBezTo>
                        <a:cubicBezTo>
                          <a:pt x="3814986" y="6930138"/>
                          <a:pt x="3655208" y="6810227"/>
                          <a:pt x="3508798" y="6858000"/>
                        </a:cubicBezTo>
                        <a:cubicBezTo>
                          <a:pt x="3362388" y="6905773"/>
                          <a:pt x="3019665" y="6847863"/>
                          <a:pt x="2727976" y="6858000"/>
                        </a:cubicBezTo>
                        <a:cubicBezTo>
                          <a:pt x="2436287" y="6868137"/>
                          <a:pt x="2268477" y="6827091"/>
                          <a:pt x="2046213" y="6858000"/>
                        </a:cubicBezTo>
                        <a:cubicBezTo>
                          <a:pt x="1823949" y="6888909"/>
                          <a:pt x="1545751" y="6767822"/>
                          <a:pt x="1143023" y="6858000"/>
                        </a:cubicBezTo>
                        <a:cubicBezTo>
                          <a:pt x="578120" y="6869378"/>
                          <a:pt x="-50709" y="6364804"/>
                          <a:pt x="0" y="5714977"/>
                        </a:cubicBezTo>
                        <a:cubicBezTo>
                          <a:pt x="-16098" y="5514499"/>
                          <a:pt x="44475" y="5402250"/>
                          <a:pt x="0" y="5189202"/>
                        </a:cubicBezTo>
                        <a:cubicBezTo>
                          <a:pt x="-44475" y="4976155"/>
                          <a:pt x="23780" y="4942722"/>
                          <a:pt x="0" y="4754867"/>
                        </a:cubicBezTo>
                        <a:cubicBezTo>
                          <a:pt x="-23780" y="4567013"/>
                          <a:pt x="9335" y="4247380"/>
                          <a:pt x="0" y="4091933"/>
                        </a:cubicBezTo>
                        <a:cubicBezTo>
                          <a:pt x="-9335" y="3936486"/>
                          <a:pt x="41597" y="3738698"/>
                          <a:pt x="0" y="3520439"/>
                        </a:cubicBezTo>
                        <a:cubicBezTo>
                          <a:pt x="-41597" y="3302180"/>
                          <a:pt x="7603" y="3080610"/>
                          <a:pt x="0" y="2857506"/>
                        </a:cubicBezTo>
                        <a:cubicBezTo>
                          <a:pt x="-7603" y="2634402"/>
                          <a:pt x="9871" y="2562736"/>
                          <a:pt x="0" y="2331731"/>
                        </a:cubicBezTo>
                        <a:cubicBezTo>
                          <a:pt x="-9871" y="2100726"/>
                          <a:pt x="38109" y="2076847"/>
                          <a:pt x="0" y="1851676"/>
                        </a:cubicBezTo>
                        <a:cubicBezTo>
                          <a:pt x="-38109" y="1626506"/>
                          <a:pt x="24038" y="1375073"/>
                          <a:pt x="0" y="1143023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Callout 4">
            <a:extLst>
              <a:ext uri="{FF2B5EF4-FFF2-40B4-BE49-F238E27FC236}">
                <a16:creationId xmlns:a16="http://schemas.microsoft.com/office/drawing/2014/main" id="{10D4EF17-EB8E-7543-9C80-20D01BB3879F}"/>
              </a:ext>
            </a:extLst>
          </p:cNvPr>
          <p:cNvSpPr/>
          <p:nvPr/>
        </p:nvSpPr>
        <p:spPr>
          <a:xfrm>
            <a:off x="7260404" y="446019"/>
            <a:ext cx="2994660" cy="1295400"/>
          </a:xfrm>
          <a:prstGeom prst="wedgeEllipseCallout">
            <a:avLst>
              <a:gd name="adj1" fmla="val -73505"/>
              <a:gd name="adj2" fmla="val 25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salvete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!</a:t>
            </a:r>
            <a:endParaRPr lang="en-US" sz="4000" dirty="0"/>
          </a:p>
        </p:txBody>
      </p:sp>
      <p:sp>
        <p:nvSpPr>
          <p:cNvPr id="11" name="Oval Callout 10">
            <a:extLst>
              <a:ext uri="{FF2B5EF4-FFF2-40B4-BE49-F238E27FC236}">
                <a16:creationId xmlns:a16="http://schemas.microsoft.com/office/drawing/2014/main" id="{CC36F092-481A-F94F-BB88-2BB2F8F15F50}"/>
              </a:ext>
            </a:extLst>
          </p:cNvPr>
          <p:cNvSpPr/>
          <p:nvPr/>
        </p:nvSpPr>
        <p:spPr>
          <a:xfrm>
            <a:off x="9674354" y="2782933"/>
            <a:ext cx="2151194" cy="1041401"/>
          </a:xfrm>
          <a:prstGeom prst="wedgeEllipseCallout">
            <a:avLst>
              <a:gd name="adj1" fmla="val 53976"/>
              <a:gd name="adj2" fmla="val 57206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salve!</a:t>
            </a:r>
            <a:endParaRPr lang="en-US" sz="4000" dirty="0"/>
          </a:p>
        </p:txBody>
      </p:sp>
      <p:sp>
        <p:nvSpPr>
          <p:cNvPr id="12" name="Oval Callout 11">
            <a:extLst>
              <a:ext uri="{FF2B5EF4-FFF2-40B4-BE49-F238E27FC236}">
                <a16:creationId xmlns:a16="http://schemas.microsoft.com/office/drawing/2014/main" id="{E0FC7D40-0B6E-6D48-A17C-1629C796C215}"/>
              </a:ext>
            </a:extLst>
          </p:cNvPr>
          <p:cNvSpPr/>
          <p:nvPr/>
        </p:nvSpPr>
        <p:spPr>
          <a:xfrm>
            <a:off x="8954716" y="3698991"/>
            <a:ext cx="2151194" cy="1041401"/>
          </a:xfrm>
          <a:prstGeom prst="wedgeEllipseCallout">
            <a:avLst>
              <a:gd name="adj1" fmla="val 79480"/>
              <a:gd name="adj2" fmla="val 452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salve!</a:t>
            </a:r>
            <a:endParaRPr lang="en-US" sz="4000" dirty="0"/>
          </a:p>
        </p:txBody>
      </p:sp>
      <p:sp>
        <p:nvSpPr>
          <p:cNvPr id="13" name="Oval Callout 12">
            <a:extLst>
              <a:ext uri="{FF2B5EF4-FFF2-40B4-BE49-F238E27FC236}">
                <a16:creationId xmlns:a16="http://schemas.microsoft.com/office/drawing/2014/main" id="{BCF08D06-775A-7743-8083-707B474B9D26}"/>
              </a:ext>
            </a:extLst>
          </p:cNvPr>
          <p:cNvSpPr/>
          <p:nvPr/>
        </p:nvSpPr>
        <p:spPr>
          <a:xfrm>
            <a:off x="9433784" y="4544344"/>
            <a:ext cx="2151194" cy="1041401"/>
          </a:xfrm>
          <a:prstGeom prst="wedgeEllipseCallout">
            <a:avLst>
              <a:gd name="adj1" fmla="val 61415"/>
              <a:gd name="adj2" fmla="val 24279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salve!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B53434-1BFA-A692-980C-75240B0DB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72514"/>
            <a:ext cx="9144000" cy="1012423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Gill Sans MT" panose="020B0502020104020203" pitchFamily="34" charset="77"/>
                <a:cs typeface="Apple Chancery" panose="03020702040506060504" pitchFamily="66" charset="-79"/>
              </a:rPr>
              <a:t>Maximum Classics</a:t>
            </a:r>
          </a:p>
        </p:txBody>
      </p:sp>
    </p:spTree>
    <p:extLst>
      <p:ext uri="{BB962C8B-B14F-4D97-AF65-F5344CB8AC3E}">
        <p14:creationId xmlns:p14="http://schemas.microsoft.com/office/powerpoint/2010/main" val="168028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237" y="406068"/>
            <a:ext cx="7541525" cy="890647"/>
          </a:xfrm>
        </p:spPr>
        <p:txBody>
          <a:bodyPr/>
          <a:lstStyle/>
          <a:p>
            <a:pPr algn="ctr"/>
            <a:r>
              <a:rPr lang="en-US" dirty="0"/>
              <a:t>Ecce </a:t>
            </a:r>
            <a:r>
              <a:rPr lang="en-US" dirty="0" err="1"/>
              <a:t>Centurio</a:t>
            </a:r>
            <a:r>
              <a:rPr lang="en-US" dirty="0"/>
              <a:t>!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1EB3C4FF-7E63-6D4F-A7D1-DBDEB7ED4F8D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2.02 Verb codes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68DDFC-C250-0443-AFAF-055E9D92934B}"/>
              </a:ext>
            </a:extLst>
          </p:cNvPr>
          <p:cNvSpPr txBox="1"/>
          <p:nvPr/>
        </p:nvSpPr>
        <p:spPr>
          <a:xfrm>
            <a:off x="8392263" y="1363951"/>
            <a:ext cx="14426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/>
              <a:t>videre</a:t>
            </a:r>
            <a:endParaRPr lang="en-US" sz="3600" b="1" dirty="0"/>
          </a:p>
          <a:p>
            <a:pPr algn="ctr"/>
            <a:r>
              <a:rPr lang="en-US" sz="2400" b="1" dirty="0"/>
              <a:t>to see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EC33DA3-FE4B-4A44-95C4-F6A7D5BF8394}"/>
              </a:ext>
            </a:extLst>
          </p:cNvPr>
          <p:cNvSpPr txBox="1"/>
          <p:nvPr/>
        </p:nvSpPr>
        <p:spPr>
          <a:xfrm>
            <a:off x="2026051" y="1270146"/>
            <a:ext cx="17947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/>
              <a:t>laborare</a:t>
            </a:r>
            <a:endParaRPr lang="en-US" sz="3600" b="1" dirty="0"/>
          </a:p>
          <a:p>
            <a:pPr algn="ctr"/>
            <a:r>
              <a:rPr lang="en-US" sz="2400" b="1" dirty="0"/>
              <a:t>to work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FC05FD3-EAD2-A242-83CD-7C0FFDD3D263}"/>
              </a:ext>
            </a:extLst>
          </p:cNvPr>
          <p:cNvSpPr txBox="1"/>
          <p:nvPr/>
        </p:nvSpPr>
        <p:spPr>
          <a:xfrm>
            <a:off x="5945874" y="5304975"/>
            <a:ext cx="18405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/>
              <a:t>habitare</a:t>
            </a:r>
            <a:endParaRPr lang="en-US" sz="3600" b="1" dirty="0"/>
          </a:p>
          <a:p>
            <a:pPr algn="ctr"/>
            <a:r>
              <a:rPr lang="en-US" sz="2400" b="1" dirty="0"/>
              <a:t>to live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EF1622-694A-0B4E-B5AA-5B06E00657F4}"/>
              </a:ext>
            </a:extLst>
          </p:cNvPr>
          <p:cNvSpPr txBox="1"/>
          <p:nvPr/>
        </p:nvSpPr>
        <p:spPr>
          <a:xfrm>
            <a:off x="1739559" y="4075822"/>
            <a:ext cx="13336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/>
              <a:t>ridere</a:t>
            </a:r>
            <a:endParaRPr lang="en-US" sz="3600" b="1" dirty="0"/>
          </a:p>
          <a:p>
            <a:pPr algn="ctr"/>
            <a:r>
              <a:rPr lang="en-US" sz="2400" b="1" dirty="0"/>
              <a:t>to laugh</a:t>
            </a:r>
          </a:p>
        </p:txBody>
      </p:sp>
      <p:pic>
        <p:nvPicPr>
          <p:cNvPr id="17" name="Picture 6" descr="Signal, Work, Sign, Road Sign, Roadsign">
            <a:extLst>
              <a:ext uri="{FF2B5EF4-FFF2-40B4-BE49-F238E27FC236}">
                <a16:creationId xmlns:a16="http://schemas.microsoft.com/office/drawing/2014/main" id="{FBB05EC1-A622-A34F-947E-5209780BD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5072" y="1190604"/>
            <a:ext cx="1187097" cy="105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AA7FBFCC-4680-F141-BE70-C3712547AEC3}"/>
              </a:ext>
            </a:extLst>
          </p:cNvPr>
          <p:cNvGrpSpPr/>
          <p:nvPr/>
        </p:nvGrpSpPr>
        <p:grpSpPr>
          <a:xfrm>
            <a:off x="4953760" y="1393703"/>
            <a:ext cx="2293556" cy="3176216"/>
            <a:chOff x="4879304" y="1876749"/>
            <a:chExt cx="2293556" cy="3176216"/>
          </a:xfrm>
        </p:grpSpPr>
        <p:pic>
          <p:nvPicPr>
            <p:cNvPr id="37" name="Picture 36" descr="iucundus_large_colour.jpg">
              <a:extLst>
                <a:ext uri="{FF2B5EF4-FFF2-40B4-BE49-F238E27FC236}">
                  <a16:creationId xmlns:a16="http://schemas.microsoft.com/office/drawing/2014/main" id="{B476AD59-5D9F-7345-9338-0B32432002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48818" y="2772785"/>
              <a:ext cx="2052162" cy="2280180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6BC8D889-5C42-2942-A09A-AFABBF619C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20197452">
              <a:off x="4879304" y="2077049"/>
              <a:ext cx="1401394" cy="970974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067DB36D-7E46-E842-9EBD-2503A6AC28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609782" y="1876749"/>
              <a:ext cx="563078" cy="1659905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59562E1-081F-AC46-A46B-8158AC74A4BF}"/>
              </a:ext>
            </a:extLst>
          </p:cNvPr>
          <p:cNvSpPr txBox="1"/>
          <p:nvPr/>
        </p:nvSpPr>
        <p:spPr>
          <a:xfrm>
            <a:off x="2286194" y="2857916"/>
            <a:ext cx="2826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</a:rPr>
              <a:t>Word class?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73AC7B3-6B4D-8945-8C78-5A768DED31C3}"/>
              </a:ext>
            </a:extLst>
          </p:cNvPr>
          <p:cNvSpPr txBox="1"/>
          <p:nvPr/>
        </p:nvSpPr>
        <p:spPr>
          <a:xfrm>
            <a:off x="7741988" y="2904658"/>
            <a:ext cx="1457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</a:rPr>
              <a:t>Verbs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92A212C-729D-6747-8580-815DB786C0A1}"/>
              </a:ext>
            </a:extLst>
          </p:cNvPr>
          <p:cNvSpPr txBox="1"/>
          <p:nvPr/>
        </p:nvSpPr>
        <p:spPr>
          <a:xfrm>
            <a:off x="7293313" y="3354982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902030302020204" pitchFamily="66" charset="0"/>
              </a:rPr>
              <a:t>(doing or being)</a:t>
            </a:r>
          </a:p>
        </p:txBody>
      </p:sp>
      <p:pic>
        <p:nvPicPr>
          <p:cNvPr id="18" name="Picture 17" descr="Shape&#10;&#10;Description automatically generated">
            <a:extLst>
              <a:ext uri="{FF2B5EF4-FFF2-40B4-BE49-F238E27FC236}">
                <a16:creationId xmlns:a16="http://schemas.microsoft.com/office/drawing/2014/main" id="{2923404B-2300-271E-0EAB-8BA00F5433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46755" y="1355841"/>
            <a:ext cx="1206500" cy="1143000"/>
          </a:xfrm>
          <a:prstGeom prst="rect">
            <a:avLst/>
          </a:prstGeom>
        </p:spPr>
      </p:pic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5E771BC5-AD1D-1641-BDA4-8CDB7D156B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559" y="3937652"/>
            <a:ext cx="1270000" cy="12954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B46F2F4-4E52-7B51-F2EF-EC20D7F775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73136" y="5107796"/>
            <a:ext cx="1206500" cy="1384300"/>
          </a:xfrm>
          <a:prstGeom prst="rect">
            <a:avLst/>
          </a:prstGeom>
        </p:spPr>
      </p:pic>
      <p:pic>
        <p:nvPicPr>
          <p:cNvPr id="21" name="Picture 20" descr="Shape&#10;&#10;Description automatically generated">
            <a:extLst>
              <a:ext uri="{FF2B5EF4-FFF2-40B4-BE49-F238E27FC236}">
                <a16:creationId xmlns:a16="http://schemas.microsoft.com/office/drawing/2014/main" id="{2B699DCD-672C-9FF1-CB38-3C762AC430F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30776" y="3679685"/>
            <a:ext cx="1270000" cy="12319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A7D6CE61-D848-2748-A85B-FAD49E434E1B}"/>
              </a:ext>
            </a:extLst>
          </p:cNvPr>
          <p:cNvSpPr txBox="1"/>
          <p:nvPr/>
        </p:nvSpPr>
        <p:spPr>
          <a:xfrm>
            <a:off x="9490733" y="4116065"/>
            <a:ext cx="14586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/>
              <a:t>amare</a:t>
            </a:r>
            <a:endParaRPr lang="en-US" sz="3600" b="1" dirty="0"/>
          </a:p>
          <a:p>
            <a:pPr algn="ctr"/>
            <a:r>
              <a:rPr lang="en-US" sz="2400" b="1" dirty="0"/>
              <a:t>to love</a:t>
            </a:r>
          </a:p>
        </p:txBody>
      </p:sp>
      <p:pic>
        <p:nvPicPr>
          <p:cNvPr id="22" name="Picture 21" descr="A picture containing clipart&#10;&#10;Description automatically generated">
            <a:extLst>
              <a:ext uri="{FF2B5EF4-FFF2-40B4-BE49-F238E27FC236}">
                <a16:creationId xmlns:a16="http://schemas.microsoft.com/office/drawing/2014/main" id="{205F3B9C-F4CE-61C5-D8F7-587A395E1DE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604980" y="77704"/>
            <a:ext cx="14732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03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443" y="313602"/>
            <a:ext cx="10972800" cy="8906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Spot the verbs in English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3FB235E-1560-A141-8529-A3235378EB29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2.02 Verb codes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0F7DFD3-A31A-3046-9792-27659B6F127D}"/>
              </a:ext>
            </a:extLst>
          </p:cNvPr>
          <p:cNvSpPr txBox="1"/>
          <p:nvPr/>
        </p:nvSpPr>
        <p:spPr>
          <a:xfrm>
            <a:off x="1014162" y="2229659"/>
            <a:ext cx="998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6"/>
                </a:solidFill>
                <a:cs typeface="Papyrus"/>
              </a:rPr>
              <a:t>a dog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28017C2-9103-3046-94A4-A4EC51366687}"/>
              </a:ext>
            </a:extLst>
          </p:cNvPr>
          <p:cNvSpPr txBox="1"/>
          <p:nvPr/>
        </p:nvSpPr>
        <p:spPr>
          <a:xfrm>
            <a:off x="5818696" y="1284374"/>
            <a:ext cx="1538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4"/>
                </a:solidFill>
                <a:cs typeface="Papyrus"/>
              </a:rPr>
              <a:t>he works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4552DED-7FB0-034A-897A-E8404AB10A39}"/>
              </a:ext>
            </a:extLst>
          </p:cNvPr>
          <p:cNvSpPr txBox="1"/>
          <p:nvPr/>
        </p:nvSpPr>
        <p:spPr>
          <a:xfrm>
            <a:off x="2989568" y="1366442"/>
            <a:ext cx="1292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cs typeface="Papyrus"/>
              </a:rPr>
              <a:t>terrible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00B7147-1750-CD41-BF30-03F44B2AAF62}"/>
              </a:ext>
            </a:extLst>
          </p:cNvPr>
          <p:cNvSpPr txBox="1"/>
          <p:nvPr/>
        </p:nvSpPr>
        <p:spPr>
          <a:xfrm>
            <a:off x="4987872" y="2298695"/>
            <a:ext cx="2393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5"/>
                </a:solidFill>
                <a:cs typeface="Papyrus"/>
              </a:rPr>
              <a:t>the policeman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FD389D3-CDC7-AE4B-8AAD-5928E4E9D40C}"/>
              </a:ext>
            </a:extLst>
          </p:cNvPr>
          <p:cNvSpPr txBox="1"/>
          <p:nvPr/>
        </p:nvSpPr>
        <p:spPr>
          <a:xfrm>
            <a:off x="9373008" y="1443763"/>
            <a:ext cx="1970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5"/>
                </a:solidFill>
                <a:cs typeface="Papyrus"/>
              </a:rPr>
              <a:t>some pupils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85815EC-8C41-1747-A6CE-67194E92B547}"/>
              </a:ext>
            </a:extLst>
          </p:cNvPr>
          <p:cNvSpPr txBox="1"/>
          <p:nvPr/>
        </p:nvSpPr>
        <p:spPr>
          <a:xfrm>
            <a:off x="2013153" y="3688284"/>
            <a:ext cx="1197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cs typeface="Papyrus"/>
              </a:rPr>
              <a:t>yellow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F579D24-EF52-BB45-BE96-B734450BDEBA}"/>
              </a:ext>
            </a:extLst>
          </p:cNvPr>
          <p:cNvSpPr txBox="1"/>
          <p:nvPr/>
        </p:nvSpPr>
        <p:spPr>
          <a:xfrm>
            <a:off x="4553734" y="3811058"/>
            <a:ext cx="129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5"/>
                </a:solidFill>
                <a:cs typeface="Papyrus"/>
              </a:rPr>
              <a:t>London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56D6124-6C6B-444F-8ACF-547825C53067}"/>
              </a:ext>
            </a:extLst>
          </p:cNvPr>
          <p:cNvSpPr txBox="1"/>
          <p:nvPr/>
        </p:nvSpPr>
        <p:spPr>
          <a:xfrm>
            <a:off x="9226325" y="5683200"/>
            <a:ext cx="1798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4"/>
                </a:solidFill>
                <a:cs typeface="Papyrus"/>
              </a:rPr>
              <a:t>Spiderman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0F7E661-B17B-8041-B329-45BEB94B6702}"/>
              </a:ext>
            </a:extLst>
          </p:cNvPr>
          <p:cNvSpPr txBox="1"/>
          <p:nvPr/>
        </p:nvSpPr>
        <p:spPr>
          <a:xfrm>
            <a:off x="884494" y="5377920"/>
            <a:ext cx="1686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4"/>
                </a:solidFill>
                <a:cs typeface="Papyrus"/>
              </a:rPr>
              <a:t>happiness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9FFCE8E-DBE8-7149-8C44-EE487325604A}"/>
              </a:ext>
            </a:extLst>
          </p:cNvPr>
          <p:cNvSpPr txBox="1"/>
          <p:nvPr/>
        </p:nvSpPr>
        <p:spPr>
          <a:xfrm>
            <a:off x="8384687" y="2177630"/>
            <a:ext cx="1239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cs typeface="Papyrus"/>
              </a:rPr>
              <a:t>quickly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62A35CE-2212-814D-B6E5-F43FD1E6FC71}"/>
              </a:ext>
            </a:extLst>
          </p:cNvPr>
          <p:cNvSpPr txBox="1"/>
          <p:nvPr/>
        </p:nvSpPr>
        <p:spPr>
          <a:xfrm>
            <a:off x="3021078" y="2894807"/>
            <a:ext cx="1890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6"/>
                </a:solidFill>
                <a:cs typeface="Papyrus"/>
              </a:rPr>
              <a:t>we can see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C96D267-C327-BF40-B7C5-B2CA9D88870C}"/>
              </a:ext>
            </a:extLst>
          </p:cNvPr>
          <p:cNvSpPr txBox="1"/>
          <p:nvPr/>
        </p:nvSpPr>
        <p:spPr>
          <a:xfrm>
            <a:off x="8003940" y="3165064"/>
            <a:ext cx="2191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7E79"/>
                </a:solidFill>
                <a:cs typeface="Papyrus"/>
              </a:rPr>
              <a:t>you are going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CEC8850-4C4B-994F-9343-7BF697A6E110}"/>
              </a:ext>
            </a:extLst>
          </p:cNvPr>
          <p:cNvSpPr txBox="1"/>
          <p:nvPr/>
        </p:nvSpPr>
        <p:spPr>
          <a:xfrm>
            <a:off x="6322670" y="3298151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cs typeface="Papyrus"/>
              </a:rPr>
              <a:t>I am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FFDBA5A-DC71-2749-AB0B-B7D0A15211C1}"/>
              </a:ext>
            </a:extLst>
          </p:cNvPr>
          <p:cNvSpPr txBox="1"/>
          <p:nvPr/>
        </p:nvSpPr>
        <p:spPr>
          <a:xfrm>
            <a:off x="6563898" y="4680636"/>
            <a:ext cx="25357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6"/>
                </a:solidFill>
                <a:cs typeface="Papyrus"/>
              </a:rPr>
              <a:t>you are walking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F807608-0B15-7F48-8D63-6340B8732751}"/>
              </a:ext>
            </a:extLst>
          </p:cNvPr>
          <p:cNvSpPr txBox="1"/>
          <p:nvPr/>
        </p:nvSpPr>
        <p:spPr>
          <a:xfrm>
            <a:off x="2950229" y="4524334"/>
            <a:ext cx="2624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7E79"/>
                </a:solidFill>
                <a:cs typeface="Papyrus"/>
              </a:rPr>
              <a:t>they don’t like it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DB0A48F-F56C-BC49-8E02-569F89BDE0AF}"/>
              </a:ext>
            </a:extLst>
          </p:cNvPr>
          <p:cNvSpPr txBox="1"/>
          <p:nvPr/>
        </p:nvSpPr>
        <p:spPr>
          <a:xfrm>
            <a:off x="4471880" y="5605365"/>
            <a:ext cx="2468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cs typeface="Papyrus"/>
              </a:rPr>
              <a:t>she went away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FB95828-1D85-3447-B78A-C7907F918412}"/>
              </a:ext>
            </a:extLst>
          </p:cNvPr>
          <p:cNvSpPr txBox="1"/>
          <p:nvPr/>
        </p:nvSpPr>
        <p:spPr>
          <a:xfrm>
            <a:off x="9226325" y="3982975"/>
            <a:ext cx="22690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cs typeface="Papyrus"/>
              </a:rPr>
              <a:t>it  won’t work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A394B2C-A8D4-CE44-8917-C1E757DA268D}"/>
              </a:ext>
            </a:extLst>
          </p:cNvPr>
          <p:cNvSpPr/>
          <p:nvPr/>
        </p:nvSpPr>
        <p:spPr>
          <a:xfrm>
            <a:off x="3021078" y="2894807"/>
            <a:ext cx="591665" cy="523220"/>
          </a:xfrm>
          <a:prstGeom prst="ellipse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C9BB2E1D-465B-AC4E-B194-3BAD87244C92}"/>
              </a:ext>
            </a:extLst>
          </p:cNvPr>
          <p:cNvSpPr/>
          <p:nvPr/>
        </p:nvSpPr>
        <p:spPr>
          <a:xfrm>
            <a:off x="5800167" y="1299239"/>
            <a:ext cx="591665" cy="523220"/>
          </a:xfrm>
          <a:prstGeom prst="ellipse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E3DF75B-3CB9-184B-B18D-6EA11BDEB837}"/>
              </a:ext>
            </a:extLst>
          </p:cNvPr>
          <p:cNvSpPr/>
          <p:nvPr/>
        </p:nvSpPr>
        <p:spPr>
          <a:xfrm>
            <a:off x="8011757" y="3177901"/>
            <a:ext cx="697528" cy="523220"/>
          </a:xfrm>
          <a:prstGeom prst="ellipse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D8541A92-AABB-DE4F-BC17-2DE04E3A8780}"/>
              </a:ext>
            </a:extLst>
          </p:cNvPr>
          <p:cNvSpPr/>
          <p:nvPr/>
        </p:nvSpPr>
        <p:spPr>
          <a:xfrm>
            <a:off x="6284873" y="3287838"/>
            <a:ext cx="320494" cy="523220"/>
          </a:xfrm>
          <a:prstGeom prst="ellipse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AD56F34-ACDF-1445-A317-32B6E83B6B6F}"/>
              </a:ext>
            </a:extLst>
          </p:cNvPr>
          <p:cNvSpPr/>
          <p:nvPr/>
        </p:nvSpPr>
        <p:spPr>
          <a:xfrm>
            <a:off x="2950229" y="4541629"/>
            <a:ext cx="797312" cy="523220"/>
          </a:xfrm>
          <a:prstGeom prst="ellipse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47F54A6-5D8D-6742-9E6B-1F43D58F36A5}"/>
              </a:ext>
            </a:extLst>
          </p:cNvPr>
          <p:cNvSpPr/>
          <p:nvPr/>
        </p:nvSpPr>
        <p:spPr>
          <a:xfrm>
            <a:off x="4479697" y="5612182"/>
            <a:ext cx="646939" cy="523220"/>
          </a:xfrm>
          <a:prstGeom prst="ellipse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BABD1A8-C5F3-6D4D-94B8-113EAA7EBC8B}"/>
              </a:ext>
            </a:extLst>
          </p:cNvPr>
          <p:cNvSpPr/>
          <p:nvPr/>
        </p:nvSpPr>
        <p:spPr>
          <a:xfrm>
            <a:off x="6563898" y="4689628"/>
            <a:ext cx="687981" cy="523220"/>
          </a:xfrm>
          <a:prstGeom prst="ellipse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5749C0D5-8AE2-C24E-8438-2BF36112E3AC}"/>
              </a:ext>
            </a:extLst>
          </p:cNvPr>
          <p:cNvSpPr/>
          <p:nvPr/>
        </p:nvSpPr>
        <p:spPr>
          <a:xfrm>
            <a:off x="9166366" y="3970138"/>
            <a:ext cx="479311" cy="523220"/>
          </a:xfrm>
          <a:prstGeom prst="ellipse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313E9136-6034-CD66-02C5-A7CAB3963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4980" y="77704"/>
            <a:ext cx="1476878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3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5" grpId="0"/>
      <p:bldP spid="37" grpId="0"/>
      <p:bldP spid="38" grpId="0"/>
      <p:bldP spid="42" grpId="0"/>
      <p:bldP spid="43" grpId="0"/>
      <p:bldP spid="44" grpId="0"/>
      <p:bldP spid="45" grpId="0"/>
      <p:bldP spid="46" grpId="0"/>
      <p:bldP spid="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406068"/>
            <a:ext cx="10972800" cy="8906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Latin Golden Rule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3FB235E-1560-A141-8529-A3235378EB29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2.02 Verb codes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42D2027-FA5C-D34F-9CE5-94909EE66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4233" y="2539709"/>
            <a:ext cx="2616482" cy="20145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7F7F7F"/>
                </a:solidFill>
                <a:latin typeface="Comic Sans MS"/>
                <a:cs typeface="Comic Sans MS"/>
              </a:rPr>
              <a:t>word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rgbClr val="7F7F7F"/>
                </a:solidFill>
                <a:latin typeface="Comic Sans MS"/>
                <a:cs typeface="Comic Sans MS"/>
              </a:rPr>
              <a:t>order</a:t>
            </a:r>
          </a:p>
        </p:txBody>
      </p:sp>
      <p:sp>
        <p:nvSpPr>
          <p:cNvPr id="8" name="&quot;No&quot; Symbol 7">
            <a:extLst>
              <a:ext uri="{FF2B5EF4-FFF2-40B4-BE49-F238E27FC236}">
                <a16:creationId xmlns:a16="http://schemas.microsoft.com/office/drawing/2014/main" id="{211A0F42-AEA1-7D43-9CA8-EC440888EF87}"/>
              </a:ext>
            </a:extLst>
          </p:cNvPr>
          <p:cNvSpPr/>
          <p:nvPr/>
        </p:nvSpPr>
        <p:spPr>
          <a:xfrm>
            <a:off x="1889698" y="1729507"/>
            <a:ext cx="3360919" cy="3597010"/>
          </a:xfrm>
          <a:prstGeom prst="noSmoking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5D00F87-CC62-DC44-9269-C77A6229641B}"/>
              </a:ext>
            </a:extLst>
          </p:cNvPr>
          <p:cNvSpPr txBox="1">
            <a:spLocks/>
          </p:cNvSpPr>
          <p:nvPr/>
        </p:nvSpPr>
        <p:spPr>
          <a:xfrm>
            <a:off x="6315137" y="2539709"/>
            <a:ext cx="3700295" cy="2014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6000" b="1" dirty="0">
                <a:solidFill>
                  <a:srgbClr val="7F7F7F"/>
                </a:solidFill>
                <a:latin typeface="Comic Sans MS"/>
                <a:cs typeface="Comic Sans MS"/>
              </a:rPr>
              <a:t>word endings</a:t>
            </a:r>
          </a:p>
        </p:txBody>
      </p:sp>
    </p:spTree>
    <p:extLst>
      <p:ext uri="{BB962C8B-B14F-4D97-AF65-F5344CB8AC3E}">
        <p14:creationId xmlns:p14="http://schemas.microsoft.com/office/powerpoint/2010/main" val="261975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35610"/>
            <a:ext cx="10972800" cy="8906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Latin verb ending codes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3FB235E-1560-A141-8529-A3235378EB29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2.02 Verb codes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A31122-ABA4-7E4F-8BF9-C803012D8817}"/>
              </a:ext>
            </a:extLst>
          </p:cNvPr>
          <p:cNvSpPr txBox="1"/>
          <p:nvPr/>
        </p:nvSpPr>
        <p:spPr>
          <a:xfrm>
            <a:off x="2164279" y="1507710"/>
            <a:ext cx="7361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accent1"/>
                </a:solidFill>
              </a:rPr>
              <a:t>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22614B-B803-7243-93E4-CBB1C25D4730}"/>
              </a:ext>
            </a:extLst>
          </p:cNvPr>
          <p:cNvSpPr txBox="1"/>
          <p:nvPr/>
        </p:nvSpPr>
        <p:spPr>
          <a:xfrm>
            <a:off x="3266211" y="1507710"/>
            <a:ext cx="5939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accent6"/>
                </a:solidFill>
              </a:rPr>
              <a:t>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33CEEA-09EA-704A-B708-F2F01184C417}"/>
              </a:ext>
            </a:extLst>
          </p:cNvPr>
          <p:cNvSpPr txBox="1"/>
          <p:nvPr/>
        </p:nvSpPr>
        <p:spPr>
          <a:xfrm>
            <a:off x="4414144" y="1528531"/>
            <a:ext cx="5403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C00000"/>
                </a:solidFill>
              </a:rPr>
              <a:t>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45BBA2-EF9B-3141-8F29-0BD976145354}"/>
              </a:ext>
            </a:extLst>
          </p:cNvPr>
          <p:cNvSpPr txBox="1"/>
          <p:nvPr/>
        </p:nvSpPr>
        <p:spPr>
          <a:xfrm>
            <a:off x="5365281" y="1528531"/>
            <a:ext cx="19790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4F81BD"/>
                </a:solidFill>
              </a:rPr>
              <a:t>mus</a:t>
            </a:r>
            <a:endParaRPr lang="en-US" sz="8000" b="1" dirty="0">
              <a:solidFill>
                <a:srgbClr val="4F81BD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A5C13D-FB34-634C-BDBA-65CEF129FA2A}"/>
              </a:ext>
            </a:extLst>
          </p:cNvPr>
          <p:cNvSpPr txBox="1"/>
          <p:nvPr/>
        </p:nvSpPr>
        <p:spPr>
          <a:xfrm>
            <a:off x="7788379" y="1528531"/>
            <a:ext cx="11945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accent6"/>
                </a:solidFill>
              </a:rPr>
              <a:t>tis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646851-98D1-6143-823D-D3D9032E0F55}"/>
              </a:ext>
            </a:extLst>
          </p:cNvPr>
          <p:cNvSpPr txBox="1"/>
          <p:nvPr/>
        </p:nvSpPr>
        <p:spPr>
          <a:xfrm>
            <a:off x="9413232" y="1499860"/>
            <a:ext cx="109086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C00000"/>
                </a:solidFill>
              </a:rPr>
              <a:t>nt</a:t>
            </a:r>
            <a:endParaRPr lang="en-US" sz="8000" b="1" dirty="0">
              <a:solidFill>
                <a:srgbClr val="C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5D6D8E-903C-B647-B6DB-8226394BFD56}"/>
              </a:ext>
            </a:extLst>
          </p:cNvPr>
          <p:cNvSpPr txBox="1"/>
          <p:nvPr/>
        </p:nvSpPr>
        <p:spPr>
          <a:xfrm>
            <a:off x="2186333" y="2831149"/>
            <a:ext cx="3529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  <a:latin typeface="+mj-lt"/>
                <a:cs typeface="Georgia"/>
              </a:rPr>
              <a:t>I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000C10-E653-D945-9163-4F32C25E7BD8}"/>
              </a:ext>
            </a:extLst>
          </p:cNvPr>
          <p:cNvSpPr txBox="1"/>
          <p:nvPr/>
        </p:nvSpPr>
        <p:spPr>
          <a:xfrm>
            <a:off x="2859158" y="2837802"/>
            <a:ext cx="12005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accent6"/>
                </a:solidFill>
                <a:latin typeface="+mj-lt"/>
                <a:cs typeface="Georgia"/>
              </a:rPr>
              <a:t>you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A8B6765-2713-7A47-AD2A-AB8C8049A23F}"/>
              </a:ext>
            </a:extLst>
          </p:cNvPr>
          <p:cNvSpPr txBox="1"/>
          <p:nvPr/>
        </p:nvSpPr>
        <p:spPr>
          <a:xfrm>
            <a:off x="4109374" y="2966269"/>
            <a:ext cx="11961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+mj-lt"/>
                <a:cs typeface="Georgia"/>
              </a:rPr>
              <a:t>he she it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896F42-91BF-B949-9B56-8C9AD819886F}"/>
              </a:ext>
            </a:extLst>
          </p:cNvPr>
          <p:cNvSpPr txBox="1"/>
          <p:nvPr/>
        </p:nvSpPr>
        <p:spPr>
          <a:xfrm>
            <a:off x="5738625" y="2849266"/>
            <a:ext cx="10299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  <a:latin typeface="+mj-lt"/>
                <a:cs typeface="Georgia"/>
              </a:rPr>
              <a:t>we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B4BFEC-6E8B-0945-A76F-75B857220127}"/>
              </a:ext>
            </a:extLst>
          </p:cNvPr>
          <p:cNvSpPr txBox="1"/>
          <p:nvPr/>
        </p:nvSpPr>
        <p:spPr>
          <a:xfrm>
            <a:off x="7684450" y="2831149"/>
            <a:ext cx="12552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accent6"/>
                </a:solidFill>
                <a:latin typeface="+mj-lt"/>
                <a:cs typeface="Georgia"/>
              </a:rPr>
              <a:t>y’all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8153636-40B7-1146-B2B0-6D8D9949E60E}"/>
              </a:ext>
            </a:extLst>
          </p:cNvPr>
          <p:cNvSpPr txBox="1"/>
          <p:nvPr/>
        </p:nvSpPr>
        <p:spPr>
          <a:xfrm>
            <a:off x="9281593" y="2838576"/>
            <a:ext cx="14139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C00000"/>
                </a:solidFill>
                <a:latin typeface="+mj-lt"/>
                <a:cs typeface="Georgia"/>
              </a:rPr>
              <a:t>they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81051CE5-21F2-2F4F-B753-EF1F7270E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1618" y="3697394"/>
            <a:ext cx="4288764" cy="25064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2778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35610"/>
            <a:ext cx="10972800" cy="8906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Latin verb codes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3FB235E-1560-A141-8529-A3235378EB29}"/>
              </a:ext>
            </a:extLst>
          </p:cNvPr>
          <p:cNvSpPr txBox="1">
            <a:spLocks/>
          </p:cNvSpPr>
          <p:nvPr/>
        </p:nvSpPr>
        <p:spPr>
          <a:xfrm>
            <a:off x="176474" y="6494120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2.02 Verb codes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A31122-ABA4-7E4F-8BF9-C803012D8817}"/>
              </a:ext>
            </a:extLst>
          </p:cNvPr>
          <p:cNvSpPr txBox="1"/>
          <p:nvPr/>
        </p:nvSpPr>
        <p:spPr>
          <a:xfrm>
            <a:off x="2164279" y="962962"/>
            <a:ext cx="5982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accent1"/>
                </a:solidFill>
              </a:rPr>
              <a:t>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22614B-B803-7243-93E4-CBB1C25D4730}"/>
              </a:ext>
            </a:extLst>
          </p:cNvPr>
          <p:cNvSpPr txBox="1"/>
          <p:nvPr/>
        </p:nvSpPr>
        <p:spPr>
          <a:xfrm>
            <a:off x="3266211" y="962962"/>
            <a:ext cx="4908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accent6"/>
                </a:solidFill>
              </a:rPr>
              <a:t>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33CEEA-09EA-704A-B708-F2F01184C417}"/>
              </a:ext>
            </a:extLst>
          </p:cNvPr>
          <p:cNvSpPr txBox="1"/>
          <p:nvPr/>
        </p:nvSpPr>
        <p:spPr>
          <a:xfrm>
            <a:off x="4414144" y="983783"/>
            <a:ext cx="4507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C00000"/>
                </a:solidFill>
              </a:rPr>
              <a:t>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45BBA2-EF9B-3141-8F29-0BD976145354}"/>
              </a:ext>
            </a:extLst>
          </p:cNvPr>
          <p:cNvSpPr txBox="1"/>
          <p:nvPr/>
        </p:nvSpPr>
        <p:spPr>
          <a:xfrm>
            <a:off x="5365281" y="983783"/>
            <a:ext cx="15295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>
                <a:solidFill>
                  <a:srgbClr val="4F81BD"/>
                </a:solidFill>
              </a:rPr>
              <a:t>mus</a:t>
            </a:r>
            <a:endParaRPr lang="en-US" sz="6000" b="1" dirty="0">
              <a:solidFill>
                <a:srgbClr val="4F81BD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A5C13D-FB34-634C-BDBA-65CEF129FA2A}"/>
              </a:ext>
            </a:extLst>
          </p:cNvPr>
          <p:cNvSpPr txBox="1"/>
          <p:nvPr/>
        </p:nvSpPr>
        <p:spPr>
          <a:xfrm>
            <a:off x="7451912" y="1003677"/>
            <a:ext cx="9460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accent6"/>
                </a:solidFill>
              </a:rPr>
              <a:t>tis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646851-98D1-6143-823D-D3D9032E0F55}"/>
              </a:ext>
            </a:extLst>
          </p:cNvPr>
          <p:cNvSpPr txBox="1"/>
          <p:nvPr/>
        </p:nvSpPr>
        <p:spPr>
          <a:xfrm>
            <a:off x="8972309" y="983782"/>
            <a:ext cx="8572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>
                <a:solidFill>
                  <a:srgbClr val="C00000"/>
                </a:solidFill>
              </a:rPr>
              <a:t>nt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5D6D8E-903C-B647-B6DB-8226394BFD56}"/>
              </a:ext>
            </a:extLst>
          </p:cNvPr>
          <p:cNvSpPr txBox="1"/>
          <p:nvPr/>
        </p:nvSpPr>
        <p:spPr>
          <a:xfrm>
            <a:off x="2285549" y="1713635"/>
            <a:ext cx="309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+mj-lt"/>
                <a:cs typeface="Georgia"/>
              </a:rPr>
              <a:t>I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000C10-E653-D945-9163-4F32C25E7BD8}"/>
              </a:ext>
            </a:extLst>
          </p:cNvPr>
          <p:cNvSpPr txBox="1"/>
          <p:nvPr/>
        </p:nvSpPr>
        <p:spPr>
          <a:xfrm>
            <a:off x="3014204" y="1713635"/>
            <a:ext cx="938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6"/>
                </a:solidFill>
                <a:latin typeface="+mj-lt"/>
                <a:cs typeface="Georgia"/>
              </a:rPr>
              <a:t>you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A8B6765-2713-7A47-AD2A-AB8C8049A23F}"/>
              </a:ext>
            </a:extLst>
          </p:cNvPr>
          <p:cNvSpPr txBox="1"/>
          <p:nvPr/>
        </p:nvSpPr>
        <p:spPr>
          <a:xfrm>
            <a:off x="3641030" y="1860680"/>
            <a:ext cx="1986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+mj-lt"/>
                <a:cs typeface="Georgia"/>
              </a:rPr>
              <a:t>he she it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896F42-91BF-B949-9B56-8C9AD819886F}"/>
              </a:ext>
            </a:extLst>
          </p:cNvPr>
          <p:cNvSpPr txBox="1"/>
          <p:nvPr/>
        </p:nvSpPr>
        <p:spPr>
          <a:xfrm>
            <a:off x="5699994" y="1737569"/>
            <a:ext cx="792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+mj-lt"/>
                <a:cs typeface="Georgia"/>
              </a:rPr>
              <a:t>we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B4BFEC-6E8B-0945-A76F-75B857220127}"/>
              </a:ext>
            </a:extLst>
          </p:cNvPr>
          <p:cNvSpPr txBox="1"/>
          <p:nvPr/>
        </p:nvSpPr>
        <p:spPr>
          <a:xfrm>
            <a:off x="7410762" y="1744731"/>
            <a:ext cx="9803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6"/>
                </a:solidFill>
                <a:latin typeface="+mj-lt"/>
                <a:cs typeface="Georgia"/>
              </a:rPr>
              <a:t>y’all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8153636-40B7-1146-B2B0-6D8D9949E60E}"/>
              </a:ext>
            </a:extLst>
          </p:cNvPr>
          <p:cNvSpPr txBox="1"/>
          <p:nvPr/>
        </p:nvSpPr>
        <p:spPr>
          <a:xfrm>
            <a:off x="8906990" y="1751893"/>
            <a:ext cx="10958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+mj-lt"/>
                <a:cs typeface="Georgia"/>
              </a:rPr>
              <a:t>they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77E7FB-8426-4F46-AE23-D0B09EBED1B0}"/>
              </a:ext>
            </a:extLst>
          </p:cNvPr>
          <p:cNvSpPr txBox="1"/>
          <p:nvPr/>
        </p:nvSpPr>
        <p:spPr>
          <a:xfrm>
            <a:off x="5926536" y="2804027"/>
            <a:ext cx="11309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+mj-lt"/>
                <a:cs typeface="Comic Sans MS"/>
              </a:rPr>
              <a:t>am</a:t>
            </a:r>
            <a:r>
              <a:rPr lang="en-US" sz="4000" b="1" dirty="0" err="1">
                <a:solidFill>
                  <a:srgbClr val="4F81BD"/>
                </a:solidFill>
                <a:latin typeface="+mj-lt"/>
                <a:cs typeface="Comic Sans MS"/>
              </a:rPr>
              <a:t>o</a:t>
            </a:r>
            <a:endParaRPr lang="en-US" sz="4000" b="1" dirty="0">
              <a:solidFill>
                <a:srgbClr val="4F81BD"/>
              </a:solidFill>
              <a:latin typeface="+mj-lt"/>
              <a:cs typeface="Comic Sans M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9683C10-D826-2147-9FF1-E9397887231C}"/>
              </a:ext>
            </a:extLst>
          </p:cNvPr>
          <p:cNvSpPr txBox="1"/>
          <p:nvPr/>
        </p:nvSpPr>
        <p:spPr>
          <a:xfrm>
            <a:off x="5941135" y="3315655"/>
            <a:ext cx="1313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+mj-lt"/>
                <a:cs typeface="Comic Sans MS"/>
              </a:rPr>
              <a:t>ama</a:t>
            </a:r>
            <a:r>
              <a:rPr lang="en-US" sz="4000" b="1" dirty="0" err="1">
                <a:solidFill>
                  <a:schemeClr val="accent6"/>
                </a:solidFill>
                <a:latin typeface="+mj-lt"/>
                <a:cs typeface="Comic Sans MS"/>
              </a:rPr>
              <a:t>s</a:t>
            </a:r>
            <a:endParaRPr lang="en-US" sz="4000" b="1" dirty="0">
              <a:solidFill>
                <a:schemeClr val="accent6"/>
              </a:solidFill>
              <a:latin typeface="+mj-lt"/>
              <a:cs typeface="Comic Sans M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C852BEA-C7C5-9146-90C3-6BB513E20B1A}"/>
              </a:ext>
            </a:extLst>
          </p:cNvPr>
          <p:cNvSpPr txBox="1"/>
          <p:nvPr/>
        </p:nvSpPr>
        <p:spPr>
          <a:xfrm>
            <a:off x="5922182" y="3851838"/>
            <a:ext cx="1286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+mj-lt"/>
                <a:cs typeface="Comic Sans MS"/>
              </a:rPr>
              <a:t>ama</a:t>
            </a:r>
            <a:r>
              <a:rPr lang="en-US" sz="4000" b="1" dirty="0" err="1">
                <a:solidFill>
                  <a:srgbClr val="C00000"/>
                </a:solidFill>
                <a:latin typeface="+mj-lt"/>
                <a:cs typeface="Comic Sans MS"/>
              </a:rPr>
              <a:t>t</a:t>
            </a:r>
            <a:endParaRPr lang="en-US" sz="4000" b="1" dirty="0">
              <a:solidFill>
                <a:srgbClr val="C00000"/>
              </a:solidFill>
              <a:latin typeface="+mj-lt"/>
              <a:cs typeface="Comic Sans M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C4346E-C08E-4140-9A28-AB719B90BD91}"/>
              </a:ext>
            </a:extLst>
          </p:cNvPr>
          <p:cNvSpPr txBox="1"/>
          <p:nvPr/>
        </p:nvSpPr>
        <p:spPr>
          <a:xfrm>
            <a:off x="5927591" y="4434246"/>
            <a:ext cx="20055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+mj-lt"/>
                <a:cs typeface="Comic Sans MS"/>
              </a:rPr>
              <a:t>ama</a:t>
            </a:r>
            <a:r>
              <a:rPr lang="en-US" sz="4000" b="1" dirty="0" err="1">
                <a:solidFill>
                  <a:srgbClr val="4F81BD"/>
                </a:solidFill>
                <a:latin typeface="+mj-lt"/>
                <a:cs typeface="Comic Sans MS"/>
              </a:rPr>
              <a:t>mus</a:t>
            </a:r>
            <a:endParaRPr lang="en-US" sz="4000" b="1" dirty="0">
              <a:solidFill>
                <a:srgbClr val="4F81BD"/>
              </a:solidFill>
              <a:latin typeface="+mj-lt"/>
              <a:cs typeface="Comic Sans M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FD80E4-58A1-E84F-A3E3-5D0A742A4FE7}"/>
              </a:ext>
            </a:extLst>
          </p:cNvPr>
          <p:cNvSpPr txBox="1"/>
          <p:nvPr/>
        </p:nvSpPr>
        <p:spPr>
          <a:xfrm>
            <a:off x="5927591" y="5015768"/>
            <a:ext cx="15502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+mj-lt"/>
                <a:cs typeface="Comic Sans MS"/>
              </a:rPr>
              <a:t>ama</a:t>
            </a:r>
            <a:r>
              <a:rPr lang="en-US" sz="4000" b="1" dirty="0" err="1">
                <a:solidFill>
                  <a:schemeClr val="accent6"/>
                </a:solidFill>
                <a:latin typeface="+mj-lt"/>
                <a:cs typeface="Comic Sans MS"/>
              </a:rPr>
              <a:t>tis</a:t>
            </a:r>
            <a:endParaRPr lang="en-US" sz="4000" b="1" dirty="0">
              <a:solidFill>
                <a:schemeClr val="accent6"/>
              </a:solidFill>
              <a:latin typeface="+mj-lt"/>
              <a:cs typeface="Comic Sans M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65BE65-0B50-7F40-9A8D-07DCB0121A14}"/>
              </a:ext>
            </a:extLst>
          </p:cNvPr>
          <p:cNvSpPr txBox="1"/>
          <p:nvPr/>
        </p:nvSpPr>
        <p:spPr>
          <a:xfrm>
            <a:off x="5927591" y="5648930"/>
            <a:ext cx="1561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+mj-lt"/>
                <a:cs typeface="Comic Sans MS"/>
              </a:rPr>
              <a:t>ama</a:t>
            </a:r>
            <a:r>
              <a:rPr lang="en-US" sz="4000" b="1" dirty="0" err="1">
                <a:solidFill>
                  <a:srgbClr val="C00000"/>
                </a:solidFill>
                <a:latin typeface="+mj-lt"/>
                <a:cs typeface="Comic Sans MS"/>
              </a:rPr>
              <a:t>nt</a:t>
            </a:r>
            <a:endParaRPr lang="en-US" sz="4000" b="1" dirty="0">
              <a:solidFill>
                <a:srgbClr val="C00000"/>
              </a:solidFill>
              <a:latin typeface="+mj-lt"/>
              <a:cs typeface="Comic Sans M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1052BCD-4A15-3640-8C83-DDAC21A49775}"/>
              </a:ext>
            </a:extLst>
          </p:cNvPr>
          <p:cNvSpPr txBox="1"/>
          <p:nvPr/>
        </p:nvSpPr>
        <p:spPr>
          <a:xfrm>
            <a:off x="8019558" y="2827797"/>
            <a:ext cx="1192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F7F7F"/>
                </a:solidFill>
              </a:rPr>
              <a:t>I love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ECA9D17-9121-A64B-AABA-B93C3610DB45}"/>
              </a:ext>
            </a:extLst>
          </p:cNvPr>
          <p:cNvSpPr txBox="1"/>
          <p:nvPr/>
        </p:nvSpPr>
        <p:spPr>
          <a:xfrm>
            <a:off x="8019558" y="3352686"/>
            <a:ext cx="1771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F7F7F"/>
                </a:solidFill>
              </a:rPr>
              <a:t>you love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62BB7D8-1817-A34A-B42B-51803DF59FE4}"/>
              </a:ext>
            </a:extLst>
          </p:cNvPr>
          <p:cNvSpPr txBox="1"/>
          <p:nvPr/>
        </p:nvSpPr>
        <p:spPr>
          <a:xfrm>
            <a:off x="8033232" y="3994852"/>
            <a:ext cx="2438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F7F7F"/>
                </a:solidFill>
              </a:rPr>
              <a:t>he, she, it loves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C7EACCF-93BF-0848-AC91-A5D0EFBADC1A}"/>
              </a:ext>
            </a:extLst>
          </p:cNvPr>
          <p:cNvSpPr txBox="1"/>
          <p:nvPr/>
        </p:nvSpPr>
        <p:spPr>
          <a:xfrm>
            <a:off x="8026546" y="4487191"/>
            <a:ext cx="1636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F7F7F"/>
                </a:solidFill>
              </a:rPr>
              <a:t>we love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49FCC85-CF00-8542-9F4D-FBE2723099C5}"/>
              </a:ext>
            </a:extLst>
          </p:cNvPr>
          <p:cNvSpPr txBox="1"/>
          <p:nvPr/>
        </p:nvSpPr>
        <p:spPr>
          <a:xfrm>
            <a:off x="8019558" y="5054843"/>
            <a:ext cx="1833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F7F7F"/>
                </a:solidFill>
              </a:rPr>
              <a:t>y’all love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EE86A5-1DAB-6340-B028-66B2D47E6AFB}"/>
              </a:ext>
            </a:extLst>
          </p:cNvPr>
          <p:cNvSpPr txBox="1"/>
          <p:nvPr/>
        </p:nvSpPr>
        <p:spPr>
          <a:xfrm>
            <a:off x="8026546" y="5688005"/>
            <a:ext cx="1912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F7F7F"/>
                </a:solidFill>
              </a:rPr>
              <a:t>they love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985F289-21E2-5612-52BC-3B9D7BBDDFA7}"/>
              </a:ext>
            </a:extLst>
          </p:cNvPr>
          <p:cNvGrpSpPr/>
          <p:nvPr/>
        </p:nvGrpSpPr>
        <p:grpSpPr>
          <a:xfrm>
            <a:off x="1593488" y="3134145"/>
            <a:ext cx="2881238" cy="1768648"/>
            <a:chOff x="1593488" y="3134145"/>
            <a:chExt cx="2881238" cy="176864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4C9D4D0-B1E2-DB4E-B5A0-C64A39436D7A}"/>
                </a:ext>
              </a:extLst>
            </p:cNvPr>
            <p:cNvSpPr txBox="1"/>
            <p:nvPr/>
          </p:nvSpPr>
          <p:spPr>
            <a:xfrm>
              <a:off x="1593488" y="4256462"/>
              <a:ext cx="28812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err="1"/>
                <a:t>amare</a:t>
              </a:r>
              <a:r>
                <a:rPr lang="en-US" sz="3600" dirty="0"/>
                <a:t>, to love</a:t>
              </a:r>
            </a:p>
          </p:txBody>
        </p:sp>
        <p:pic>
          <p:nvPicPr>
            <p:cNvPr id="3" name="Picture 2" descr="Shape&#10;&#10;Description automatically generated">
              <a:extLst>
                <a:ext uri="{FF2B5EF4-FFF2-40B4-BE49-F238E27FC236}">
                  <a16:creationId xmlns:a16="http://schemas.microsoft.com/office/drawing/2014/main" id="{8D39636F-9607-986E-7BF2-A1150669A0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44462" y="3134145"/>
              <a:ext cx="1270000" cy="1231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5195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35610"/>
            <a:ext cx="10972800" cy="8906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Latin verb codes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3FB235E-1560-A141-8529-A3235378EB29}"/>
              </a:ext>
            </a:extLst>
          </p:cNvPr>
          <p:cNvSpPr txBox="1">
            <a:spLocks/>
          </p:cNvSpPr>
          <p:nvPr/>
        </p:nvSpPr>
        <p:spPr>
          <a:xfrm>
            <a:off x="176474" y="6494120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2.02 Verb codes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A31122-ABA4-7E4F-8BF9-C803012D8817}"/>
              </a:ext>
            </a:extLst>
          </p:cNvPr>
          <p:cNvSpPr txBox="1"/>
          <p:nvPr/>
        </p:nvSpPr>
        <p:spPr>
          <a:xfrm>
            <a:off x="2164279" y="962962"/>
            <a:ext cx="5982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accent1"/>
                </a:solidFill>
              </a:rPr>
              <a:t>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22614B-B803-7243-93E4-CBB1C25D4730}"/>
              </a:ext>
            </a:extLst>
          </p:cNvPr>
          <p:cNvSpPr txBox="1"/>
          <p:nvPr/>
        </p:nvSpPr>
        <p:spPr>
          <a:xfrm>
            <a:off x="3266211" y="962962"/>
            <a:ext cx="4908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accent6"/>
                </a:solidFill>
              </a:rPr>
              <a:t>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33CEEA-09EA-704A-B708-F2F01184C417}"/>
              </a:ext>
            </a:extLst>
          </p:cNvPr>
          <p:cNvSpPr txBox="1"/>
          <p:nvPr/>
        </p:nvSpPr>
        <p:spPr>
          <a:xfrm>
            <a:off x="4414144" y="983783"/>
            <a:ext cx="4507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C00000"/>
                </a:solidFill>
              </a:rPr>
              <a:t>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45BBA2-EF9B-3141-8F29-0BD976145354}"/>
              </a:ext>
            </a:extLst>
          </p:cNvPr>
          <p:cNvSpPr txBox="1"/>
          <p:nvPr/>
        </p:nvSpPr>
        <p:spPr>
          <a:xfrm>
            <a:off x="5365281" y="983783"/>
            <a:ext cx="15295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>
                <a:solidFill>
                  <a:srgbClr val="4F81BD"/>
                </a:solidFill>
              </a:rPr>
              <a:t>mus</a:t>
            </a:r>
            <a:endParaRPr lang="en-US" sz="6000" b="1" dirty="0">
              <a:solidFill>
                <a:srgbClr val="4F81BD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A5C13D-FB34-634C-BDBA-65CEF129FA2A}"/>
              </a:ext>
            </a:extLst>
          </p:cNvPr>
          <p:cNvSpPr txBox="1"/>
          <p:nvPr/>
        </p:nvSpPr>
        <p:spPr>
          <a:xfrm>
            <a:off x="7451912" y="1003677"/>
            <a:ext cx="9460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accent6"/>
                </a:solidFill>
              </a:rPr>
              <a:t>tis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646851-98D1-6143-823D-D3D9032E0F55}"/>
              </a:ext>
            </a:extLst>
          </p:cNvPr>
          <p:cNvSpPr txBox="1"/>
          <p:nvPr/>
        </p:nvSpPr>
        <p:spPr>
          <a:xfrm>
            <a:off x="8972309" y="983782"/>
            <a:ext cx="8572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>
                <a:solidFill>
                  <a:srgbClr val="C00000"/>
                </a:solidFill>
              </a:rPr>
              <a:t>nt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5D6D8E-903C-B647-B6DB-8226394BFD56}"/>
              </a:ext>
            </a:extLst>
          </p:cNvPr>
          <p:cNvSpPr txBox="1"/>
          <p:nvPr/>
        </p:nvSpPr>
        <p:spPr>
          <a:xfrm>
            <a:off x="2285549" y="1713635"/>
            <a:ext cx="309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+mj-lt"/>
                <a:cs typeface="Georgia"/>
              </a:rPr>
              <a:t>I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000C10-E653-D945-9163-4F32C25E7BD8}"/>
              </a:ext>
            </a:extLst>
          </p:cNvPr>
          <p:cNvSpPr txBox="1"/>
          <p:nvPr/>
        </p:nvSpPr>
        <p:spPr>
          <a:xfrm>
            <a:off x="3014204" y="1713635"/>
            <a:ext cx="938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6"/>
                </a:solidFill>
                <a:latin typeface="+mj-lt"/>
                <a:cs typeface="Georgia"/>
              </a:rPr>
              <a:t>you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A8B6765-2713-7A47-AD2A-AB8C8049A23F}"/>
              </a:ext>
            </a:extLst>
          </p:cNvPr>
          <p:cNvSpPr txBox="1"/>
          <p:nvPr/>
        </p:nvSpPr>
        <p:spPr>
          <a:xfrm>
            <a:off x="3641030" y="1860680"/>
            <a:ext cx="1986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+mj-lt"/>
                <a:cs typeface="Georgia"/>
              </a:rPr>
              <a:t>he she it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896F42-91BF-B949-9B56-8C9AD819886F}"/>
              </a:ext>
            </a:extLst>
          </p:cNvPr>
          <p:cNvSpPr txBox="1"/>
          <p:nvPr/>
        </p:nvSpPr>
        <p:spPr>
          <a:xfrm>
            <a:off x="5699994" y="1737569"/>
            <a:ext cx="792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+mj-lt"/>
                <a:cs typeface="Georgia"/>
              </a:rPr>
              <a:t>we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B4BFEC-6E8B-0945-A76F-75B857220127}"/>
              </a:ext>
            </a:extLst>
          </p:cNvPr>
          <p:cNvSpPr txBox="1"/>
          <p:nvPr/>
        </p:nvSpPr>
        <p:spPr>
          <a:xfrm>
            <a:off x="7410762" y="1744731"/>
            <a:ext cx="9803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6"/>
                </a:solidFill>
                <a:latin typeface="+mj-lt"/>
                <a:cs typeface="Georgia"/>
              </a:rPr>
              <a:t>y’all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8153636-40B7-1146-B2B0-6D8D9949E60E}"/>
              </a:ext>
            </a:extLst>
          </p:cNvPr>
          <p:cNvSpPr txBox="1"/>
          <p:nvPr/>
        </p:nvSpPr>
        <p:spPr>
          <a:xfrm>
            <a:off x="8906990" y="1751893"/>
            <a:ext cx="10958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+mj-lt"/>
                <a:cs typeface="Georgia"/>
              </a:rPr>
              <a:t>they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320BAF0-F55A-DD48-B5EF-978E97933C0D}"/>
              </a:ext>
            </a:extLst>
          </p:cNvPr>
          <p:cNvSpPr txBox="1"/>
          <p:nvPr/>
        </p:nvSpPr>
        <p:spPr>
          <a:xfrm>
            <a:off x="6096000" y="2871091"/>
            <a:ext cx="13626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+mj-lt"/>
                <a:cs typeface="Comic Sans MS"/>
              </a:rPr>
              <a:t>vide</a:t>
            </a:r>
            <a:r>
              <a:rPr lang="en-US" sz="4000" b="1" dirty="0">
                <a:solidFill>
                  <a:srgbClr val="4F81BD"/>
                </a:solidFill>
                <a:latin typeface="+mj-lt"/>
                <a:cs typeface="Comic Sans MS"/>
              </a:rPr>
              <a:t>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23A5822-0795-4540-A587-44E127A23615}"/>
              </a:ext>
            </a:extLst>
          </p:cNvPr>
          <p:cNvSpPr txBox="1"/>
          <p:nvPr/>
        </p:nvSpPr>
        <p:spPr>
          <a:xfrm>
            <a:off x="6089381" y="3436124"/>
            <a:ext cx="12914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+mj-lt"/>
                <a:cs typeface="Comic Sans MS"/>
              </a:rPr>
              <a:t>vide</a:t>
            </a:r>
            <a:r>
              <a:rPr lang="en-US" sz="4000" b="1" dirty="0">
                <a:solidFill>
                  <a:srgbClr val="9BBB59"/>
                </a:solidFill>
                <a:latin typeface="+mj-lt"/>
                <a:cs typeface="Comic Sans MS"/>
              </a:rPr>
              <a:t>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ABD0243-5ADE-9640-B706-FCFD9233A8D4}"/>
              </a:ext>
            </a:extLst>
          </p:cNvPr>
          <p:cNvSpPr txBox="1"/>
          <p:nvPr/>
        </p:nvSpPr>
        <p:spPr>
          <a:xfrm>
            <a:off x="6070428" y="3983256"/>
            <a:ext cx="12646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+mj-lt"/>
                <a:cs typeface="Comic Sans MS"/>
              </a:rPr>
              <a:t>vide</a:t>
            </a:r>
            <a:r>
              <a:rPr lang="en-US" sz="4000" b="1" dirty="0" err="1">
                <a:solidFill>
                  <a:srgbClr val="C0504D"/>
                </a:solidFill>
                <a:latin typeface="+mj-lt"/>
                <a:cs typeface="Comic Sans MS"/>
              </a:rPr>
              <a:t>t</a:t>
            </a:r>
            <a:endParaRPr lang="en-US" sz="4000" b="1" dirty="0">
              <a:solidFill>
                <a:srgbClr val="C0504D"/>
              </a:solidFill>
              <a:latin typeface="+mj-lt"/>
              <a:cs typeface="Comic Sans M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EC76837-A29A-1742-8330-11124AF3741D}"/>
              </a:ext>
            </a:extLst>
          </p:cNvPr>
          <p:cNvSpPr txBox="1"/>
          <p:nvPr/>
        </p:nvSpPr>
        <p:spPr>
          <a:xfrm>
            <a:off x="6075837" y="4576613"/>
            <a:ext cx="19840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+mj-lt"/>
                <a:cs typeface="Comic Sans MS"/>
              </a:rPr>
              <a:t>vide</a:t>
            </a:r>
            <a:r>
              <a:rPr lang="en-US" sz="4000" b="1" dirty="0" err="1">
                <a:solidFill>
                  <a:srgbClr val="4F81BD"/>
                </a:solidFill>
                <a:latin typeface="+mj-lt"/>
                <a:cs typeface="Comic Sans MS"/>
              </a:rPr>
              <a:t>mus</a:t>
            </a:r>
            <a:endParaRPr lang="en-US" sz="4000" b="1" dirty="0">
              <a:solidFill>
                <a:srgbClr val="4F81BD"/>
              </a:solidFill>
              <a:latin typeface="+mj-lt"/>
              <a:cs typeface="Comic Sans M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E7A79E9-F9A7-9F41-9030-BCBA1E9FF62E}"/>
              </a:ext>
            </a:extLst>
          </p:cNvPr>
          <p:cNvSpPr txBox="1"/>
          <p:nvPr/>
        </p:nvSpPr>
        <p:spPr>
          <a:xfrm>
            <a:off x="6075837" y="5136237"/>
            <a:ext cx="15918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+mj-lt"/>
                <a:cs typeface="Comic Sans MS"/>
              </a:rPr>
              <a:t>vide</a:t>
            </a:r>
            <a:r>
              <a:rPr lang="en-US" sz="4000" b="1" dirty="0" err="1">
                <a:solidFill>
                  <a:srgbClr val="9BBB59"/>
                </a:solidFill>
                <a:latin typeface="+mj-lt"/>
                <a:cs typeface="Comic Sans MS"/>
              </a:rPr>
              <a:t>tis</a:t>
            </a:r>
            <a:endParaRPr lang="en-US" sz="4000" b="1" dirty="0">
              <a:solidFill>
                <a:srgbClr val="9BBB59"/>
              </a:solidFill>
              <a:latin typeface="+mj-lt"/>
              <a:cs typeface="Comic Sans M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C5E845E-7B1E-114C-9F20-01230F53BD3E}"/>
              </a:ext>
            </a:extLst>
          </p:cNvPr>
          <p:cNvSpPr txBox="1"/>
          <p:nvPr/>
        </p:nvSpPr>
        <p:spPr>
          <a:xfrm>
            <a:off x="6075837" y="5769399"/>
            <a:ext cx="15399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+mj-lt"/>
                <a:cs typeface="Comic Sans MS"/>
              </a:rPr>
              <a:t>vide</a:t>
            </a:r>
            <a:r>
              <a:rPr lang="en-US" sz="4000" b="1" dirty="0" err="1">
                <a:solidFill>
                  <a:srgbClr val="C0504D"/>
                </a:solidFill>
                <a:latin typeface="+mj-lt"/>
                <a:cs typeface="Comic Sans MS"/>
              </a:rPr>
              <a:t>nt</a:t>
            </a:r>
            <a:endParaRPr lang="en-US" sz="4000" b="1" dirty="0">
              <a:solidFill>
                <a:srgbClr val="C0504D"/>
              </a:solidFill>
              <a:latin typeface="+mj-lt"/>
              <a:cs typeface="Comic Sans M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6A49BD5-94A3-2D4B-B5AB-1E8789BFBBB8}"/>
              </a:ext>
            </a:extLst>
          </p:cNvPr>
          <p:cNvSpPr txBox="1"/>
          <p:nvPr/>
        </p:nvSpPr>
        <p:spPr>
          <a:xfrm>
            <a:off x="7957402" y="2912804"/>
            <a:ext cx="1045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F7F7F"/>
                </a:solidFill>
              </a:rPr>
              <a:t>I see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E855299-9C5A-F849-ACE2-CF1414701A94}"/>
              </a:ext>
            </a:extLst>
          </p:cNvPr>
          <p:cNvSpPr txBox="1"/>
          <p:nvPr/>
        </p:nvSpPr>
        <p:spPr>
          <a:xfrm>
            <a:off x="7957402" y="3437693"/>
            <a:ext cx="1623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F7F7F"/>
                </a:solidFill>
              </a:rPr>
              <a:t>you see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5903D13-0E16-5943-830A-01B75FC84109}"/>
              </a:ext>
            </a:extLst>
          </p:cNvPr>
          <p:cNvSpPr txBox="1"/>
          <p:nvPr/>
        </p:nvSpPr>
        <p:spPr>
          <a:xfrm>
            <a:off x="7900928" y="4117812"/>
            <a:ext cx="2323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F7F7F"/>
                </a:solidFill>
              </a:rPr>
              <a:t>he, she, it sees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9AAEDB0-9B04-7047-A8E6-375BEB1A9E50}"/>
              </a:ext>
            </a:extLst>
          </p:cNvPr>
          <p:cNvSpPr txBox="1"/>
          <p:nvPr/>
        </p:nvSpPr>
        <p:spPr>
          <a:xfrm>
            <a:off x="7964390" y="4572198"/>
            <a:ext cx="1488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F7F7F"/>
                </a:solidFill>
              </a:rPr>
              <a:t>we see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FB6A0FA-BD23-9F4A-96A5-5FE0218163E9}"/>
              </a:ext>
            </a:extLst>
          </p:cNvPr>
          <p:cNvSpPr txBox="1"/>
          <p:nvPr/>
        </p:nvSpPr>
        <p:spPr>
          <a:xfrm>
            <a:off x="7957402" y="5139850"/>
            <a:ext cx="16862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F7F7F"/>
                </a:solidFill>
              </a:rPr>
              <a:t>y’all see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1CAEDE8-D537-A343-9A6A-ECB345B479AA}"/>
              </a:ext>
            </a:extLst>
          </p:cNvPr>
          <p:cNvSpPr txBox="1"/>
          <p:nvPr/>
        </p:nvSpPr>
        <p:spPr>
          <a:xfrm>
            <a:off x="7964390" y="5773012"/>
            <a:ext cx="1764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F7F7F"/>
                </a:solidFill>
              </a:rPr>
              <a:t>they see</a:t>
            </a:r>
          </a:p>
        </p:txBody>
      </p:sp>
      <p:pic>
        <p:nvPicPr>
          <p:cNvPr id="3" name="Picture 2" descr="A picture containing clipart&#10;&#10;Description automatically generated">
            <a:extLst>
              <a:ext uri="{FF2B5EF4-FFF2-40B4-BE49-F238E27FC236}">
                <a16:creationId xmlns:a16="http://schemas.microsoft.com/office/drawing/2014/main" id="{E35C5377-030E-2A89-7119-72A46E351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4980" y="77704"/>
            <a:ext cx="1473200" cy="1041400"/>
          </a:xfrm>
          <a:prstGeom prst="rect">
            <a:avLst/>
          </a:prstGeom>
        </p:spPr>
      </p:pic>
      <p:pic>
        <p:nvPicPr>
          <p:cNvPr id="6" name="Picture 5" descr="Text, letter&#10;&#10;Description automatically generated">
            <a:extLst>
              <a:ext uri="{FF2B5EF4-FFF2-40B4-BE49-F238E27FC236}">
                <a16:creationId xmlns:a16="http://schemas.microsoft.com/office/drawing/2014/main" id="{B802E59A-A56E-86BA-5745-077424230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4400" y="5526440"/>
            <a:ext cx="1016000" cy="110490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F42CB30F-4D46-B493-CE50-24CF35BA6736}"/>
              </a:ext>
            </a:extLst>
          </p:cNvPr>
          <p:cNvGrpSpPr/>
          <p:nvPr/>
        </p:nvGrpSpPr>
        <p:grpSpPr>
          <a:xfrm>
            <a:off x="1926516" y="3338688"/>
            <a:ext cx="2710037" cy="1763460"/>
            <a:chOff x="1926516" y="3338688"/>
            <a:chExt cx="2710037" cy="176346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58717FC-DCEF-474E-B21B-3931E4FFF50C}"/>
                </a:ext>
              </a:extLst>
            </p:cNvPr>
            <p:cNvSpPr txBox="1"/>
            <p:nvPr/>
          </p:nvSpPr>
          <p:spPr>
            <a:xfrm>
              <a:off x="1926516" y="4455817"/>
              <a:ext cx="27100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err="1"/>
                <a:t>videre</a:t>
              </a:r>
              <a:r>
                <a:rPr lang="en-US" sz="3600" dirty="0"/>
                <a:t>, to see</a:t>
              </a:r>
            </a:p>
          </p:txBody>
        </p:sp>
        <p:pic>
          <p:nvPicPr>
            <p:cNvPr id="7" name="Picture 6" descr="Shape&#10;&#10;Description automatically generated">
              <a:extLst>
                <a:ext uri="{FF2B5EF4-FFF2-40B4-BE49-F238E27FC236}">
                  <a16:creationId xmlns:a16="http://schemas.microsoft.com/office/drawing/2014/main" id="{593A8378-EC2C-CDB9-3C6C-0E31DACE22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62961" y="3338688"/>
              <a:ext cx="1206500" cy="1143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308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toy&#10;&#10;Description automatically generated with low confidence">
            <a:extLst>
              <a:ext uri="{FF2B5EF4-FFF2-40B4-BE49-F238E27FC236}">
                <a16:creationId xmlns:a16="http://schemas.microsoft.com/office/drawing/2014/main" id="{9CCE2960-380C-5197-1913-38E7D346641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260645" y="1483048"/>
            <a:ext cx="3713570" cy="42380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8713" y="344109"/>
            <a:ext cx="2980314" cy="890647"/>
          </a:xfrm>
        </p:spPr>
        <p:txBody>
          <a:bodyPr>
            <a:normAutofit/>
          </a:bodyPr>
          <a:lstStyle/>
          <a:p>
            <a:r>
              <a:rPr lang="en-US" b="1" dirty="0"/>
              <a:t>Plenary quiz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3FB235E-1560-A141-8529-A3235378EB29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2.02 Verb codes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AA5898-2C5D-A44B-9C1F-A48A10CFF476}"/>
              </a:ext>
            </a:extLst>
          </p:cNvPr>
          <p:cNvSpPr/>
          <p:nvPr/>
        </p:nvSpPr>
        <p:spPr>
          <a:xfrm>
            <a:off x="900112" y="3176579"/>
            <a:ext cx="7204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7E79"/>
                </a:solidFill>
                <a:cs typeface="Papyrus"/>
              </a:rPr>
              <a:t>Question 2 </a:t>
            </a:r>
            <a:r>
              <a:rPr lang="en-US" sz="2400" dirty="0">
                <a:cs typeface="Papyrus"/>
              </a:rPr>
              <a:t>How does Latin show who is doing a verb?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D16CC46-0DDE-4747-97DE-C4FC46C828BA}"/>
              </a:ext>
            </a:extLst>
          </p:cNvPr>
          <p:cNvSpPr/>
          <p:nvPr/>
        </p:nvSpPr>
        <p:spPr>
          <a:xfrm>
            <a:off x="900112" y="4935759"/>
            <a:ext cx="75442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7E79"/>
                </a:solidFill>
                <a:cs typeface="Papyrus"/>
              </a:rPr>
              <a:t>Question 3 </a:t>
            </a:r>
            <a:r>
              <a:rPr lang="en-US" sz="2400" dirty="0">
                <a:cs typeface="Papyrus"/>
              </a:rPr>
              <a:t> What does ‘video’ mean in Latin? Can you make a connection with what ‘video’ means in English?</a:t>
            </a:r>
            <a:endParaRPr lang="en-US" sz="2400" dirty="0">
              <a:latin typeface="+mj-lt"/>
              <a:cs typeface="Papyru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E65A9D-AC98-DF4C-A1D2-D941FCF981F9}"/>
              </a:ext>
            </a:extLst>
          </p:cNvPr>
          <p:cNvSpPr/>
          <p:nvPr/>
        </p:nvSpPr>
        <p:spPr>
          <a:xfrm>
            <a:off x="900113" y="1512835"/>
            <a:ext cx="7204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7E79"/>
                </a:solidFill>
                <a:cs typeface="Papyrus"/>
              </a:rPr>
              <a:t>Question 1</a:t>
            </a:r>
            <a:r>
              <a:rPr lang="en-US" sz="2400" b="1" dirty="0">
                <a:cs typeface="Papyrus"/>
              </a:rPr>
              <a:t> </a:t>
            </a:r>
            <a:r>
              <a:rPr lang="en-US" sz="2400" dirty="0">
                <a:cs typeface="Papyrus"/>
              </a:rPr>
              <a:t>How do you say ‘hello’ in Latin?</a:t>
            </a:r>
          </a:p>
        </p:txBody>
      </p:sp>
      <p:sp>
        <p:nvSpPr>
          <p:cNvPr id="8" name="Oval Callout 7">
            <a:extLst>
              <a:ext uri="{FF2B5EF4-FFF2-40B4-BE49-F238E27FC236}">
                <a16:creationId xmlns:a16="http://schemas.microsoft.com/office/drawing/2014/main" id="{360D78B1-A473-C945-AAB8-C309E193E082}"/>
              </a:ext>
            </a:extLst>
          </p:cNvPr>
          <p:cNvSpPr/>
          <p:nvPr/>
        </p:nvSpPr>
        <p:spPr>
          <a:xfrm>
            <a:off x="7260404" y="446019"/>
            <a:ext cx="2994660" cy="1295400"/>
          </a:xfrm>
          <a:prstGeom prst="wedgeEllipseCallout">
            <a:avLst>
              <a:gd name="adj1" fmla="val 31758"/>
              <a:gd name="adj2" fmla="val 9909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valete!</a:t>
            </a:r>
            <a:endParaRPr lang="en-US" sz="4000" dirty="0"/>
          </a:p>
        </p:txBody>
      </p:sp>
      <p:sp>
        <p:nvSpPr>
          <p:cNvPr id="9" name="Oval Callout 8">
            <a:extLst>
              <a:ext uri="{FF2B5EF4-FFF2-40B4-BE49-F238E27FC236}">
                <a16:creationId xmlns:a16="http://schemas.microsoft.com/office/drawing/2014/main" id="{B5A70971-8AA0-1D40-BF05-640A4A5D5049}"/>
              </a:ext>
            </a:extLst>
          </p:cNvPr>
          <p:cNvSpPr/>
          <p:nvPr/>
        </p:nvSpPr>
        <p:spPr>
          <a:xfrm>
            <a:off x="9823021" y="3546150"/>
            <a:ext cx="2151194" cy="1041401"/>
          </a:xfrm>
          <a:prstGeom prst="wedgeEllipseCallout">
            <a:avLst>
              <a:gd name="adj1" fmla="val 53976"/>
              <a:gd name="adj2" fmla="val 57206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vale!</a:t>
            </a:r>
            <a:endParaRPr lang="en-US" sz="4000" dirty="0"/>
          </a:p>
        </p:txBody>
      </p:sp>
      <p:sp>
        <p:nvSpPr>
          <p:cNvPr id="10" name="Oval Callout 9">
            <a:extLst>
              <a:ext uri="{FF2B5EF4-FFF2-40B4-BE49-F238E27FC236}">
                <a16:creationId xmlns:a16="http://schemas.microsoft.com/office/drawing/2014/main" id="{991E4D00-34A1-2C44-BA67-84E23E71D72F}"/>
              </a:ext>
            </a:extLst>
          </p:cNvPr>
          <p:cNvSpPr/>
          <p:nvPr/>
        </p:nvSpPr>
        <p:spPr>
          <a:xfrm>
            <a:off x="8917146" y="4341650"/>
            <a:ext cx="2151194" cy="1041401"/>
          </a:xfrm>
          <a:prstGeom prst="wedgeEllipseCallout">
            <a:avLst>
              <a:gd name="adj1" fmla="val 80599"/>
              <a:gd name="adj2" fmla="val 9001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vale!</a:t>
            </a:r>
            <a:endParaRPr lang="en-US" sz="4000" dirty="0"/>
          </a:p>
        </p:txBody>
      </p:sp>
      <p:sp>
        <p:nvSpPr>
          <p:cNvPr id="11" name="Oval Callout 10">
            <a:extLst>
              <a:ext uri="{FF2B5EF4-FFF2-40B4-BE49-F238E27FC236}">
                <a16:creationId xmlns:a16="http://schemas.microsoft.com/office/drawing/2014/main" id="{F2B0D3E4-EB11-1640-B720-ADA0C57AC0F2}"/>
              </a:ext>
            </a:extLst>
          </p:cNvPr>
          <p:cNvSpPr/>
          <p:nvPr/>
        </p:nvSpPr>
        <p:spPr>
          <a:xfrm>
            <a:off x="9005528" y="5191603"/>
            <a:ext cx="2151194" cy="1041401"/>
          </a:xfrm>
          <a:prstGeom prst="wedgeEllipseCallout">
            <a:avLst>
              <a:gd name="adj1" fmla="val 61415"/>
              <a:gd name="adj2" fmla="val 24279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vale!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3474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17" grpId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8010</TotalTime>
  <Words>290</Words>
  <Application>Microsoft Macintosh PowerPoint</Application>
  <PresentationFormat>Widescreen</PresentationFormat>
  <Paragraphs>124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Gill Sans MT</vt:lpstr>
      <vt:lpstr>Office Theme</vt:lpstr>
      <vt:lpstr>Maximum Classics</vt:lpstr>
      <vt:lpstr>Ecce Centurio!</vt:lpstr>
      <vt:lpstr>Spot the verbs in English</vt:lpstr>
      <vt:lpstr>Latin Golden Rule</vt:lpstr>
      <vt:lpstr>Latin verb ending codes</vt:lpstr>
      <vt:lpstr>Latin verb codes</vt:lpstr>
      <vt:lpstr>Latin verb codes</vt:lpstr>
      <vt:lpstr>Plenary quiz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Classics</dc:title>
  <dc:creator>Charlie Andrew</dc:creator>
  <cp:lastModifiedBy>Charlie Andrew</cp:lastModifiedBy>
  <cp:revision>200</cp:revision>
  <dcterms:created xsi:type="dcterms:W3CDTF">2020-08-26T13:00:26Z</dcterms:created>
  <dcterms:modified xsi:type="dcterms:W3CDTF">2023-03-27T15:42:55Z</dcterms:modified>
</cp:coreProperties>
</file>