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291" r:id="rId3"/>
    <p:sldId id="290" r:id="rId4"/>
    <p:sldId id="292" r:id="rId5"/>
    <p:sldId id="286" r:id="rId6"/>
    <p:sldId id="287" r:id="rId7"/>
    <p:sldId id="285" r:id="rId8"/>
    <p:sldId id="293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942093"/>
    <a:srgbClr val="945200"/>
    <a:srgbClr val="FF7E79"/>
    <a:srgbClr val="8EA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84"/>
    <p:restoredTop sz="94676"/>
  </p:normalViewPr>
  <p:slideViewPr>
    <p:cSldViewPr snapToGrid="0" snapToObjects="1">
      <p:cViewPr varScale="1">
        <p:scale>
          <a:sx n="95" d="100"/>
          <a:sy n="95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4568-411D-114A-824D-5D0A02C4BE41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AFBC0-18EA-B445-8165-007CF41F7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4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2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6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9131-0636-4047-8DF3-24E530D7B4A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B453C-DE0B-7749-80E2-555B75D22710}"/>
              </a:ext>
            </a:extLst>
          </p:cNvPr>
          <p:cNvSpPr txBox="1"/>
          <p:nvPr userDrawn="1"/>
        </p:nvSpPr>
        <p:spPr>
          <a:xfrm>
            <a:off x="10635164" y="6635750"/>
            <a:ext cx="1556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© C Andrew  2016 &amp; 2020</a:t>
            </a:r>
          </a:p>
        </p:txBody>
      </p:sp>
    </p:spTree>
    <p:extLst>
      <p:ext uri="{BB962C8B-B14F-4D97-AF65-F5344CB8AC3E}">
        <p14:creationId xmlns:p14="http://schemas.microsoft.com/office/powerpoint/2010/main" val="39982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9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88BAB9-B8A2-D04A-B70B-7EF12C5DC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4461"/>
            <a:ext cx="9144000" cy="1201974"/>
          </a:xfrm>
        </p:spPr>
        <p:txBody>
          <a:bodyPr/>
          <a:lstStyle/>
          <a:p>
            <a:r>
              <a:rPr lang="en-US" dirty="0"/>
              <a:t>Unit 6, Session 1</a:t>
            </a:r>
          </a:p>
          <a:p>
            <a:r>
              <a:rPr lang="en-US" sz="3600" dirty="0"/>
              <a:t>Recap of work so far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F0F2F3-37A5-2449-AF73-A08FD2615D55}"/>
              </a:ext>
            </a:extLst>
          </p:cNvPr>
          <p:cNvSpPr txBox="1"/>
          <p:nvPr/>
        </p:nvSpPr>
        <p:spPr>
          <a:xfrm>
            <a:off x="457200" y="5763854"/>
            <a:ext cx="11334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7E79"/>
                </a:solidFill>
              </a:rPr>
              <a:t>LO: To revisit and practice the grammar and vocabulary we’ve learned so far  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CB9602-B12B-5740-836B-518105BC36D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1595" y="665162"/>
            <a:ext cx="2328809" cy="2590800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0B86514-9380-3048-9107-A1AE5527F17F}"/>
              </a:ext>
            </a:extLst>
          </p:cNvPr>
          <p:cNvSpPr/>
          <p:nvPr/>
        </p:nvSpPr>
        <p:spPr>
          <a:xfrm>
            <a:off x="204716" y="163776"/>
            <a:ext cx="11791667" cy="6405403"/>
          </a:xfrm>
          <a:prstGeom prst="roundRect">
            <a:avLst>
              <a:gd name="adj" fmla="val 2540"/>
            </a:avLst>
          </a:prstGeom>
          <a:noFill/>
          <a:ln w="38100">
            <a:solidFill>
              <a:srgbClr val="8EAA4D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1143023 h 6858000"/>
                      <a:gd name="connsiteX1" fmla="*/ 1143023 w 12192000"/>
                      <a:gd name="connsiteY1" fmla="*/ 0 h 6858000"/>
                      <a:gd name="connsiteX2" fmla="*/ 1923845 w 12192000"/>
                      <a:gd name="connsiteY2" fmla="*/ 0 h 6858000"/>
                      <a:gd name="connsiteX3" fmla="*/ 2407489 w 12192000"/>
                      <a:gd name="connsiteY3" fmla="*/ 0 h 6858000"/>
                      <a:gd name="connsiteX4" fmla="*/ 2792073 w 12192000"/>
                      <a:gd name="connsiteY4" fmla="*/ 0 h 6858000"/>
                      <a:gd name="connsiteX5" fmla="*/ 3473836 w 12192000"/>
                      <a:gd name="connsiteY5" fmla="*/ 0 h 6858000"/>
                      <a:gd name="connsiteX6" fmla="*/ 3957479 w 12192000"/>
                      <a:gd name="connsiteY6" fmla="*/ 0 h 6858000"/>
                      <a:gd name="connsiteX7" fmla="*/ 4738302 w 12192000"/>
                      <a:gd name="connsiteY7" fmla="*/ 0 h 6858000"/>
                      <a:gd name="connsiteX8" fmla="*/ 5122886 w 12192000"/>
                      <a:gd name="connsiteY8" fmla="*/ 0 h 6858000"/>
                      <a:gd name="connsiteX9" fmla="*/ 5903708 w 12192000"/>
                      <a:gd name="connsiteY9" fmla="*/ 0 h 6858000"/>
                      <a:gd name="connsiteX10" fmla="*/ 6189233 w 12192000"/>
                      <a:gd name="connsiteY10" fmla="*/ 0 h 6858000"/>
                      <a:gd name="connsiteX11" fmla="*/ 6771936 w 12192000"/>
                      <a:gd name="connsiteY11" fmla="*/ 0 h 6858000"/>
                      <a:gd name="connsiteX12" fmla="*/ 7354639 w 12192000"/>
                      <a:gd name="connsiteY12" fmla="*/ 0 h 6858000"/>
                      <a:gd name="connsiteX13" fmla="*/ 7838282 w 12192000"/>
                      <a:gd name="connsiteY13" fmla="*/ 0 h 6858000"/>
                      <a:gd name="connsiteX14" fmla="*/ 8619105 w 12192000"/>
                      <a:gd name="connsiteY14" fmla="*/ 0 h 6858000"/>
                      <a:gd name="connsiteX15" fmla="*/ 9399927 w 12192000"/>
                      <a:gd name="connsiteY15" fmla="*/ 0 h 6858000"/>
                      <a:gd name="connsiteX16" fmla="*/ 9784511 w 12192000"/>
                      <a:gd name="connsiteY16" fmla="*/ 0 h 6858000"/>
                      <a:gd name="connsiteX17" fmla="*/ 10367214 w 12192000"/>
                      <a:gd name="connsiteY17" fmla="*/ 0 h 6858000"/>
                      <a:gd name="connsiteX18" fmla="*/ 11048977 w 12192000"/>
                      <a:gd name="connsiteY18" fmla="*/ 0 h 6858000"/>
                      <a:gd name="connsiteX19" fmla="*/ 12192000 w 12192000"/>
                      <a:gd name="connsiteY19" fmla="*/ 1143023 h 6858000"/>
                      <a:gd name="connsiteX20" fmla="*/ 12192000 w 12192000"/>
                      <a:gd name="connsiteY20" fmla="*/ 1577359 h 6858000"/>
                      <a:gd name="connsiteX21" fmla="*/ 12192000 w 12192000"/>
                      <a:gd name="connsiteY21" fmla="*/ 2240292 h 6858000"/>
                      <a:gd name="connsiteX22" fmla="*/ 12192000 w 12192000"/>
                      <a:gd name="connsiteY22" fmla="*/ 2811786 h 6858000"/>
                      <a:gd name="connsiteX23" fmla="*/ 12192000 w 12192000"/>
                      <a:gd name="connsiteY23" fmla="*/ 3291841 h 6858000"/>
                      <a:gd name="connsiteX24" fmla="*/ 12192000 w 12192000"/>
                      <a:gd name="connsiteY24" fmla="*/ 3863336 h 6858000"/>
                      <a:gd name="connsiteX25" fmla="*/ 12192000 w 12192000"/>
                      <a:gd name="connsiteY25" fmla="*/ 4297671 h 6858000"/>
                      <a:gd name="connsiteX26" fmla="*/ 12192000 w 12192000"/>
                      <a:gd name="connsiteY26" fmla="*/ 4732007 h 6858000"/>
                      <a:gd name="connsiteX27" fmla="*/ 12192000 w 12192000"/>
                      <a:gd name="connsiteY27" fmla="*/ 5714977 h 6858000"/>
                      <a:gd name="connsiteX28" fmla="*/ 11048977 w 12192000"/>
                      <a:gd name="connsiteY28" fmla="*/ 6858000 h 6858000"/>
                      <a:gd name="connsiteX29" fmla="*/ 10763452 w 12192000"/>
                      <a:gd name="connsiteY29" fmla="*/ 6858000 h 6858000"/>
                      <a:gd name="connsiteX30" fmla="*/ 10081690 w 12192000"/>
                      <a:gd name="connsiteY30" fmla="*/ 6858000 h 6858000"/>
                      <a:gd name="connsiteX31" fmla="*/ 9796165 w 12192000"/>
                      <a:gd name="connsiteY31" fmla="*/ 6858000 h 6858000"/>
                      <a:gd name="connsiteX32" fmla="*/ 9114402 w 12192000"/>
                      <a:gd name="connsiteY32" fmla="*/ 6858000 h 6858000"/>
                      <a:gd name="connsiteX33" fmla="*/ 8729818 w 12192000"/>
                      <a:gd name="connsiteY33" fmla="*/ 6858000 h 6858000"/>
                      <a:gd name="connsiteX34" fmla="*/ 8444294 w 12192000"/>
                      <a:gd name="connsiteY34" fmla="*/ 6858000 h 6858000"/>
                      <a:gd name="connsiteX35" fmla="*/ 8059710 w 12192000"/>
                      <a:gd name="connsiteY35" fmla="*/ 6858000 h 6858000"/>
                      <a:gd name="connsiteX36" fmla="*/ 7377947 w 12192000"/>
                      <a:gd name="connsiteY36" fmla="*/ 6858000 h 6858000"/>
                      <a:gd name="connsiteX37" fmla="*/ 6993363 w 12192000"/>
                      <a:gd name="connsiteY37" fmla="*/ 6858000 h 6858000"/>
                      <a:gd name="connsiteX38" fmla="*/ 6707838 w 12192000"/>
                      <a:gd name="connsiteY38" fmla="*/ 6858000 h 6858000"/>
                      <a:gd name="connsiteX39" fmla="*/ 6323254 w 12192000"/>
                      <a:gd name="connsiteY39" fmla="*/ 6858000 h 6858000"/>
                      <a:gd name="connsiteX40" fmla="*/ 5839611 w 12192000"/>
                      <a:gd name="connsiteY40" fmla="*/ 6858000 h 6858000"/>
                      <a:gd name="connsiteX41" fmla="*/ 5256907 w 12192000"/>
                      <a:gd name="connsiteY41" fmla="*/ 6858000 h 6858000"/>
                      <a:gd name="connsiteX42" fmla="*/ 4872323 w 12192000"/>
                      <a:gd name="connsiteY42" fmla="*/ 6858000 h 6858000"/>
                      <a:gd name="connsiteX43" fmla="*/ 4091501 w 12192000"/>
                      <a:gd name="connsiteY43" fmla="*/ 6858000 h 6858000"/>
                      <a:gd name="connsiteX44" fmla="*/ 3508798 w 12192000"/>
                      <a:gd name="connsiteY44" fmla="*/ 6858000 h 6858000"/>
                      <a:gd name="connsiteX45" fmla="*/ 2727976 w 12192000"/>
                      <a:gd name="connsiteY45" fmla="*/ 6858000 h 6858000"/>
                      <a:gd name="connsiteX46" fmla="*/ 2046213 w 12192000"/>
                      <a:gd name="connsiteY46" fmla="*/ 6858000 h 6858000"/>
                      <a:gd name="connsiteX47" fmla="*/ 1143023 w 12192000"/>
                      <a:gd name="connsiteY47" fmla="*/ 6858000 h 6858000"/>
                      <a:gd name="connsiteX48" fmla="*/ 0 w 12192000"/>
                      <a:gd name="connsiteY48" fmla="*/ 5714977 h 6858000"/>
                      <a:gd name="connsiteX49" fmla="*/ 0 w 12192000"/>
                      <a:gd name="connsiteY49" fmla="*/ 5189202 h 6858000"/>
                      <a:gd name="connsiteX50" fmla="*/ 0 w 12192000"/>
                      <a:gd name="connsiteY50" fmla="*/ 4754867 h 6858000"/>
                      <a:gd name="connsiteX51" fmla="*/ 0 w 12192000"/>
                      <a:gd name="connsiteY51" fmla="*/ 4091933 h 6858000"/>
                      <a:gd name="connsiteX52" fmla="*/ 0 w 12192000"/>
                      <a:gd name="connsiteY52" fmla="*/ 3520439 h 6858000"/>
                      <a:gd name="connsiteX53" fmla="*/ 0 w 12192000"/>
                      <a:gd name="connsiteY53" fmla="*/ 2857506 h 6858000"/>
                      <a:gd name="connsiteX54" fmla="*/ 0 w 12192000"/>
                      <a:gd name="connsiteY54" fmla="*/ 2331731 h 6858000"/>
                      <a:gd name="connsiteX55" fmla="*/ 0 w 12192000"/>
                      <a:gd name="connsiteY55" fmla="*/ 1851676 h 6858000"/>
                      <a:gd name="connsiteX56" fmla="*/ 0 w 12192000"/>
                      <a:gd name="connsiteY56" fmla="*/ 1143023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1143023"/>
                        </a:moveTo>
                        <a:cubicBezTo>
                          <a:pt x="-28290" y="494299"/>
                          <a:pt x="394354" y="44060"/>
                          <a:pt x="1143023" y="0"/>
                        </a:cubicBezTo>
                        <a:cubicBezTo>
                          <a:pt x="1450775" y="-69397"/>
                          <a:pt x="1757005" y="74170"/>
                          <a:pt x="1923845" y="0"/>
                        </a:cubicBezTo>
                        <a:cubicBezTo>
                          <a:pt x="2090685" y="-74170"/>
                          <a:pt x="2211996" y="42603"/>
                          <a:pt x="2407489" y="0"/>
                        </a:cubicBezTo>
                        <a:cubicBezTo>
                          <a:pt x="2602982" y="-42603"/>
                          <a:pt x="2674984" y="35029"/>
                          <a:pt x="2792073" y="0"/>
                        </a:cubicBezTo>
                        <a:cubicBezTo>
                          <a:pt x="2909162" y="-35029"/>
                          <a:pt x="3256033" y="18317"/>
                          <a:pt x="3473836" y="0"/>
                        </a:cubicBezTo>
                        <a:cubicBezTo>
                          <a:pt x="3691639" y="-18317"/>
                          <a:pt x="3856322" y="12725"/>
                          <a:pt x="3957479" y="0"/>
                        </a:cubicBezTo>
                        <a:cubicBezTo>
                          <a:pt x="4058636" y="-12725"/>
                          <a:pt x="4359881" y="62969"/>
                          <a:pt x="4738302" y="0"/>
                        </a:cubicBezTo>
                        <a:cubicBezTo>
                          <a:pt x="5116723" y="-62969"/>
                          <a:pt x="4942312" y="6342"/>
                          <a:pt x="5122886" y="0"/>
                        </a:cubicBezTo>
                        <a:cubicBezTo>
                          <a:pt x="5303460" y="-6342"/>
                          <a:pt x="5685444" y="58423"/>
                          <a:pt x="5903708" y="0"/>
                        </a:cubicBezTo>
                        <a:cubicBezTo>
                          <a:pt x="6121972" y="-58423"/>
                          <a:pt x="6099896" y="27968"/>
                          <a:pt x="6189233" y="0"/>
                        </a:cubicBezTo>
                        <a:cubicBezTo>
                          <a:pt x="6278570" y="-27968"/>
                          <a:pt x="6564243" y="58772"/>
                          <a:pt x="6771936" y="0"/>
                        </a:cubicBezTo>
                        <a:cubicBezTo>
                          <a:pt x="6979629" y="-58772"/>
                          <a:pt x="7150676" y="9338"/>
                          <a:pt x="7354639" y="0"/>
                        </a:cubicBezTo>
                        <a:cubicBezTo>
                          <a:pt x="7558602" y="-9338"/>
                          <a:pt x="7678022" y="4832"/>
                          <a:pt x="7838282" y="0"/>
                        </a:cubicBezTo>
                        <a:cubicBezTo>
                          <a:pt x="7998542" y="-4832"/>
                          <a:pt x="8395328" y="82788"/>
                          <a:pt x="8619105" y="0"/>
                        </a:cubicBezTo>
                        <a:cubicBezTo>
                          <a:pt x="8842882" y="-82788"/>
                          <a:pt x="9194565" y="70635"/>
                          <a:pt x="9399927" y="0"/>
                        </a:cubicBezTo>
                        <a:cubicBezTo>
                          <a:pt x="9605289" y="-70635"/>
                          <a:pt x="9688499" y="25428"/>
                          <a:pt x="9784511" y="0"/>
                        </a:cubicBezTo>
                        <a:cubicBezTo>
                          <a:pt x="9880523" y="-25428"/>
                          <a:pt x="10112614" y="58178"/>
                          <a:pt x="10367214" y="0"/>
                        </a:cubicBezTo>
                        <a:cubicBezTo>
                          <a:pt x="10621814" y="-58178"/>
                          <a:pt x="10791911" y="7403"/>
                          <a:pt x="11048977" y="0"/>
                        </a:cubicBezTo>
                        <a:cubicBezTo>
                          <a:pt x="11623948" y="-169372"/>
                          <a:pt x="12287596" y="492328"/>
                          <a:pt x="12192000" y="1143023"/>
                        </a:cubicBezTo>
                        <a:cubicBezTo>
                          <a:pt x="12222846" y="1305508"/>
                          <a:pt x="12182117" y="1389599"/>
                          <a:pt x="12192000" y="1577359"/>
                        </a:cubicBezTo>
                        <a:cubicBezTo>
                          <a:pt x="12201883" y="1765119"/>
                          <a:pt x="12146812" y="1975571"/>
                          <a:pt x="12192000" y="2240292"/>
                        </a:cubicBezTo>
                        <a:cubicBezTo>
                          <a:pt x="12237188" y="2505013"/>
                          <a:pt x="12175481" y="2533710"/>
                          <a:pt x="12192000" y="2811786"/>
                        </a:cubicBezTo>
                        <a:cubicBezTo>
                          <a:pt x="12208519" y="3089862"/>
                          <a:pt x="12163763" y="3169705"/>
                          <a:pt x="12192000" y="3291841"/>
                        </a:cubicBezTo>
                        <a:cubicBezTo>
                          <a:pt x="12220237" y="3413977"/>
                          <a:pt x="12167838" y="3719854"/>
                          <a:pt x="12192000" y="3863336"/>
                        </a:cubicBezTo>
                        <a:cubicBezTo>
                          <a:pt x="12216162" y="4006819"/>
                          <a:pt x="12164354" y="4195130"/>
                          <a:pt x="12192000" y="4297671"/>
                        </a:cubicBezTo>
                        <a:cubicBezTo>
                          <a:pt x="12219646" y="4400212"/>
                          <a:pt x="12150947" y="4618553"/>
                          <a:pt x="12192000" y="4732007"/>
                        </a:cubicBezTo>
                        <a:cubicBezTo>
                          <a:pt x="12233053" y="4845461"/>
                          <a:pt x="12109569" y="5480211"/>
                          <a:pt x="12192000" y="5714977"/>
                        </a:cubicBezTo>
                        <a:cubicBezTo>
                          <a:pt x="12368691" y="6408090"/>
                          <a:pt x="11720805" y="6994600"/>
                          <a:pt x="11048977" y="6858000"/>
                        </a:cubicBezTo>
                        <a:cubicBezTo>
                          <a:pt x="10987144" y="6886139"/>
                          <a:pt x="10847403" y="6838849"/>
                          <a:pt x="10763452" y="6858000"/>
                        </a:cubicBezTo>
                        <a:cubicBezTo>
                          <a:pt x="10679502" y="6877151"/>
                          <a:pt x="10343895" y="6854638"/>
                          <a:pt x="10081690" y="6858000"/>
                        </a:cubicBezTo>
                        <a:cubicBezTo>
                          <a:pt x="9819485" y="6861362"/>
                          <a:pt x="9899699" y="6846950"/>
                          <a:pt x="9796165" y="6858000"/>
                        </a:cubicBezTo>
                        <a:cubicBezTo>
                          <a:pt x="9692632" y="6869050"/>
                          <a:pt x="9319991" y="6786315"/>
                          <a:pt x="9114402" y="6858000"/>
                        </a:cubicBezTo>
                        <a:cubicBezTo>
                          <a:pt x="8908813" y="6929685"/>
                          <a:pt x="8858176" y="6848896"/>
                          <a:pt x="8729818" y="6858000"/>
                        </a:cubicBezTo>
                        <a:cubicBezTo>
                          <a:pt x="8601460" y="6867104"/>
                          <a:pt x="8548436" y="6845701"/>
                          <a:pt x="8444294" y="6858000"/>
                        </a:cubicBezTo>
                        <a:cubicBezTo>
                          <a:pt x="8340152" y="6870299"/>
                          <a:pt x="8155317" y="6850854"/>
                          <a:pt x="8059710" y="6858000"/>
                        </a:cubicBezTo>
                        <a:cubicBezTo>
                          <a:pt x="7964103" y="6865146"/>
                          <a:pt x="7521875" y="6839013"/>
                          <a:pt x="7377947" y="6858000"/>
                        </a:cubicBezTo>
                        <a:cubicBezTo>
                          <a:pt x="7234019" y="6876987"/>
                          <a:pt x="7139488" y="6831521"/>
                          <a:pt x="6993363" y="6858000"/>
                        </a:cubicBezTo>
                        <a:cubicBezTo>
                          <a:pt x="6847238" y="6884479"/>
                          <a:pt x="6789347" y="6827892"/>
                          <a:pt x="6707838" y="6858000"/>
                        </a:cubicBezTo>
                        <a:cubicBezTo>
                          <a:pt x="6626329" y="6888108"/>
                          <a:pt x="6422969" y="6850890"/>
                          <a:pt x="6323254" y="6858000"/>
                        </a:cubicBezTo>
                        <a:cubicBezTo>
                          <a:pt x="6223539" y="6865110"/>
                          <a:pt x="6034058" y="6855262"/>
                          <a:pt x="5839611" y="6858000"/>
                        </a:cubicBezTo>
                        <a:cubicBezTo>
                          <a:pt x="5645164" y="6860738"/>
                          <a:pt x="5519718" y="6810024"/>
                          <a:pt x="5256907" y="6858000"/>
                        </a:cubicBezTo>
                        <a:cubicBezTo>
                          <a:pt x="4994096" y="6905976"/>
                          <a:pt x="4977783" y="6822987"/>
                          <a:pt x="4872323" y="6858000"/>
                        </a:cubicBezTo>
                        <a:cubicBezTo>
                          <a:pt x="4766863" y="6893013"/>
                          <a:pt x="4368016" y="6785862"/>
                          <a:pt x="4091501" y="6858000"/>
                        </a:cubicBezTo>
                        <a:cubicBezTo>
                          <a:pt x="3814986" y="6930138"/>
                          <a:pt x="3655208" y="6810227"/>
                          <a:pt x="3508798" y="6858000"/>
                        </a:cubicBezTo>
                        <a:cubicBezTo>
                          <a:pt x="3362388" y="6905773"/>
                          <a:pt x="3019665" y="6847863"/>
                          <a:pt x="2727976" y="6858000"/>
                        </a:cubicBezTo>
                        <a:cubicBezTo>
                          <a:pt x="2436287" y="6868137"/>
                          <a:pt x="2268477" y="6827091"/>
                          <a:pt x="2046213" y="6858000"/>
                        </a:cubicBezTo>
                        <a:cubicBezTo>
                          <a:pt x="1823949" y="6888909"/>
                          <a:pt x="1545751" y="6767822"/>
                          <a:pt x="1143023" y="6858000"/>
                        </a:cubicBezTo>
                        <a:cubicBezTo>
                          <a:pt x="578120" y="6869378"/>
                          <a:pt x="-50709" y="6364804"/>
                          <a:pt x="0" y="5714977"/>
                        </a:cubicBezTo>
                        <a:cubicBezTo>
                          <a:pt x="-16098" y="5514499"/>
                          <a:pt x="44475" y="5402250"/>
                          <a:pt x="0" y="5189202"/>
                        </a:cubicBezTo>
                        <a:cubicBezTo>
                          <a:pt x="-44475" y="4976155"/>
                          <a:pt x="23780" y="4942722"/>
                          <a:pt x="0" y="4754867"/>
                        </a:cubicBezTo>
                        <a:cubicBezTo>
                          <a:pt x="-23780" y="4567013"/>
                          <a:pt x="9335" y="4247380"/>
                          <a:pt x="0" y="4091933"/>
                        </a:cubicBezTo>
                        <a:cubicBezTo>
                          <a:pt x="-9335" y="3936486"/>
                          <a:pt x="41597" y="3738698"/>
                          <a:pt x="0" y="3520439"/>
                        </a:cubicBezTo>
                        <a:cubicBezTo>
                          <a:pt x="-41597" y="3302180"/>
                          <a:pt x="7603" y="3080610"/>
                          <a:pt x="0" y="2857506"/>
                        </a:cubicBezTo>
                        <a:cubicBezTo>
                          <a:pt x="-7603" y="2634402"/>
                          <a:pt x="9871" y="2562736"/>
                          <a:pt x="0" y="2331731"/>
                        </a:cubicBezTo>
                        <a:cubicBezTo>
                          <a:pt x="-9871" y="2100726"/>
                          <a:pt x="38109" y="2076847"/>
                          <a:pt x="0" y="1851676"/>
                        </a:cubicBezTo>
                        <a:cubicBezTo>
                          <a:pt x="-38109" y="1626506"/>
                          <a:pt x="24038" y="1375073"/>
                          <a:pt x="0" y="114302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D4F83E-2349-9E4C-8138-F88C27099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899" y="3429000"/>
            <a:ext cx="6172200" cy="1041400"/>
          </a:xfrm>
          <a:prstGeom prst="rect">
            <a:avLst/>
          </a:prstGeom>
        </p:spPr>
      </p:pic>
      <p:sp>
        <p:nvSpPr>
          <p:cNvPr id="5" name="Oval Callout 4">
            <a:extLst>
              <a:ext uri="{FF2B5EF4-FFF2-40B4-BE49-F238E27FC236}">
                <a16:creationId xmlns:a16="http://schemas.microsoft.com/office/drawing/2014/main" id="{10D4EF17-EB8E-7543-9C80-20D01BB3879F}"/>
              </a:ext>
            </a:extLst>
          </p:cNvPr>
          <p:cNvSpPr/>
          <p:nvPr/>
        </p:nvSpPr>
        <p:spPr>
          <a:xfrm>
            <a:off x="7260404" y="446019"/>
            <a:ext cx="2994660" cy="1295400"/>
          </a:xfrm>
          <a:prstGeom prst="wedgeEllipseCallout">
            <a:avLst>
              <a:gd name="adj1" fmla="val -73505"/>
              <a:gd name="adj2" fmla="val 25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salvete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!</a:t>
            </a:r>
            <a:endParaRPr lang="en-US" sz="4000" dirty="0"/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CC36F092-481A-F94F-BB88-2BB2F8F15F50}"/>
              </a:ext>
            </a:extLst>
          </p:cNvPr>
          <p:cNvSpPr/>
          <p:nvPr/>
        </p:nvSpPr>
        <p:spPr>
          <a:xfrm>
            <a:off x="9640252" y="1421359"/>
            <a:ext cx="2151194" cy="1041401"/>
          </a:xfrm>
          <a:prstGeom prst="wedgeEllipseCallout">
            <a:avLst>
              <a:gd name="adj1" fmla="val 53976"/>
              <a:gd name="adj2" fmla="val 57206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salve!</a:t>
            </a:r>
            <a:endParaRPr lang="en-US" sz="4000" dirty="0"/>
          </a:p>
        </p:txBody>
      </p:sp>
      <p:pic>
        <p:nvPicPr>
          <p:cNvPr id="1026" name="Picture 2" descr="Cake, Chocolate, Candle, One, Icing">
            <a:extLst>
              <a:ext uri="{FF2B5EF4-FFF2-40B4-BE49-F238E27FC236}">
                <a16:creationId xmlns:a16="http://schemas.microsoft.com/office/drawing/2014/main" id="{99F8F06E-3141-E141-9782-ADE579947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8340" y="446501"/>
            <a:ext cx="1609065" cy="138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val Callout 26">
            <a:extLst>
              <a:ext uri="{FF2B5EF4-FFF2-40B4-BE49-F238E27FC236}">
                <a16:creationId xmlns:a16="http://schemas.microsoft.com/office/drawing/2014/main" id="{DCC98DE6-3E17-374F-AC79-D9AC56A75496}"/>
              </a:ext>
            </a:extLst>
          </p:cNvPr>
          <p:cNvSpPr/>
          <p:nvPr/>
        </p:nvSpPr>
        <p:spPr>
          <a:xfrm>
            <a:off x="457199" y="536791"/>
            <a:ext cx="4013481" cy="1706747"/>
          </a:xfrm>
          <a:prstGeom prst="wedgeEllipseCallout">
            <a:avLst>
              <a:gd name="adj1" fmla="val 73791"/>
              <a:gd name="adj2" fmla="val 172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mihi dies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natalis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est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!</a:t>
            </a:r>
            <a:endParaRPr lang="en-US" sz="4000" dirty="0"/>
          </a:p>
        </p:txBody>
      </p:sp>
      <p:sp>
        <p:nvSpPr>
          <p:cNvPr id="30" name="Oval Callout 29">
            <a:extLst>
              <a:ext uri="{FF2B5EF4-FFF2-40B4-BE49-F238E27FC236}">
                <a16:creationId xmlns:a16="http://schemas.microsoft.com/office/drawing/2014/main" id="{DC09E90A-3C2D-744E-91A0-F8B235AA6A58}"/>
              </a:ext>
            </a:extLst>
          </p:cNvPr>
          <p:cNvSpPr/>
          <p:nvPr/>
        </p:nvSpPr>
        <p:spPr>
          <a:xfrm>
            <a:off x="687656" y="2513103"/>
            <a:ext cx="4013481" cy="1706747"/>
          </a:xfrm>
          <a:prstGeom prst="wedgeEllipseCallout">
            <a:avLst>
              <a:gd name="adj1" fmla="val -61643"/>
              <a:gd name="adj2" fmla="val 13635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felix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 dies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tibi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 sit!</a:t>
            </a:r>
            <a:endParaRPr lang="en-US" sz="40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81B5AD3-259E-D24A-9171-D2BD87D6FEA4}"/>
              </a:ext>
            </a:extLst>
          </p:cNvPr>
          <p:cNvGrpSpPr/>
          <p:nvPr/>
        </p:nvGrpSpPr>
        <p:grpSpPr>
          <a:xfrm>
            <a:off x="848898" y="4004889"/>
            <a:ext cx="5247101" cy="1706747"/>
            <a:chOff x="848898" y="4004889"/>
            <a:chExt cx="5247101" cy="1706747"/>
          </a:xfrm>
        </p:grpSpPr>
        <p:sp>
          <p:nvSpPr>
            <p:cNvPr id="31" name="Oval Callout 30">
              <a:extLst>
                <a:ext uri="{FF2B5EF4-FFF2-40B4-BE49-F238E27FC236}">
                  <a16:creationId xmlns:a16="http://schemas.microsoft.com/office/drawing/2014/main" id="{0F42A874-A6CE-2846-BF09-8E830836959E}"/>
                </a:ext>
              </a:extLst>
            </p:cNvPr>
            <p:cNvSpPr/>
            <p:nvPr/>
          </p:nvSpPr>
          <p:spPr>
            <a:xfrm>
              <a:off x="848898" y="4004889"/>
              <a:ext cx="5247101" cy="1706747"/>
            </a:xfrm>
            <a:prstGeom prst="wedgeEllipseCallout">
              <a:avLst>
                <a:gd name="adj1" fmla="val -62434"/>
                <a:gd name="adj2" fmla="val 3248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felix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 dies </a:t>
              </a:r>
              <a:r>
                <a:rPr lang="en-US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tibi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 sit,</a:t>
              </a:r>
            </a:p>
            <a:p>
              <a:pPr algn="ctr"/>
              <a:r>
                <a:rPr lang="en-US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felix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 dies </a:t>
              </a:r>
              <a:r>
                <a:rPr lang="en-US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tibi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 sit,</a:t>
              </a:r>
            </a:p>
            <a:p>
              <a:pPr algn="ctr"/>
              <a:r>
                <a:rPr lang="en-US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felix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 dies care </a:t>
              </a:r>
              <a:r>
                <a:rPr lang="en-US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Iucunde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,</a:t>
              </a:r>
            </a:p>
            <a:p>
              <a:pPr algn="ctr"/>
              <a:r>
                <a:rPr lang="en-US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felix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 dies </a:t>
              </a:r>
              <a:r>
                <a:rPr lang="en-US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tibi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mic Sans MS" panose="030F0902030302020204" pitchFamily="66" charset="0"/>
                </a:rPr>
                <a:t> sit!</a:t>
              </a:r>
            </a:p>
          </p:txBody>
        </p:sp>
        <p:pic>
          <p:nvPicPr>
            <p:cNvPr id="32" name="Graphic 31" descr="Music">
              <a:extLst>
                <a:ext uri="{FF2B5EF4-FFF2-40B4-BE49-F238E27FC236}">
                  <a16:creationId xmlns:a16="http://schemas.microsoft.com/office/drawing/2014/main" id="{EB1937C6-FE9F-B344-918D-C2484E6BE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00875" y="4284878"/>
              <a:ext cx="831702" cy="831702"/>
            </a:xfrm>
            <a:prstGeom prst="rect">
              <a:avLst/>
            </a:prstGeom>
          </p:spPr>
        </p:pic>
        <p:pic>
          <p:nvPicPr>
            <p:cNvPr id="36" name="Graphic 35" descr="Music">
              <a:extLst>
                <a:ext uri="{FF2B5EF4-FFF2-40B4-BE49-F238E27FC236}">
                  <a16:creationId xmlns:a16="http://schemas.microsoft.com/office/drawing/2014/main" id="{5302BB74-48F4-504C-94EC-696ED090F6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932172" y="4405355"/>
              <a:ext cx="831702" cy="8317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02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27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Word Roots Challenge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6.01 Recap of work so far</a:t>
            </a:r>
          </a:p>
        </p:txBody>
      </p:sp>
      <p:pic>
        <p:nvPicPr>
          <p:cNvPr id="4" name="Graphic 3" descr="Tree With Roots">
            <a:extLst>
              <a:ext uri="{FF2B5EF4-FFF2-40B4-BE49-F238E27FC236}">
                <a16:creationId xmlns:a16="http://schemas.microsoft.com/office/drawing/2014/main" id="{4A1A751F-FC6A-BE4F-B5EB-471B96C2F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8214" y="185552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292A07-5E1A-0345-8242-26D75C96136A}"/>
              </a:ext>
            </a:extLst>
          </p:cNvPr>
          <p:cNvSpPr txBox="1"/>
          <p:nvPr/>
        </p:nvSpPr>
        <p:spPr>
          <a:xfrm>
            <a:off x="5360067" y="3852184"/>
            <a:ext cx="20632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2"/>
                </a:solidFill>
              </a:rPr>
              <a:t>optimise</a:t>
            </a:r>
            <a:endParaRPr lang="en-US" sz="2800" b="1" dirty="0">
              <a:solidFill>
                <a:schemeClr val="accent2"/>
              </a:solidFill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to make something the best it can be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421A74-5BB0-F341-A8B1-19BCD8D6C0F5}"/>
              </a:ext>
            </a:extLst>
          </p:cNvPr>
          <p:cNvSpPr txBox="1"/>
          <p:nvPr/>
        </p:nvSpPr>
        <p:spPr>
          <a:xfrm>
            <a:off x="4980607" y="3732991"/>
            <a:ext cx="28221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enumerate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to count out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D8B820-681A-1D49-BB1A-F3D6031D5115}"/>
              </a:ext>
            </a:extLst>
          </p:cNvPr>
          <p:cNvSpPr txBox="1"/>
          <p:nvPr/>
        </p:nvSpPr>
        <p:spPr>
          <a:xfrm>
            <a:off x="5193379" y="3852092"/>
            <a:ext cx="25721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aquatic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living in or around water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A13427-2047-0748-B2AF-265B214DDDCC}"/>
              </a:ext>
            </a:extLst>
          </p:cNvPr>
          <p:cNvSpPr txBox="1"/>
          <p:nvPr/>
        </p:nvSpPr>
        <p:spPr>
          <a:xfrm>
            <a:off x="5154198" y="3551345"/>
            <a:ext cx="232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reign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the rule of a king or queen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785901-DFB9-CC4B-A29A-C2BF74431AF4}"/>
              </a:ext>
            </a:extLst>
          </p:cNvPr>
          <p:cNvSpPr txBox="1"/>
          <p:nvPr/>
        </p:nvSpPr>
        <p:spPr>
          <a:xfrm>
            <a:off x="5404245" y="3359110"/>
            <a:ext cx="215697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amateur</a:t>
            </a: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person who does something not because they get paid but because they love doing it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FBDDE6-3FDB-9E46-ABAD-0416D287EA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4319" y="210763"/>
            <a:ext cx="914400" cy="63708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B899B7B-65D3-1D47-A0FB-1256F4AFD558}"/>
              </a:ext>
            </a:extLst>
          </p:cNvPr>
          <p:cNvSpPr txBox="1"/>
          <p:nvPr/>
        </p:nvSpPr>
        <p:spPr>
          <a:xfrm>
            <a:off x="5386209" y="3335884"/>
            <a:ext cx="201096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/>
                </a:solidFill>
              </a:rPr>
              <a:t>benefactor</a:t>
            </a:r>
          </a:p>
          <a:p>
            <a:pPr algn="ctr"/>
            <a:r>
              <a:rPr lang="en-US" dirty="0">
                <a:solidFill>
                  <a:schemeClr val="accent6"/>
                </a:solidFill>
              </a:rPr>
              <a:t>someone who helps and supports another person or charity, often giving money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CE04474-F92A-BD4B-BB24-05F459A52E51}"/>
              </a:ext>
            </a:extLst>
          </p:cNvPr>
          <p:cNvSpPr txBox="1"/>
          <p:nvPr/>
        </p:nvSpPr>
        <p:spPr>
          <a:xfrm>
            <a:off x="8944875" y="1248884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bene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832C03-0DEC-1D47-94DF-F926EA35A3F4}"/>
              </a:ext>
            </a:extLst>
          </p:cNvPr>
          <p:cNvSpPr txBox="1"/>
          <p:nvPr/>
        </p:nvSpPr>
        <p:spPr>
          <a:xfrm>
            <a:off x="1881763" y="1670707"/>
            <a:ext cx="1136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aqua</a:t>
            </a:r>
            <a:endParaRPr lang="en-US" sz="24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0E7A833-72AB-C143-BBB9-BF812C308876}"/>
              </a:ext>
            </a:extLst>
          </p:cNvPr>
          <p:cNvSpPr txBox="1"/>
          <p:nvPr/>
        </p:nvSpPr>
        <p:spPr>
          <a:xfrm>
            <a:off x="600182" y="3195138"/>
            <a:ext cx="176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optimus</a:t>
            </a:r>
            <a:endParaRPr lang="en-US" sz="36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CAA3D4-17FF-5A47-A266-4FB4F3503447}"/>
              </a:ext>
            </a:extLst>
          </p:cNvPr>
          <p:cNvSpPr txBox="1"/>
          <p:nvPr/>
        </p:nvSpPr>
        <p:spPr>
          <a:xfrm>
            <a:off x="10253574" y="3007093"/>
            <a:ext cx="1384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regina</a:t>
            </a:r>
            <a:endParaRPr lang="en-US" sz="36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B9CFF35-5FB8-D14E-A11F-534AA07FA27F}"/>
              </a:ext>
            </a:extLst>
          </p:cNvPr>
          <p:cNvSpPr txBox="1"/>
          <p:nvPr/>
        </p:nvSpPr>
        <p:spPr>
          <a:xfrm>
            <a:off x="2315728" y="5500695"/>
            <a:ext cx="1405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amare</a:t>
            </a:r>
            <a:endParaRPr lang="en-US" sz="36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1BEB99-1625-1345-A417-311FFFC96A63}"/>
              </a:ext>
            </a:extLst>
          </p:cNvPr>
          <p:cNvSpPr txBox="1"/>
          <p:nvPr/>
        </p:nvSpPr>
        <p:spPr>
          <a:xfrm>
            <a:off x="9585516" y="5485733"/>
            <a:ext cx="2060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numerare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2907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22222E-6 L -0.40091 -0.018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2" y="-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11111E-6 L -0.32839 -0.2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2.96296E-6 L 0.3806 -0.349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83" y="-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81481E-6 L -0.42891 0.1937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45" y="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3033 L 0.37552 -0.003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76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86 0.01273 L 0.25234 0.320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74" y="1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6" grpId="0"/>
      <p:bldP spid="26" grpId="1"/>
      <p:bldP spid="27" grpId="0"/>
      <p:bldP spid="27" grpId="1"/>
      <p:bldP spid="30" grpId="0"/>
      <p:bldP spid="30" grpId="1"/>
      <p:bldP spid="32" grpId="0"/>
      <p:bldP spid="32" grpId="1"/>
      <p:bldP spid="29" grpId="0"/>
      <p:bldP spid="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Fill the gaps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6.01 Recap of work so far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0CE4B5-CE4C-F142-B502-B953C1040B6D}"/>
              </a:ext>
            </a:extLst>
          </p:cNvPr>
          <p:cNvSpPr txBox="1"/>
          <p:nvPr/>
        </p:nvSpPr>
        <p:spPr>
          <a:xfrm>
            <a:off x="459382" y="1427940"/>
            <a:ext cx="11349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Just like English, Latin has word classes such as ____________ , ____________ and ____________ 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053041-A04E-CE43-AEFB-5448868A67A4}"/>
              </a:ext>
            </a:extLst>
          </p:cNvPr>
          <p:cNvSpPr/>
          <p:nvPr/>
        </p:nvSpPr>
        <p:spPr>
          <a:xfrm>
            <a:off x="1262620" y="5334964"/>
            <a:ext cx="1571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subject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331357-E7FE-C140-9E74-30B991C33AD9}"/>
              </a:ext>
            </a:extLst>
          </p:cNvPr>
          <p:cNvSpPr/>
          <p:nvPr/>
        </p:nvSpPr>
        <p:spPr>
          <a:xfrm>
            <a:off x="7915053" y="5503276"/>
            <a:ext cx="1386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6"/>
                </a:solidFill>
              </a:rPr>
              <a:t>object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3DDAC0-262C-804C-9704-C47FC1BEAB81}"/>
              </a:ext>
            </a:extLst>
          </p:cNvPr>
          <p:cNvSpPr/>
          <p:nvPr/>
        </p:nvSpPr>
        <p:spPr>
          <a:xfrm>
            <a:off x="256883" y="5762677"/>
            <a:ext cx="1224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verbs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B4F8F1-0B9F-EB47-8E12-686234F1FC89}"/>
              </a:ext>
            </a:extLst>
          </p:cNvPr>
          <p:cNvSpPr/>
          <p:nvPr/>
        </p:nvSpPr>
        <p:spPr>
          <a:xfrm>
            <a:off x="9866762" y="5853974"/>
            <a:ext cx="17009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adverbs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534D64D8-8D20-4649-BB89-C631C32F2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4319" y="210763"/>
            <a:ext cx="914400" cy="63708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FBED435-DCEF-6247-9D60-C5ACAE49DF1F}"/>
              </a:ext>
            </a:extLst>
          </p:cNvPr>
          <p:cNvSpPr txBox="1"/>
          <p:nvPr/>
        </p:nvSpPr>
        <p:spPr>
          <a:xfrm>
            <a:off x="459381" y="2390162"/>
            <a:ext cx="11349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However, unlike English, Latin does not use word ____________ to show meaning. Word ____________ is much more important.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1752E1-B4C6-DE4C-9707-501DECAA303F}"/>
              </a:ext>
            </a:extLst>
          </p:cNvPr>
          <p:cNvSpPr txBox="1"/>
          <p:nvPr/>
        </p:nvSpPr>
        <p:spPr>
          <a:xfrm>
            <a:off x="459381" y="3366835"/>
            <a:ext cx="11349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you look at a Latin verb, the ending shows us ____________ is doing the action. The ____________ of the verb tells us what is happening.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962F65-F3AA-8B46-99E8-3CBE41EF4EBA}"/>
              </a:ext>
            </a:extLst>
          </p:cNvPr>
          <p:cNvSpPr txBox="1"/>
          <p:nvPr/>
        </p:nvSpPr>
        <p:spPr>
          <a:xfrm>
            <a:off x="459380" y="4329011"/>
            <a:ext cx="11349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translating a Latin sentence, first find the ____________ , next the ____________ and then the ____________ 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B9422B-84AD-6343-A19D-1839F0FE1690}"/>
              </a:ext>
            </a:extLst>
          </p:cNvPr>
          <p:cNvSpPr/>
          <p:nvPr/>
        </p:nvSpPr>
        <p:spPr>
          <a:xfrm>
            <a:off x="3126167" y="6056000"/>
            <a:ext cx="10427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verb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67D133-9794-9C46-95BE-6E37E5A22A68}"/>
              </a:ext>
            </a:extLst>
          </p:cNvPr>
          <p:cNvSpPr/>
          <p:nvPr/>
        </p:nvSpPr>
        <p:spPr>
          <a:xfrm>
            <a:off x="4883254" y="5967212"/>
            <a:ext cx="1362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nouns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02850B5-7990-3048-8DE3-146D53C0D10D}"/>
              </a:ext>
            </a:extLst>
          </p:cNvPr>
          <p:cNvSpPr/>
          <p:nvPr/>
        </p:nvSpPr>
        <p:spPr>
          <a:xfrm>
            <a:off x="6561877" y="6059912"/>
            <a:ext cx="1235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order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026250-226A-6A4E-860D-CAD2B53A5336}"/>
              </a:ext>
            </a:extLst>
          </p:cNvPr>
          <p:cNvSpPr/>
          <p:nvPr/>
        </p:nvSpPr>
        <p:spPr>
          <a:xfrm>
            <a:off x="9646781" y="5207642"/>
            <a:ext cx="1495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ending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E435E8A-9E87-3E48-91D8-87254DA6FFED}"/>
              </a:ext>
            </a:extLst>
          </p:cNvPr>
          <p:cNvSpPr/>
          <p:nvPr/>
        </p:nvSpPr>
        <p:spPr>
          <a:xfrm>
            <a:off x="5945525" y="5165438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who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F0C1C7D-6753-3148-857B-568D65C15B42}"/>
              </a:ext>
            </a:extLst>
          </p:cNvPr>
          <p:cNvSpPr/>
          <p:nvPr/>
        </p:nvSpPr>
        <p:spPr>
          <a:xfrm>
            <a:off x="3130046" y="5243875"/>
            <a:ext cx="20778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40FF"/>
                </a:solidFill>
              </a:rPr>
              <a:t>beginning</a:t>
            </a:r>
          </a:p>
        </p:txBody>
      </p:sp>
    </p:spTree>
    <p:extLst>
      <p:ext uri="{BB962C8B-B14F-4D97-AF65-F5344CB8AC3E}">
        <p14:creationId xmlns:p14="http://schemas.microsoft.com/office/powerpoint/2010/main" val="409161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0116 L 0.1405 -0.680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53" y="-3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0.6918 -0.64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83" y="-3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44444E-6 L -0.75756 -0.610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78" y="-3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347 -0.55579 " pathEditMode="relative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0.73112 -0.3759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62" y="-1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07252 -0.282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0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07407E-6 L -0.22045 -0.2337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9" y="-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59259E-6 L 0.29844 -0.269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22" y="-1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9739 -0.16713 " pathEditMode="relative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974 -0.13774 " pathEditMode="relative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3" grpId="0"/>
      <p:bldP spid="24" grpId="0"/>
      <p:bldP spid="22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53BDBF-4A55-254D-A6E2-971E547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929" y="387334"/>
            <a:ext cx="9283889" cy="736636"/>
          </a:xfrm>
        </p:spPr>
        <p:txBody>
          <a:bodyPr/>
          <a:lstStyle/>
          <a:p>
            <a:pPr algn="ctr"/>
            <a:r>
              <a:rPr lang="en-US" dirty="0"/>
              <a:t>Quick fire sentences</a:t>
            </a: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657660-CE74-3F48-93DF-A5A658DFA4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1250" y="376103"/>
            <a:ext cx="1003300" cy="1079500"/>
          </a:xfrm>
          <a:prstGeom prst="rect">
            <a:avLst/>
          </a:prstGeom>
        </p:spPr>
      </p:pic>
      <p:pic>
        <p:nvPicPr>
          <p:cNvPr id="33" name="Picture 32" descr="A picture containing lamp, cat&#10;&#10;Description automatically generated">
            <a:extLst>
              <a:ext uri="{FF2B5EF4-FFF2-40B4-BE49-F238E27FC236}">
                <a16:creationId xmlns:a16="http://schemas.microsoft.com/office/drawing/2014/main" id="{95150540-5537-6C42-8712-2BA92F1AF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4550" y="118928"/>
            <a:ext cx="2053273" cy="1289050"/>
          </a:xfrm>
          <a:prstGeom prst="rect">
            <a:avLst/>
          </a:prstGeom>
        </p:spPr>
      </p:pic>
      <p:sp>
        <p:nvSpPr>
          <p:cNvPr id="55" name="Subtitle 2">
            <a:extLst>
              <a:ext uri="{FF2B5EF4-FFF2-40B4-BE49-F238E27FC236}">
                <a16:creationId xmlns:a16="http://schemas.microsoft.com/office/drawing/2014/main" id="{66DD903D-8C6C-BF4E-8677-31809022EABE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6.01 Recap of work so far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1F9D4-6338-6441-991D-93731C180924}"/>
              </a:ext>
            </a:extLst>
          </p:cNvPr>
          <p:cNvSpPr txBox="1"/>
          <p:nvPr/>
        </p:nvSpPr>
        <p:spPr>
          <a:xfrm>
            <a:off x="7433335" y="2944051"/>
            <a:ext cx="3205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ama</a:t>
            </a:r>
            <a:r>
              <a:rPr lang="en-US" sz="6000" b="1" dirty="0" err="1">
                <a:solidFill>
                  <a:schemeClr val="accent1"/>
                </a:solidFill>
              </a:rPr>
              <a:t>mus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1EA18F7-D26E-F547-8AFB-33C212EA7301}"/>
              </a:ext>
            </a:extLst>
          </p:cNvPr>
          <p:cNvSpPr txBox="1"/>
          <p:nvPr/>
        </p:nvSpPr>
        <p:spPr>
          <a:xfrm>
            <a:off x="4153400" y="2944051"/>
            <a:ext cx="3242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victoriam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752E5EE-9E8D-D14E-905D-04ACF7D722A5}"/>
              </a:ext>
            </a:extLst>
          </p:cNvPr>
          <p:cNvGrpSpPr/>
          <p:nvPr/>
        </p:nvGrpSpPr>
        <p:grpSpPr>
          <a:xfrm>
            <a:off x="42813" y="110515"/>
            <a:ext cx="2948275" cy="6316835"/>
            <a:chOff x="42813" y="110515"/>
            <a:chExt cx="2948275" cy="6316835"/>
          </a:xfrm>
        </p:grpSpPr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78A2567E-6AE2-6549-9C22-698E9940DD04}"/>
                </a:ext>
              </a:extLst>
            </p:cNvPr>
            <p:cNvSpPr/>
            <p:nvPr/>
          </p:nvSpPr>
          <p:spPr>
            <a:xfrm>
              <a:off x="83821" y="165705"/>
              <a:ext cx="2830829" cy="2027473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51AE0B2-1E9B-B843-8FAB-191B8819E484}"/>
                </a:ext>
              </a:extLst>
            </p:cNvPr>
            <p:cNvSpPr txBox="1"/>
            <p:nvPr/>
          </p:nvSpPr>
          <p:spPr>
            <a:xfrm>
              <a:off x="1163964" y="110515"/>
              <a:ext cx="7380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verbs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D028B82-E7C8-3C43-AD5E-67F31E5A681B}"/>
                </a:ext>
              </a:extLst>
            </p:cNvPr>
            <p:cNvSpPr txBox="1"/>
            <p:nvPr/>
          </p:nvSpPr>
          <p:spPr>
            <a:xfrm>
              <a:off x="64044" y="1586584"/>
              <a:ext cx="86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audire</a:t>
              </a:r>
              <a:endParaRPr lang="en-US" sz="20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FB1F855-5ECB-FC4F-AD60-AC1F52986ED8}"/>
                </a:ext>
              </a:extLst>
            </p:cNvPr>
            <p:cNvSpPr txBox="1"/>
            <p:nvPr/>
          </p:nvSpPr>
          <p:spPr>
            <a:xfrm>
              <a:off x="1986257" y="1584862"/>
              <a:ext cx="8550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videre</a:t>
              </a:r>
              <a:endParaRPr lang="en-US" sz="2000" b="1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0A20253-BC7E-B149-ADAB-35C8A13D52A5}"/>
                </a:ext>
              </a:extLst>
            </p:cNvPr>
            <p:cNvSpPr txBox="1"/>
            <p:nvPr/>
          </p:nvSpPr>
          <p:spPr>
            <a:xfrm>
              <a:off x="420036" y="712545"/>
              <a:ext cx="6674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dare</a:t>
              </a:r>
            </a:p>
          </p:txBody>
        </p:sp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9DBE23C7-146C-AA4B-902B-F069F21AFD5E}"/>
                </a:ext>
              </a:extLst>
            </p:cNvPr>
            <p:cNvSpPr/>
            <p:nvPr/>
          </p:nvSpPr>
          <p:spPr>
            <a:xfrm>
              <a:off x="83820" y="2330831"/>
              <a:ext cx="2830829" cy="2478225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3AF53D7-33BF-B748-BDC8-C41A6920CABF}"/>
                </a:ext>
              </a:extLst>
            </p:cNvPr>
            <p:cNvSpPr txBox="1"/>
            <p:nvPr/>
          </p:nvSpPr>
          <p:spPr>
            <a:xfrm>
              <a:off x="1015084" y="4994937"/>
              <a:ext cx="10009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adverbs</a:t>
              </a:r>
            </a:p>
          </p:txBody>
        </p:sp>
        <p:sp>
          <p:nvSpPr>
            <p:cNvPr id="82" name="Rounded Rectangle 81">
              <a:extLst>
                <a:ext uri="{FF2B5EF4-FFF2-40B4-BE49-F238E27FC236}">
                  <a16:creationId xmlns:a16="http://schemas.microsoft.com/office/drawing/2014/main" id="{BB5D295B-2B79-804C-932D-BEC8B7B9C1D8}"/>
                </a:ext>
              </a:extLst>
            </p:cNvPr>
            <p:cNvSpPr/>
            <p:nvPr/>
          </p:nvSpPr>
          <p:spPr>
            <a:xfrm>
              <a:off x="100128" y="5015103"/>
              <a:ext cx="2830829" cy="1412247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DDA7B3D-D1E8-C14A-A113-71796CD1F953}"/>
                </a:ext>
              </a:extLst>
            </p:cNvPr>
            <p:cNvSpPr txBox="1"/>
            <p:nvPr/>
          </p:nvSpPr>
          <p:spPr>
            <a:xfrm>
              <a:off x="1761777" y="684875"/>
              <a:ext cx="12293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numerare</a:t>
              </a:r>
              <a:endParaRPr lang="en-US" sz="2000" b="1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D1EB8D0-F0D7-C04D-9AAD-BAD578EB31D9}"/>
                </a:ext>
              </a:extLst>
            </p:cNvPr>
            <p:cNvSpPr txBox="1"/>
            <p:nvPr/>
          </p:nvSpPr>
          <p:spPr>
            <a:xfrm>
              <a:off x="1007785" y="1575440"/>
              <a:ext cx="86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amare</a:t>
              </a:r>
              <a:endParaRPr lang="en-US" sz="2000" b="1" dirty="0"/>
            </a:p>
          </p:txBody>
        </p:sp>
        <p:pic>
          <p:nvPicPr>
            <p:cNvPr id="85" name="Picture 84" descr="Icon&#10;&#10;Description automatically generated">
              <a:extLst>
                <a:ext uri="{FF2B5EF4-FFF2-40B4-BE49-F238E27FC236}">
                  <a16:creationId xmlns:a16="http://schemas.microsoft.com/office/drawing/2014/main" id="{8383959F-6BD2-CD46-9382-40FF6462B9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70548" y="174144"/>
              <a:ext cx="621820" cy="621820"/>
            </a:xfrm>
            <a:prstGeom prst="rect">
              <a:avLst/>
            </a:prstGeom>
          </p:spPr>
        </p:pic>
        <p:pic>
          <p:nvPicPr>
            <p:cNvPr id="86" name="Picture 85" descr="Icon&#10;&#10;Description automatically generated">
              <a:extLst>
                <a:ext uri="{FF2B5EF4-FFF2-40B4-BE49-F238E27FC236}">
                  <a16:creationId xmlns:a16="http://schemas.microsoft.com/office/drawing/2014/main" id="{360E9E46-895F-8442-A409-F9983E7F7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43" y="1097212"/>
              <a:ext cx="572907" cy="572907"/>
            </a:xfrm>
            <a:prstGeom prst="rect">
              <a:avLst/>
            </a:prstGeom>
          </p:spPr>
        </p:pic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D5863B7-719D-A548-B4DE-BDBDDAC3EAA3}"/>
                </a:ext>
              </a:extLst>
            </p:cNvPr>
            <p:cNvSpPr txBox="1"/>
            <p:nvPr/>
          </p:nvSpPr>
          <p:spPr>
            <a:xfrm>
              <a:off x="294747" y="2714195"/>
              <a:ext cx="713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aqua</a:t>
              </a:r>
            </a:p>
          </p:txBody>
        </p:sp>
        <p:pic>
          <p:nvPicPr>
            <p:cNvPr id="91" name="Picture 6" descr="Blue, Water, Pattern, Sea, Tide, Waves">
              <a:extLst>
                <a:ext uri="{FF2B5EF4-FFF2-40B4-BE49-F238E27FC236}">
                  <a16:creationId xmlns:a16="http://schemas.microsoft.com/office/drawing/2014/main" id="{7BFAC3D1-2F39-664C-87E9-517874CF0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989" y="2421593"/>
              <a:ext cx="876833" cy="438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585A06B-8789-484B-859C-23090615FDDB}"/>
                </a:ext>
              </a:extLst>
            </p:cNvPr>
            <p:cNvSpPr txBox="1"/>
            <p:nvPr/>
          </p:nvSpPr>
          <p:spPr>
            <a:xfrm>
              <a:off x="42813" y="3573778"/>
              <a:ext cx="9271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femina</a:t>
              </a:r>
              <a:endParaRPr lang="en-US" sz="2000" b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ACBFB1A-0F52-BD4E-A934-A3241D8DF31D}"/>
                </a:ext>
              </a:extLst>
            </p:cNvPr>
            <p:cNvSpPr txBox="1"/>
            <p:nvPr/>
          </p:nvSpPr>
          <p:spPr>
            <a:xfrm>
              <a:off x="134821" y="4078414"/>
              <a:ext cx="9804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victoria</a:t>
              </a:r>
              <a:endParaRPr lang="en-US" sz="2000" b="1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D8CA668-CB40-7444-8D5A-7643D3650F25}"/>
                </a:ext>
              </a:extLst>
            </p:cNvPr>
            <p:cNvSpPr txBox="1"/>
            <p:nvPr/>
          </p:nvSpPr>
          <p:spPr>
            <a:xfrm>
              <a:off x="968184" y="3236070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sonus</a:t>
              </a:r>
              <a:endParaRPr lang="en-US" sz="2000" b="1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E4F0221-0A6E-884F-A6BF-5FFE9A94858D}"/>
                </a:ext>
              </a:extLst>
            </p:cNvPr>
            <p:cNvSpPr txBox="1"/>
            <p:nvPr/>
          </p:nvSpPr>
          <p:spPr>
            <a:xfrm>
              <a:off x="2000378" y="2841391"/>
              <a:ext cx="89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porcus</a:t>
              </a:r>
              <a:endParaRPr lang="en-US" sz="2000" b="1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BCA693A-FBD2-F54B-A7C4-516961EA835C}"/>
                </a:ext>
              </a:extLst>
            </p:cNvPr>
            <p:cNvSpPr txBox="1"/>
            <p:nvPr/>
          </p:nvSpPr>
          <p:spPr>
            <a:xfrm>
              <a:off x="1691393" y="6007377"/>
              <a:ext cx="75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facile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85E9C3-CF51-414E-90F6-722871B471CE}"/>
                </a:ext>
              </a:extLst>
            </p:cNvPr>
            <p:cNvSpPr txBox="1"/>
            <p:nvPr/>
          </p:nvSpPr>
          <p:spPr>
            <a:xfrm>
              <a:off x="2009223" y="4143425"/>
              <a:ext cx="6206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villa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16C71F8-E095-0E42-ADF6-28B1EA479F01}"/>
                </a:ext>
              </a:extLst>
            </p:cNvPr>
            <p:cNvSpPr txBox="1"/>
            <p:nvPr/>
          </p:nvSpPr>
          <p:spPr>
            <a:xfrm>
              <a:off x="1120684" y="2253853"/>
              <a:ext cx="809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nouns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6ECC977-6F3C-6646-80D9-B24B54BD0F88}"/>
                </a:ext>
              </a:extLst>
            </p:cNvPr>
            <p:cNvSpPr txBox="1"/>
            <p:nvPr/>
          </p:nvSpPr>
          <p:spPr>
            <a:xfrm>
              <a:off x="595887" y="6000101"/>
              <a:ext cx="672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irate</a:t>
              </a:r>
            </a:p>
          </p:txBody>
        </p:sp>
        <p:pic>
          <p:nvPicPr>
            <p:cNvPr id="100" name="Picture 99" descr="A picture containing clothing&#10;&#10;Description automatically generated">
              <a:extLst>
                <a:ext uri="{FF2B5EF4-FFF2-40B4-BE49-F238E27FC236}">
                  <a16:creationId xmlns:a16="http://schemas.microsoft.com/office/drawing/2014/main" id="{39A3DF94-B110-314C-8D89-F087645CA4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61777" y="5348295"/>
              <a:ext cx="609594" cy="758791"/>
            </a:xfrm>
            <a:prstGeom prst="rect">
              <a:avLst/>
            </a:prstGeom>
          </p:spPr>
        </p:pic>
        <p:pic>
          <p:nvPicPr>
            <p:cNvPr id="101" name="Picture 100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EF9DD62-ABFF-3142-A308-1A7E2D52003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30416" y="5537544"/>
              <a:ext cx="602987" cy="541142"/>
            </a:xfrm>
            <a:prstGeom prst="rect">
              <a:avLst/>
            </a:prstGeom>
          </p:spPr>
        </p:pic>
        <p:pic>
          <p:nvPicPr>
            <p:cNvPr id="102" name="Picture 101" descr="Icon&#10;&#10;Description automatically generated">
              <a:extLst>
                <a:ext uri="{FF2B5EF4-FFF2-40B4-BE49-F238E27FC236}">
                  <a16:creationId xmlns:a16="http://schemas.microsoft.com/office/drawing/2014/main" id="{94D30962-7B71-6148-A0FE-E8F9936F4A6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8122" y="212160"/>
              <a:ext cx="649404" cy="545787"/>
            </a:xfrm>
            <a:prstGeom prst="rect">
              <a:avLst/>
            </a:prstGeom>
          </p:spPr>
        </p:pic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6494CA10-7DC7-2D4B-9071-E80905C450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51780" y="1130309"/>
              <a:ext cx="768022" cy="504434"/>
            </a:xfrm>
            <a:prstGeom prst="rect">
              <a:avLst/>
            </a:prstGeom>
          </p:spPr>
        </p:pic>
        <p:pic>
          <p:nvPicPr>
            <p:cNvPr id="104" name="Picture 103">
              <a:extLst>
                <a:ext uri="{FF2B5EF4-FFF2-40B4-BE49-F238E27FC236}">
                  <a16:creationId xmlns:a16="http://schemas.microsoft.com/office/drawing/2014/main" id="{7E5D400C-DF2F-3D40-A145-2D3403009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6688" y="1151457"/>
              <a:ext cx="546488" cy="515015"/>
            </a:xfrm>
            <a:prstGeom prst="rect">
              <a:avLst/>
            </a:prstGeom>
          </p:spPr>
        </p:pic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AB99583B-AFFE-3D4B-BF7A-F17531A354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7198" y="3025926"/>
              <a:ext cx="663856" cy="653250"/>
            </a:xfrm>
            <a:prstGeom prst="rect">
              <a:avLst/>
            </a:prstGeom>
          </p:spPr>
        </p:pic>
        <p:pic>
          <p:nvPicPr>
            <p:cNvPr id="106" name="Picture 6" descr="House, Cottage, Residence, Family House">
              <a:extLst>
                <a:ext uri="{FF2B5EF4-FFF2-40B4-BE49-F238E27FC236}">
                  <a16:creationId xmlns:a16="http://schemas.microsoft.com/office/drawing/2014/main" id="{65AA8E77-5D4F-2444-BCF1-E64A7AAD42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009223" y="3435556"/>
              <a:ext cx="692603" cy="676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4" descr="Pigs, Pink, Animals, Mammals">
              <a:extLst>
                <a:ext uri="{FF2B5EF4-FFF2-40B4-BE49-F238E27FC236}">
                  <a16:creationId xmlns:a16="http://schemas.microsoft.com/office/drawing/2014/main" id="{FF9D1DDA-C351-3A43-A31B-F4160041CB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83518" y="2414807"/>
              <a:ext cx="789782" cy="544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6" descr="Loudspeaker, Volume, Music, Audio, Sound">
              <a:extLst>
                <a:ext uri="{FF2B5EF4-FFF2-40B4-BE49-F238E27FC236}">
                  <a16:creationId xmlns:a16="http://schemas.microsoft.com/office/drawing/2014/main" id="{4CE35C78-740D-F24E-9553-B0F40A8B7A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2123" y="2839844"/>
              <a:ext cx="549931" cy="489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8" descr="Cup, Champion, Nr1, Winner, Award, First">
              <a:extLst>
                <a:ext uri="{FF2B5EF4-FFF2-40B4-BE49-F238E27FC236}">
                  <a16:creationId xmlns:a16="http://schemas.microsoft.com/office/drawing/2014/main" id="{15E11F9A-49D6-CD46-943B-8DCC874751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44" y="3874307"/>
              <a:ext cx="807039" cy="807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572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53BDBF-4A55-254D-A6E2-971E547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929" y="387334"/>
            <a:ext cx="9283889" cy="736636"/>
          </a:xfrm>
        </p:spPr>
        <p:txBody>
          <a:bodyPr/>
          <a:lstStyle/>
          <a:p>
            <a:pPr algn="ctr"/>
            <a:r>
              <a:rPr lang="en-US" dirty="0"/>
              <a:t>Quick fire sentences</a:t>
            </a: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657660-CE74-3F48-93DF-A5A658DFA4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0577" y="171500"/>
            <a:ext cx="1003300" cy="1079500"/>
          </a:xfrm>
          <a:prstGeom prst="rect">
            <a:avLst/>
          </a:prstGeom>
        </p:spPr>
      </p:pic>
      <p:sp>
        <p:nvSpPr>
          <p:cNvPr id="55" name="Subtitle 2">
            <a:extLst>
              <a:ext uri="{FF2B5EF4-FFF2-40B4-BE49-F238E27FC236}">
                <a16:creationId xmlns:a16="http://schemas.microsoft.com/office/drawing/2014/main" id="{66DD903D-8C6C-BF4E-8677-31809022EABE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6.01 Recap of work so far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1F9D4-6338-6441-991D-93731C180924}"/>
              </a:ext>
            </a:extLst>
          </p:cNvPr>
          <p:cNvSpPr txBox="1"/>
          <p:nvPr/>
        </p:nvSpPr>
        <p:spPr>
          <a:xfrm>
            <a:off x="8340835" y="2936722"/>
            <a:ext cx="3205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vide</a:t>
            </a:r>
            <a:r>
              <a:rPr lang="en-US" sz="6000" b="1" dirty="0">
                <a:solidFill>
                  <a:schemeClr val="accent6"/>
                </a:solidFill>
              </a:rPr>
              <a:t>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1EA18F7-D26E-F547-8AFB-33C212EA7301}"/>
              </a:ext>
            </a:extLst>
          </p:cNvPr>
          <p:cNvSpPr txBox="1"/>
          <p:nvPr/>
        </p:nvSpPr>
        <p:spPr>
          <a:xfrm>
            <a:off x="6401557" y="2938267"/>
            <a:ext cx="3144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villas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F8AA5D2-CD35-014E-A1E4-158E30A75814}"/>
              </a:ext>
            </a:extLst>
          </p:cNvPr>
          <p:cNvSpPr txBox="1"/>
          <p:nvPr/>
        </p:nvSpPr>
        <p:spPr>
          <a:xfrm>
            <a:off x="4367850" y="2938267"/>
            <a:ext cx="2098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facile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8D04176-FB9B-8C42-A46B-40241557842B}"/>
              </a:ext>
            </a:extLst>
          </p:cNvPr>
          <p:cNvGrpSpPr/>
          <p:nvPr/>
        </p:nvGrpSpPr>
        <p:grpSpPr>
          <a:xfrm>
            <a:off x="42813" y="110515"/>
            <a:ext cx="2948275" cy="6316835"/>
            <a:chOff x="42813" y="110515"/>
            <a:chExt cx="2948275" cy="631683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B2745EB5-DDC4-3649-BE64-A1FED4AD43A3}"/>
                </a:ext>
              </a:extLst>
            </p:cNvPr>
            <p:cNvSpPr/>
            <p:nvPr/>
          </p:nvSpPr>
          <p:spPr>
            <a:xfrm>
              <a:off x="83821" y="165705"/>
              <a:ext cx="2830829" cy="2027473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82875D2-71D1-7E43-95C9-A65C4D3ADCCF}"/>
                </a:ext>
              </a:extLst>
            </p:cNvPr>
            <p:cNvSpPr txBox="1"/>
            <p:nvPr/>
          </p:nvSpPr>
          <p:spPr>
            <a:xfrm>
              <a:off x="1163964" y="110515"/>
              <a:ext cx="7380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verbs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460C4B0-927E-B944-BEFE-D3ACC7FF0F4D}"/>
                </a:ext>
              </a:extLst>
            </p:cNvPr>
            <p:cNvSpPr txBox="1"/>
            <p:nvPr/>
          </p:nvSpPr>
          <p:spPr>
            <a:xfrm>
              <a:off x="64044" y="1586584"/>
              <a:ext cx="86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audire</a:t>
              </a:r>
              <a:endParaRPr lang="en-US" sz="2000" b="1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A8A7C4-9CF9-0D4C-98FA-E9D6823E98F7}"/>
                </a:ext>
              </a:extLst>
            </p:cNvPr>
            <p:cNvSpPr txBox="1"/>
            <p:nvPr/>
          </p:nvSpPr>
          <p:spPr>
            <a:xfrm>
              <a:off x="1986257" y="1584862"/>
              <a:ext cx="8550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videre</a:t>
              </a:r>
              <a:endParaRPr lang="en-US" sz="2000" b="1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A2BC2AA-34D5-E240-893A-5F534C10BB8D}"/>
                </a:ext>
              </a:extLst>
            </p:cNvPr>
            <p:cNvSpPr txBox="1"/>
            <p:nvPr/>
          </p:nvSpPr>
          <p:spPr>
            <a:xfrm>
              <a:off x="420036" y="712545"/>
              <a:ext cx="6674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dare</a:t>
              </a:r>
            </a:p>
          </p:txBody>
        </p:sp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D0720430-65EE-CA47-8BB4-5B2AB94B695A}"/>
                </a:ext>
              </a:extLst>
            </p:cNvPr>
            <p:cNvSpPr/>
            <p:nvPr/>
          </p:nvSpPr>
          <p:spPr>
            <a:xfrm>
              <a:off x="83820" y="2330831"/>
              <a:ext cx="2830829" cy="2478225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DC153CF-7214-5D4D-A6DF-48D4B0FDB396}"/>
                </a:ext>
              </a:extLst>
            </p:cNvPr>
            <p:cNvSpPr txBox="1"/>
            <p:nvPr/>
          </p:nvSpPr>
          <p:spPr>
            <a:xfrm>
              <a:off x="1015084" y="4994937"/>
              <a:ext cx="10009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adverbs</a:t>
              </a:r>
            </a:p>
          </p:txBody>
        </p: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FEAF06AE-86A7-C74E-A96A-FCEDABA3C5E8}"/>
                </a:ext>
              </a:extLst>
            </p:cNvPr>
            <p:cNvSpPr/>
            <p:nvPr/>
          </p:nvSpPr>
          <p:spPr>
            <a:xfrm>
              <a:off x="100128" y="5015103"/>
              <a:ext cx="2830829" cy="1412247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B53A8A8-F05E-2B40-809B-78C45A4064C7}"/>
                </a:ext>
              </a:extLst>
            </p:cNvPr>
            <p:cNvSpPr txBox="1"/>
            <p:nvPr/>
          </p:nvSpPr>
          <p:spPr>
            <a:xfrm>
              <a:off x="1761777" y="684875"/>
              <a:ext cx="12293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numerare</a:t>
              </a:r>
              <a:endParaRPr lang="en-US" sz="2000" b="1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41ABFDC-0529-714F-AFED-249F8406B3DE}"/>
                </a:ext>
              </a:extLst>
            </p:cNvPr>
            <p:cNvSpPr txBox="1"/>
            <p:nvPr/>
          </p:nvSpPr>
          <p:spPr>
            <a:xfrm>
              <a:off x="1007785" y="1575440"/>
              <a:ext cx="86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amare</a:t>
              </a:r>
              <a:endParaRPr lang="en-US" sz="2000" b="1" dirty="0"/>
            </a:p>
          </p:txBody>
        </p:sp>
        <p:pic>
          <p:nvPicPr>
            <p:cNvPr id="77" name="Picture 76" descr="Icon&#10;&#10;Description automatically generated">
              <a:extLst>
                <a:ext uri="{FF2B5EF4-FFF2-40B4-BE49-F238E27FC236}">
                  <a16:creationId xmlns:a16="http://schemas.microsoft.com/office/drawing/2014/main" id="{2C9CDB47-6008-FD46-B0DB-57459575B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70548" y="174144"/>
              <a:ext cx="621820" cy="621820"/>
            </a:xfrm>
            <a:prstGeom prst="rect">
              <a:avLst/>
            </a:prstGeom>
          </p:spPr>
        </p:pic>
        <p:pic>
          <p:nvPicPr>
            <p:cNvPr id="78" name="Picture 77" descr="Icon&#10;&#10;Description automatically generated">
              <a:extLst>
                <a:ext uri="{FF2B5EF4-FFF2-40B4-BE49-F238E27FC236}">
                  <a16:creationId xmlns:a16="http://schemas.microsoft.com/office/drawing/2014/main" id="{524479D5-DE78-1049-AFD9-37F6F1BD87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43" y="1097212"/>
              <a:ext cx="572907" cy="572907"/>
            </a:xfrm>
            <a:prstGeom prst="rect">
              <a:avLst/>
            </a:prstGeom>
          </p:spPr>
        </p:pic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8FB446E-B338-3E4A-A94B-98A9A4F8B79A}"/>
                </a:ext>
              </a:extLst>
            </p:cNvPr>
            <p:cNvSpPr txBox="1"/>
            <p:nvPr/>
          </p:nvSpPr>
          <p:spPr>
            <a:xfrm>
              <a:off x="294747" y="2714195"/>
              <a:ext cx="713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aqua</a:t>
              </a:r>
            </a:p>
          </p:txBody>
        </p:sp>
        <p:pic>
          <p:nvPicPr>
            <p:cNvPr id="80" name="Picture 6" descr="Blue, Water, Pattern, Sea, Tide, Waves">
              <a:extLst>
                <a:ext uri="{FF2B5EF4-FFF2-40B4-BE49-F238E27FC236}">
                  <a16:creationId xmlns:a16="http://schemas.microsoft.com/office/drawing/2014/main" id="{B51C65F8-6889-5B49-9466-A3854B0F68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989" y="2421593"/>
              <a:ext cx="876833" cy="438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59D2E89-C3F3-BA4A-942D-91CC60E63649}"/>
                </a:ext>
              </a:extLst>
            </p:cNvPr>
            <p:cNvSpPr txBox="1"/>
            <p:nvPr/>
          </p:nvSpPr>
          <p:spPr>
            <a:xfrm>
              <a:off x="42813" y="3573778"/>
              <a:ext cx="9271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femina</a:t>
              </a:r>
              <a:endParaRPr lang="en-US" sz="2000" b="1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4ACB6BD-8DB0-594F-BA60-E295A09A6D70}"/>
                </a:ext>
              </a:extLst>
            </p:cNvPr>
            <p:cNvSpPr txBox="1"/>
            <p:nvPr/>
          </p:nvSpPr>
          <p:spPr>
            <a:xfrm>
              <a:off x="134821" y="4078414"/>
              <a:ext cx="9804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victoria</a:t>
              </a:r>
              <a:endParaRPr lang="en-US" sz="2000" b="1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375CFBC-9908-5F46-96A6-64B8D81DA7AB}"/>
                </a:ext>
              </a:extLst>
            </p:cNvPr>
            <p:cNvSpPr txBox="1"/>
            <p:nvPr/>
          </p:nvSpPr>
          <p:spPr>
            <a:xfrm>
              <a:off x="968184" y="3236070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sonus</a:t>
              </a:r>
              <a:endParaRPr lang="en-US" sz="2000" b="1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6703F3F-8418-584F-BF40-9774509CDF85}"/>
                </a:ext>
              </a:extLst>
            </p:cNvPr>
            <p:cNvSpPr txBox="1"/>
            <p:nvPr/>
          </p:nvSpPr>
          <p:spPr>
            <a:xfrm>
              <a:off x="2000378" y="2841391"/>
              <a:ext cx="89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porcus</a:t>
              </a:r>
              <a:endParaRPr lang="en-US" sz="2000" b="1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FDA2707-C07A-CF49-9ADE-38971A67DAC5}"/>
                </a:ext>
              </a:extLst>
            </p:cNvPr>
            <p:cNvSpPr txBox="1"/>
            <p:nvPr/>
          </p:nvSpPr>
          <p:spPr>
            <a:xfrm>
              <a:off x="1691393" y="6007377"/>
              <a:ext cx="75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facile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758C089-D1C5-D644-A242-7C77121D95B4}"/>
                </a:ext>
              </a:extLst>
            </p:cNvPr>
            <p:cNvSpPr txBox="1"/>
            <p:nvPr/>
          </p:nvSpPr>
          <p:spPr>
            <a:xfrm>
              <a:off x="2009223" y="4143425"/>
              <a:ext cx="6206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villa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9B5A8EC-6514-D84F-B2D0-D1E24CDC81D4}"/>
                </a:ext>
              </a:extLst>
            </p:cNvPr>
            <p:cNvSpPr txBox="1"/>
            <p:nvPr/>
          </p:nvSpPr>
          <p:spPr>
            <a:xfrm>
              <a:off x="1120684" y="2253853"/>
              <a:ext cx="809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nouns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328C4E5-6F1B-6B47-9ED8-ACF692440512}"/>
                </a:ext>
              </a:extLst>
            </p:cNvPr>
            <p:cNvSpPr txBox="1"/>
            <p:nvPr/>
          </p:nvSpPr>
          <p:spPr>
            <a:xfrm>
              <a:off x="595887" y="6000101"/>
              <a:ext cx="672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irate</a:t>
              </a:r>
            </a:p>
          </p:txBody>
        </p:sp>
        <p:pic>
          <p:nvPicPr>
            <p:cNvPr id="89" name="Picture 88" descr="A picture containing clothing&#10;&#10;Description automatically generated">
              <a:extLst>
                <a:ext uri="{FF2B5EF4-FFF2-40B4-BE49-F238E27FC236}">
                  <a16:creationId xmlns:a16="http://schemas.microsoft.com/office/drawing/2014/main" id="{A7F93FE0-6155-0848-B187-93CA034FF0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61777" y="5348295"/>
              <a:ext cx="609594" cy="758791"/>
            </a:xfrm>
            <a:prstGeom prst="rect">
              <a:avLst/>
            </a:prstGeom>
          </p:spPr>
        </p:pic>
        <p:pic>
          <p:nvPicPr>
            <p:cNvPr id="90" name="Picture 8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C80489B-07BB-1D4C-A21E-4D747C5D0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0416" y="5537544"/>
              <a:ext cx="602987" cy="541142"/>
            </a:xfrm>
            <a:prstGeom prst="rect">
              <a:avLst/>
            </a:prstGeom>
          </p:spPr>
        </p:pic>
        <p:pic>
          <p:nvPicPr>
            <p:cNvPr id="91" name="Picture 90" descr="Icon&#10;&#10;Description automatically generated">
              <a:extLst>
                <a:ext uri="{FF2B5EF4-FFF2-40B4-BE49-F238E27FC236}">
                  <a16:creationId xmlns:a16="http://schemas.microsoft.com/office/drawing/2014/main" id="{4BAB1841-F488-5944-817B-B2E07DA0D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8122" y="212160"/>
              <a:ext cx="649404" cy="545787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FC28FCCD-43AE-B548-BF52-8664589A7C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51780" y="1130309"/>
              <a:ext cx="768022" cy="504434"/>
            </a:xfrm>
            <a:prstGeom prst="rect">
              <a:avLst/>
            </a:prstGeom>
          </p:spPr>
        </p:pic>
        <p:pic>
          <p:nvPicPr>
            <p:cNvPr id="115" name="Picture 114">
              <a:extLst>
                <a:ext uri="{FF2B5EF4-FFF2-40B4-BE49-F238E27FC236}">
                  <a16:creationId xmlns:a16="http://schemas.microsoft.com/office/drawing/2014/main" id="{4EDF9E6C-3203-F44F-9414-2B1A280108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6688" y="1151457"/>
              <a:ext cx="546488" cy="515015"/>
            </a:xfrm>
            <a:prstGeom prst="rect">
              <a:avLst/>
            </a:prstGeom>
          </p:spPr>
        </p:pic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id="{450C7408-4DA6-5D4A-94CA-9D4FBDCBF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7198" y="3025926"/>
              <a:ext cx="663856" cy="653250"/>
            </a:xfrm>
            <a:prstGeom prst="rect">
              <a:avLst/>
            </a:prstGeom>
          </p:spPr>
        </p:pic>
        <p:pic>
          <p:nvPicPr>
            <p:cNvPr id="117" name="Picture 6" descr="House, Cottage, Residence, Family House">
              <a:extLst>
                <a:ext uri="{FF2B5EF4-FFF2-40B4-BE49-F238E27FC236}">
                  <a16:creationId xmlns:a16="http://schemas.microsoft.com/office/drawing/2014/main" id="{86811ED5-E5BB-8F46-8F8E-0E278A0A92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009223" y="3435556"/>
              <a:ext cx="692603" cy="676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" name="Picture 4" descr="Pigs, Pink, Animals, Mammals">
              <a:extLst>
                <a:ext uri="{FF2B5EF4-FFF2-40B4-BE49-F238E27FC236}">
                  <a16:creationId xmlns:a16="http://schemas.microsoft.com/office/drawing/2014/main" id="{D65C231F-462F-6E4E-9202-EC471828A7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83518" y="2414807"/>
              <a:ext cx="789782" cy="544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6" descr="Loudspeaker, Volume, Music, Audio, Sound">
              <a:extLst>
                <a:ext uri="{FF2B5EF4-FFF2-40B4-BE49-F238E27FC236}">
                  <a16:creationId xmlns:a16="http://schemas.microsoft.com/office/drawing/2014/main" id="{EEF9A274-097C-4147-B8BE-A7AF2EDAAB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2123" y="2839844"/>
              <a:ext cx="549931" cy="489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8" descr="Cup, Champion, Nr1, Winner, Award, First">
              <a:extLst>
                <a:ext uri="{FF2B5EF4-FFF2-40B4-BE49-F238E27FC236}">
                  <a16:creationId xmlns:a16="http://schemas.microsoft.com/office/drawing/2014/main" id="{F5AC9A15-2612-4E4B-9779-8170FDA95E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44" y="3874307"/>
              <a:ext cx="807039" cy="807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998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53BDBF-4A55-254D-A6E2-971E547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929" y="387334"/>
            <a:ext cx="9283889" cy="736636"/>
          </a:xfrm>
        </p:spPr>
        <p:txBody>
          <a:bodyPr/>
          <a:lstStyle/>
          <a:p>
            <a:pPr algn="ctr"/>
            <a:r>
              <a:rPr lang="en-US" dirty="0"/>
              <a:t>Quick fire sentences</a:t>
            </a: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657660-CE74-3F48-93DF-A5A658DFA4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0577" y="215902"/>
            <a:ext cx="1003300" cy="1079500"/>
          </a:xfrm>
          <a:prstGeom prst="rect">
            <a:avLst/>
          </a:prstGeom>
        </p:spPr>
      </p:pic>
      <p:sp>
        <p:nvSpPr>
          <p:cNvPr id="55" name="Subtitle 2">
            <a:extLst>
              <a:ext uri="{FF2B5EF4-FFF2-40B4-BE49-F238E27FC236}">
                <a16:creationId xmlns:a16="http://schemas.microsoft.com/office/drawing/2014/main" id="{66DD903D-8C6C-BF4E-8677-31809022EABE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6.01 Recap of work so far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1F9D4-6338-6441-991D-93731C180924}"/>
              </a:ext>
            </a:extLst>
          </p:cNvPr>
          <p:cNvSpPr txBox="1"/>
          <p:nvPr/>
        </p:nvSpPr>
        <p:spPr>
          <a:xfrm>
            <a:off x="7109514" y="2914250"/>
            <a:ext cx="3202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audi</a:t>
            </a:r>
            <a:r>
              <a:rPr lang="en-US" sz="6000" b="1" dirty="0" err="1">
                <a:solidFill>
                  <a:schemeClr val="accent6"/>
                </a:solidFill>
              </a:rPr>
              <a:t>tis</a:t>
            </a:r>
            <a:r>
              <a:rPr lang="en-US" sz="6000" b="1" dirty="0">
                <a:solidFill>
                  <a:schemeClr val="accent6"/>
                </a:solidFill>
              </a:rPr>
              <a:t> </a:t>
            </a:r>
            <a:r>
              <a:rPr lang="en-US" sz="6000" b="1" dirty="0"/>
              <a:t>?</a:t>
            </a:r>
            <a:endParaRPr lang="en-US" sz="6000" b="1" dirty="0">
              <a:solidFill>
                <a:schemeClr val="accent6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1EA18F7-D26E-F547-8AFB-33C212EA7301}"/>
              </a:ext>
            </a:extLst>
          </p:cNvPr>
          <p:cNvSpPr txBox="1"/>
          <p:nvPr/>
        </p:nvSpPr>
        <p:spPr>
          <a:xfrm>
            <a:off x="4731349" y="2914250"/>
            <a:ext cx="2729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sonos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2CD0F24-683F-174E-802E-913A336EDC08}"/>
              </a:ext>
            </a:extLst>
          </p:cNvPr>
          <p:cNvGrpSpPr/>
          <p:nvPr/>
        </p:nvGrpSpPr>
        <p:grpSpPr>
          <a:xfrm>
            <a:off x="42813" y="110515"/>
            <a:ext cx="2948275" cy="6316835"/>
            <a:chOff x="42813" y="110515"/>
            <a:chExt cx="2948275" cy="6316835"/>
          </a:xfrm>
        </p:grpSpPr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FF7A26EC-C5F4-324C-892B-E12D6CA6AB22}"/>
                </a:ext>
              </a:extLst>
            </p:cNvPr>
            <p:cNvSpPr/>
            <p:nvPr/>
          </p:nvSpPr>
          <p:spPr>
            <a:xfrm>
              <a:off x="83821" y="165705"/>
              <a:ext cx="2830829" cy="2027473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5BB53B-E1D3-C24B-AE20-4FAD8902AC23}"/>
                </a:ext>
              </a:extLst>
            </p:cNvPr>
            <p:cNvSpPr txBox="1"/>
            <p:nvPr/>
          </p:nvSpPr>
          <p:spPr>
            <a:xfrm>
              <a:off x="1163964" y="110515"/>
              <a:ext cx="7380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verbs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0FF458C-C581-7144-B44B-FBD5D9A2217E}"/>
                </a:ext>
              </a:extLst>
            </p:cNvPr>
            <p:cNvSpPr txBox="1"/>
            <p:nvPr/>
          </p:nvSpPr>
          <p:spPr>
            <a:xfrm>
              <a:off x="64044" y="1586584"/>
              <a:ext cx="86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audire</a:t>
              </a:r>
              <a:endParaRPr lang="en-US" sz="2000" b="1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FBA919C-C919-3842-BDA9-5F2E375518F1}"/>
                </a:ext>
              </a:extLst>
            </p:cNvPr>
            <p:cNvSpPr txBox="1"/>
            <p:nvPr/>
          </p:nvSpPr>
          <p:spPr>
            <a:xfrm>
              <a:off x="1986257" y="1584862"/>
              <a:ext cx="8550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videre</a:t>
              </a:r>
              <a:endParaRPr lang="en-US" sz="2000" b="1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7D2159F-BD9C-8647-97E4-C61532F9EF21}"/>
                </a:ext>
              </a:extLst>
            </p:cNvPr>
            <p:cNvSpPr txBox="1"/>
            <p:nvPr/>
          </p:nvSpPr>
          <p:spPr>
            <a:xfrm>
              <a:off x="420036" y="712545"/>
              <a:ext cx="6674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dare</a:t>
              </a:r>
            </a:p>
          </p:txBody>
        </p: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D7622A58-CD28-E846-B81D-DED08EBAA36F}"/>
                </a:ext>
              </a:extLst>
            </p:cNvPr>
            <p:cNvSpPr/>
            <p:nvPr/>
          </p:nvSpPr>
          <p:spPr>
            <a:xfrm>
              <a:off x="83820" y="2330831"/>
              <a:ext cx="2830829" cy="2478225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9672A6-C294-404F-B3CE-369E923CD0AE}"/>
                </a:ext>
              </a:extLst>
            </p:cNvPr>
            <p:cNvSpPr txBox="1"/>
            <p:nvPr/>
          </p:nvSpPr>
          <p:spPr>
            <a:xfrm>
              <a:off x="1015084" y="4994937"/>
              <a:ext cx="10009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adverbs</a:t>
              </a:r>
            </a:p>
          </p:txBody>
        </p:sp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A5726E4E-11D7-7641-A9AE-5320655CC4B4}"/>
                </a:ext>
              </a:extLst>
            </p:cNvPr>
            <p:cNvSpPr/>
            <p:nvPr/>
          </p:nvSpPr>
          <p:spPr>
            <a:xfrm>
              <a:off x="100128" y="5015103"/>
              <a:ext cx="2830829" cy="1412247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6159551-26C9-2F43-870C-6F2E3805AFE0}"/>
                </a:ext>
              </a:extLst>
            </p:cNvPr>
            <p:cNvSpPr txBox="1"/>
            <p:nvPr/>
          </p:nvSpPr>
          <p:spPr>
            <a:xfrm>
              <a:off x="1761777" y="684875"/>
              <a:ext cx="12293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numerare</a:t>
              </a:r>
              <a:endParaRPr lang="en-US" sz="2000" b="1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0CD4DBD-8E67-6149-8139-C444AD3ED8EE}"/>
                </a:ext>
              </a:extLst>
            </p:cNvPr>
            <p:cNvSpPr txBox="1"/>
            <p:nvPr/>
          </p:nvSpPr>
          <p:spPr>
            <a:xfrm>
              <a:off x="1007785" y="1575440"/>
              <a:ext cx="86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amare</a:t>
              </a:r>
              <a:endParaRPr lang="en-US" sz="2000" b="1" dirty="0"/>
            </a:p>
          </p:txBody>
        </p:sp>
        <p:pic>
          <p:nvPicPr>
            <p:cNvPr id="76" name="Picture 75" descr="Icon&#10;&#10;Description automatically generated">
              <a:extLst>
                <a:ext uri="{FF2B5EF4-FFF2-40B4-BE49-F238E27FC236}">
                  <a16:creationId xmlns:a16="http://schemas.microsoft.com/office/drawing/2014/main" id="{F9776543-EB50-2D42-A2EF-F4585C47CF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70548" y="174144"/>
              <a:ext cx="621820" cy="621820"/>
            </a:xfrm>
            <a:prstGeom prst="rect">
              <a:avLst/>
            </a:prstGeom>
          </p:spPr>
        </p:pic>
        <p:pic>
          <p:nvPicPr>
            <p:cNvPr id="77" name="Picture 76" descr="Icon&#10;&#10;Description automatically generated">
              <a:extLst>
                <a:ext uri="{FF2B5EF4-FFF2-40B4-BE49-F238E27FC236}">
                  <a16:creationId xmlns:a16="http://schemas.microsoft.com/office/drawing/2014/main" id="{95DAE932-EAA9-D949-AD7E-C5572205A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43" y="1097212"/>
              <a:ext cx="572907" cy="572907"/>
            </a:xfrm>
            <a:prstGeom prst="rect">
              <a:avLst/>
            </a:prstGeom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99B93F6-2855-8E45-B5DE-E0495F866C3B}"/>
                </a:ext>
              </a:extLst>
            </p:cNvPr>
            <p:cNvSpPr txBox="1"/>
            <p:nvPr/>
          </p:nvSpPr>
          <p:spPr>
            <a:xfrm>
              <a:off x="294747" y="2714195"/>
              <a:ext cx="713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aqua</a:t>
              </a:r>
            </a:p>
          </p:txBody>
        </p:sp>
        <p:pic>
          <p:nvPicPr>
            <p:cNvPr id="79" name="Picture 6" descr="Blue, Water, Pattern, Sea, Tide, Waves">
              <a:extLst>
                <a:ext uri="{FF2B5EF4-FFF2-40B4-BE49-F238E27FC236}">
                  <a16:creationId xmlns:a16="http://schemas.microsoft.com/office/drawing/2014/main" id="{3AA4654A-7689-D048-B494-4D27B5EA30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989" y="2421593"/>
              <a:ext cx="876833" cy="438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7E04724-5BFB-0B4F-AAE3-54C41BFBAFB2}"/>
                </a:ext>
              </a:extLst>
            </p:cNvPr>
            <p:cNvSpPr txBox="1"/>
            <p:nvPr/>
          </p:nvSpPr>
          <p:spPr>
            <a:xfrm>
              <a:off x="42813" y="3573778"/>
              <a:ext cx="9271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femina</a:t>
              </a:r>
              <a:endParaRPr lang="en-US" sz="2000" b="1"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5E570CD-C3BC-1646-8E1C-F6CDEF841D89}"/>
                </a:ext>
              </a:extLst>
            </p:cNvPr>
            <p:cNvSpPr txBox="1"/>
            <p:nvPr/>
          </p:nvSpPr>
          <p:spPr>
            <a:xfrm>
              <a:off x="134821" y="4078414"/>
              <a:ext cx="9804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victoria</a:t>
              </a:r>
              <a:endParaRPr lang="en-US" sz="2000" b="1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9D679D6-EFA4-174A-A86D-A7F7F58AAEEF}"/>
                </a:ext>
              </a:extLst>
            </p:cNvPr>
            <p:cNvSpPr txBox="1"/>
            <p:nvPr/>
          </p:nvSpPr>
          <p:spPr>
            <a:xfrm>
              <a:off x="968184" y="3236070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sonus</a:t>
              </a:r>
              <a:endParaRPr lang="en-US" sz="2000" b="1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91DAE53-DF52-9A4F-99F9-0F9388BFFB58}"/>
                </a:ext>
              </a:extLst>
            </p:cNvPr>
            <p:cNvSpPr txBox="1"/>
            <p:nvPr/>
          </p:nvSpPr>
          <p:spPr>
            <a:xfrm>
              <a:off x="2000378" y="2841391"/>
              <a:ext cx="89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porcus</a:t>
              </a:r>
              <a:endParaRPr lang="en-US" sz="2000" b="1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10191C-816E-DF4E-9228-5B864E829F1A}"/>
                </a:ext>
              </a:extLst>
            </p:cNvPr>
            <p:cNvSpPr txBox="1"/>
            <p:nvPr/>
          </p:nvSpPr>
          <p:spPr>
            <a:xfrm>
              <a:off x="1691393" y="6007377"/>
              <a:ext cx="75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facile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9E27741-8FA9-F147-BEB4-F0D693B5627F}"/>
                </a:ext>
              </a:extLst>
            </p:cNvPr>
            <p:cNvSpPr txBox="1"/>
            <p:nvPr/>
          </p:nvSpPr>
          <p:spPr>
            <a:xfrm>
              <a:off x="2009223" y="4143425"/>
              <a:ext cx="6206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villa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473D54F-1D49-7146-8F22-BE0A050F8B7A}"/>
                </a:ext>
              </a:extLst>
            </p:cNvPr>
            <p:cNvSpPr txBox="1"/>
            <p:nvPr/>
          </p:nvSpPr>
          <p:spPr>
            <a:xfrm>
              <a:off x="1120684" y="2253853"/>
              <a:ext cx="809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nouns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FB1BEBA-8B54-2445-A422-1D6A162A952A}"/>
                </a:ext>
              </a:extLst>
            </p:cNvPr>
            <p:cNvSpPr txBox="1"/>
            <p:nvPr/>
          </p:nvSpPr>
          <p:spPr>
            <a:xfrm>
              <a:off x="595887" y="6000101"/>
              <a:ext cx="672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irate</a:t>
              </a:r>
            </a:p>
          </p:txBody>
        </p:sp>
        <p:pic>
          <p:nvPicPr>
            <p:cNvPr id="88" name="Picture 87" descr="A picture containing clothing&#10;&#10;Description automatically generated">
              <a:extLst>
                <a:ext uri="{FF2B5EF4-FFF2-40B4-BE49-F238E27FC236}">
                  <a16:creationId xmlns:a16="http://schemas.microsoft.com/office/drawing/2014/main" id="{A98B4F33-3909-1C47-BD61-985A82071F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61777" y="5348295"/>
              <a:ext cx="609594" cy="758791"/>
            </a:xfrm>
            <a:prstGeom prst="rect">
              <a:avLst/>
            </a:prstGeom>
          </p:spPr>
        </p:pic>
        <p:pic>
          <p:nvPicPr>
            <p:cNvPr id="89" name="Picture 8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4FF169D-F75A-8641-956C-808AFE416C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0416" y="5537544"/>
              <a:ext cx="602987" cy="541142"/>
            </a:xfrm>
            <a:prstGeom prst="rect">
              <a:avLst/>
            </a:prstGeom>
          </p:spPr>
        </p:pic>
        <p:pic>
          <p:nvPicPr>
            <p:cNvPr id="90" name="Picture 89" descr="Icon&#10;&#10;Description automatically generated">
              <a:extLst>
                <a:ext uri="{FF2B5EF4-FFF2-40B4-BE49-F238E27FC236}">
                  <a16:creationId xmlns:a16="http://schemas.microsoft.com/office/drawing/2014/main" id="{35196717-01FF-1841-ADD7-10CD71B08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8122" y="212160"/>
              <a:ext cx="649404" cy="545787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B5216BFB-8C0E-A94E-A643-F8B8B6865C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51780" y="1130309"/>
              <a:ext cx="768022" cy="504434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149ACEF0-1E94-9548-A989-8B9CDBD3AE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6688" y="1151457"/>
              <a:ext cx="546488" cy="515015"/>
            </a:xfrm>
            <a:prstGeom prst="rect">
              <a:avLst/>
            </a:prstGeom>
          </p:spPr>
        </p:pic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id="{3AD87EE9-86C8-0441-8DB8-7B0021C4EC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7198" y="3025926"/>
              <a:ext cx="663856" cy="653250"/>
            </a:xfrm>
            <a:prstGeom prst="rect">
              <a:avLst/>
            </a:prstGeom>
          </p:spPr>
        </p:pic>
        <p:pic>
          <p:nvPicPr>
            <p:cNvPr id="115" name="Picture 6" descr="House, Cottage, Residence, Family House">
              <a:extLst>
                <a:ext uri="{FF2B5EF4-FFF2-40B4-BE49-F238E27FC236}">
                  <a16:creationId xmlns:a16="http://schemas.microsoft.com/office/drawing/2014/main" id="{D65F3ADE-F41A-3342-B30C-B149AD937B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009223" y="3435556"/>
              <a:ext cx="692603" cy="676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4" descr="Pigs, Pink, Animals, Mammals">
              <a:extLst>
                <a:ext uri="{FF2B5EF4-FFF2-40B4-BE49-F238E27FC236}">
                  <a16:creationId xmlns:a16="http://schemas.microsoft.com/office/drawing/2014/main" id="{F1F05C4F-6B65-2643-8809-11BF1CEA94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83518" y="2414807"/>
              <a:ext cx="789782" cy="544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6" descr="Loudspeaker, Volume, Music, Audio, Sound">
              <a:extLst>
                <a:ext uri="{FF2B5EF4-FFF2-40B4-BE49-F238E27FC236}">
                  <a16:creationId xmlns:a16="http://schemas.microsoft.com/office/drawing/2014/main" id="{B25A36A1-1ECF-8A41-922E-5135461011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2123" y="2839844"/>
              <a:ext cx="549931" cy="489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" name="Picture 8" descr="Cup, Champion, Nr1, Winner, Award, First">
              <a:extLst>
                <a:ext uri="{FF2B5EF4-FFF2-40B4-BE49-F238E27FC236}">
                  <a16:creationId xmlns:a16="http://schemas.microsoft.com/office/drawing/2014/main" id="{CD875161-5087-2E47-90F8-C3E47C3877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44" y="3874307"/>
              <a:ext cx="807039" cy="807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304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53BDBF-4A55-254D-A6E2-971E547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929" y="387334"/>
            <a:ext cx="9283889" cy="736636"/>
          </a:xfrm>
        </p:spPr>
        <p:txBody>
          <a:bodyPr/>
          <a:lstStyle/>
          <a:p>
            <a:pPr algn="ctr"/>
            <a:r>
              <a:rPr lang="en-US" dirty="0"/>
              <a:t>Quick fire sentences</a:t>
            </a: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657660-CE74-3F48-93DF-A5A658DFA4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0577" y="215902"/>
            <a:ext cx="1003300" cy="1079500"/>
          </a:xfrm>
          <a:prstGeom prst="rect">
            <a:avLst/>
          </a:prstGeom>
        </p:spPr>
      </p:pic>
      <p:sp>
        <p:nvSpPr>
          <p:cNvPr id="55" name="Subtitle 2">
            <a:extLst>
              <a:ext uri="{FF2B5EF4-FFF2-40B4-BE49-F238E27FC236}">
                <a16:creationId xmlns:a16="http://schemas.microsoft.com/office/drawing/2014/main" id="{66DD903D-8C6C-BF4E-8677-31809022EABE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6.01 Recap of work so far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1F9D4-6338-6441-991D-93731C180924}"/>
              </a:ext>
            </a:extLst>
          </p:cNvPr>
          <p:cNvSpPr txBox="1"/>
          <p:nvPr/>
        </p:nvSpPr>
        <p:spPr>
          <a:xfrm>
            <a:off x="9055313" y="2938267"/>
            <a:ext cx="3205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da</a:t>
            </a:r>
            <a:r>
              <a:rPr lang="en-US" sz="6000" b="1" dirty="0" err="1">
                <a:solidFill>
                  <a:srgbClr val="C00000"/>
                </a:solidFill>
              </a:rPr>
              <a:t>t</a:t>
            </a:r>
            <a:endParaRPr lang="en-US" sz="6000" b="1" dirty="0">
              <a:solidFill>
                <a:srgbClr val="C0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20442C6-DBA0-F347-953E-3910EE34A91E}"/>
              </a:ext>
            </a:extLst>
          </p:cNvPr>
          <p:cNvGrpSpPr/>
          <p:nvPr/>
        </p:nvGrpSpPr>
        <p:grpSpPr>
          <a:xfrm>
            <a:off x="4195393" y="2938267"/>
            <a:ext cx="5195400" cy="1033164"/>
            <a:chOff x="3479775" y="2938267"/>
            <a:chExt cx="5195400" cy="103316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1EA18F7-D26E-F547-8AFB-33C212EA7301}"/>
                </a:ext>
              </a:extLst>
            </p:cNvPr>
            <p:cNvSpPr txBox="1"/>
            <p:nvPr/>
          </p:nvSpPr>
          <p:spPr>
            <a:xfrm>
              <a:off x="5945874" y="2938267"/>
              <a:ext cx="27293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/>
                <a:t>aquam</a:t>
              </a:r>
              <a:endParaRPr lang="en-US" sz="6000" b="1" dirty="0">
                <a:solidFill>
                  <a:schemeClr val="accent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F8AA5D2-CD35-014E-A1E4-158E30A75814}"/>
                </a:ext>
              </a:extLst>
            </p:cNvPr>
            <p:cNvSpPr txBox="1"/>
            <p:nvPr/>
          </p:nvSpPr>
          <p:spPr>
            <a:xfrm>
              <a:off x="3479775" y="2955768"/>
              <a:ext cx="255590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/>
                <a:t>femina</a:t>
              </a:r>
              <a:endParaRPr lang="en-US" sz="60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361FCED-3F28-5D4A-9977-85EE97F98ACC}"/>
              </a:ext>
            </a:extLst>
          </p:cNvPr>
          <p:cNvGrpSpPr/>
          <p:nvPr/>
        </p:nvGrpSpPr>
        <p:grpSpPr>
          <a:xfrm>
            <a:off x="42813" y="110515"/>
            <a:ext cx="2948275" cy="6316835"/>
            <a:chOff x="42813" y="110515"/>
            <a:chExt cx="2948275" cy="631683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7A797A95-7DFB-774C-B27F-E9FA979E6A2C}"/>
                </a:ext>
              </a:extLst>
            </p:cNvPr>
            <p:cNvSpPr/>
            <p:nvPr/>
          </p:nvSpPr>
          <p:spPr>
            <a:xfrm>
              <a:off x="83821" y="165705"/>
              <a:ext cx="2830829" cy="2027473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C4E5688-790E-1949-B5FB-09EFC4A65829}"/>
                </a:ext>
              </a:extLst>
            </p:cNvPr>
            <p:cNvSpPr txBox="1"/>
            <p:nvPr/>
          </p:nvSpPr>
          <p:spPr>
            <a:xfrm>
              <a:off x="1163964" y="110515"/>
              <a:ext cx="7380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verbs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F90FE02-408B-4743-AA74-02E73CB67180}"/>
                </a:ext>
              </a:extLst>
            </p:cNvPr>
            <p:cNvSpPr txBox="1"/>
            <p:nvPr/>
          </p:nvSpPr>
          <p:spPr>
            <a:xfrm>
              <a:off x="64044" y="1586584"/>
              <a:ext cx="86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audire</a:t>
              </a:r>
              <a:endParaRPr lang="en-US" sz="2000" b="1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21D8034-9E72-E34D-9955-44467AA8DAB1}"/>
                </a:ext>
              </a:extLst>
            </p:cNvPr>
            <p:cNvSpPr txBox="1"/>
            <p:nvPr/>
          </p:nvSpPr>
          <p:spPr>
            <a:xfrm>
              <a:off x="1986257" y="1584862"/>
              <a:ext cx="8550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videre</a:t>
              </a:r>
              <a:endParaRPr lang="en-US" sz="2000" b="1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2429471-FB31-1F42-B65D-8FCD603D8EB5}"/>
                </a:ext>
              </a:extLst>
            </p:cNvPr>
            <p:cNvSpPr txBox="1"/>
            <p:nvPr/>
          </p:nvSpPr>
          <p:spPr>
            <a:xfrm>
              <a:off x="420036" y="712545"/>
              <a:ext cx="6674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dare</a:t>
              </a:r>
            </a:p>
          </p:txBody>
        </p:sp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A0731A0F-C02A-F440-A3F1-5887EEB614DF}"/>
                </a:ext>
              </a:extLst>
            </p:cNvPr>
            <p:cNvSpPr/>
            <p:nvPr/>
          </p:nvSpPr>
          <p:spPr>
            <a:xfrm>
              <a:off x="83820" y="2330831"/>
              <a:ext cx="2830829" cy="2478225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2D977D7-E9A9-3042-A3F8-5564FCE99859}"/>
                </a:ext>
              </a:extLst>
            </p:cNvPr>
            <p:cNvSpPr txBox="1"/>
            <p:nvPr/>
          </p:nvSpPr>
          <p:spPr>
            <a:xfrm>
              <a:off x="1015084" y="4994937"/>
              <a:ext cx="10009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adverbs</a:t>
              </a:r>
            </a:p>
          </p:txBody>
        </p: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30DC7F4B-7168-7646-BFF8-FF0C22129A2B}"/>
                </a:ext>
              </a:extLst>
            </p:cNvPr>
            <p:cNvSpPr/>
            <p:nvPr/>
          </p:nvSpPr>
          <p:spPr>
            <a:xfrm>
              <a:off x="100128" y="5015103"/>
              <a:ext cx="2830829" cy="1412247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AAC7C24-6AB9-C847-AB26-26DDDBE45816}"/>
                </a:ext>
              </a:extLst>
            </p:cNvPr>
            <p:cNvSpPr txBox="1"/>
            <p:nvPr/>
          </p:nvSpPr>
          <p:spPr>
            <a:xfrm>
              <a:off x="1761777" y="684875"/>
              <a:ext cx="12293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numerare</a:t>
              </a:r>
              <a:endParaRPr lang="en-US" sz="2000" b="1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1929825-D8C4-1749-9DB1-083ECBB756A3}"/>
                </a:ext>
              </a:extLst>
            </p:cNvPr>
            <p:cNvSpPr txBox="1"/>
            <p:nvPr/>
          </p:nvSpPr>
          <p:spPr>
            <a:xfrm>
              <a:off x="1007785" y="1575440"/>
              <a:ext cx="86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amare</a:t>
              </a:r>
              <a:endParaRPr lang="en-US" sz="2000" b="1" dirty="0"/>
            </a:p>
          </p:txBody>
        </p:sp>
        <p:pic>
          <p:nvPicPr>
            <p:cNvPr id="77" name="Picture 76" descr="Icon&#10;&#10;Description automatically generated">
              <a:extLst>
                <a:ext uri="{FF2B5EF4-FFF2-40B4-BE49-F238E27FC236}">
                  <a16:creationId xmlns:a16="http://schemas.microsoft.com/office/drawing/2014/main" id="{DAB871B4-CE22-7F49-98E6-78EB18AF5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70548" y="174144"/>
              <a:ext cx="621820" cy="621820"/>
            </a:xfrm>
            <a:prstGeom prst="rect">
              <a:avLst/>
            </a:prstGeom>
          </p:spPr>
        </p:pic>
        <p:pic>
          <p:nvPicPr>
            <p:cNvPr id="78" name="Picture 77" descr="Icon&#10;&#10;Description automatically generated">
              <a:extLst>
                <a:ext uri="{FF2B5EF4-FFF2-40B4-BE49-F238E27FC236}">
                  <a16:creationId xmlns:a16="http://schemas.microsoft.com/office/drawing/2014/main" id="{08285557-14A7-1E4E-AFD4-3BBFCEE1DD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43" y="1097212"/>
              <a:ext cx="572907" cy="572907"/>
            </a:xfrm>
            <a:prstGeom prst="rect">
              <a:avLst/>
            </a:prstGeom>
          </p:spPr>
        </p:pic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596617E-47C1-3E41-AE56-50AB01FDA414}"/>
                </a:ext>
              </a:extLst>
            </p:cNvPr>
            <p:cNvSpPr txBox="1"/>
            <p:nvPr/>
          </p:nvSpPr>
          <p:spPr>
            <a:xfrm>
              <a:off x="294747" y="2714195"/>
              <a:ext cx="713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aqua</a:t>
              </a:r>
            </a:p>
          </p:txBody>
        </p:sp>
        <p:pic>
          <p:nvPicPr>
            <p:cNvPr id="80" name="Picture 6" descr="Blue, Water, Pattern, Sea, Tide, Waves">
              <a:extLst>
                <a:ext uri="{FF2B5EF4-FFF2-40B4-BE49-F238E27FC236}">
                  <a16:creationId xmlns:a16="http://schemas.microsoft.com/office/drawing/2014/main" id="{B4AE2FA7-1451-0247-975C-2D39536212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989" y="2421593"/>
              <a:ext cx="876833" cy="438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A75FD92-61E6-AE42-AD77-B7458AD7566E}"/>
                </a:ext>
              </a:extLst>
            </p:cNvPr>
            <p:cNvSpPr txBox="1"/>
            <p:nvPr/>
          </p:nvSpPr>
          <p:spPr>
            <a:xfrm>
              <a:off x="42813" y="3573778"/>
              <a:ext cx="9271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femina</a:t>
              </a:r>
              <a:endParaRPr lang="en-US" sz="2000" b="1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DB65AA6-8BA6-B649-B5D8-9F84FAC0293C}"/>
                </a:ext>
              </a:extLst>
            </p:cNvPr>
            <p:cNvSpPr txBox="1"/>
            <p:nvPr/>
          </p:nvSpPr>
          <p:spPr>
            <a:xfrm>
              <a:off x="134821" y="4078414"/>
              <a:ext cx="9804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victoria</a:t>
              </a:r>
              <a:endParaRPr lang="en-US" sz="2000" b="1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D6EBA04-F993-6545-B02F-C33108921D64}"/>
                </a:ext>
              </a:extLst>
            </p:cNvPr>
            <p:cNvSpPr txBox="1"/>
            <p:nvPr/>
          </p:nvSpPr>
          <p:spPr>
            <a:xfrm>
              <a:off x="968184" y="3236070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sonus</a:t>
              </a:r>
              <a:endParaRPr lang="en-US" sz="2000" b="1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DEF8136-63A9-3144-A7D6-3765E43AE9D0}"/>
                </a:ext>
              </a:extLst>
            </p:cNvPr>
            <p:cNvSpPr txBox="1"/>
            <p:nvPr/>
          </p:nvSpPr>
          <p:spPr>
            <a:xfrm>
              <a:off x="2000378" y="2841391"/>
              <a:ext cx="89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porcus</a:t>
              </a:r>
              <a:endParaRPr lang="en-US" sz="2000" b="1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FCC1B4B-962A-8642-9C1B-1B7CA87CE993}"/>
                </a:ext>
              </a:extLst>
            </p:cNvPr>
            <p:cNvSpPr txBox="1"/>
            <p:nvPr/>
          </p:nvSpPr>
          <p:spPr>
            <a:xfrm>
              <a:off x="1691393" y="6007377"/>
              <a:ext cx="75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facile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0E400A6-9D76-CA44-9C1E-7B4C4FE59A40}"/>
                </a:ext>
              </a:extLst>
            </p:cNvPr>
            <p:cNvSpPr txBox="1"/>
            <p:nvPr/>
          </p:nvSpPr>
          <p:spPr>
            <a:xfrm>
              <a:off x="2009223" y="4143425"/>
              <a:ext cx="6206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villa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0010819-2442-214E-978B-6FB71F57B0BB}"/>
                </a:ext>
              </a:extLst>
            </p:cNvPr>
            <p:cNvSpPr txBox="1"/>
            <p:nvPr/>
          </p:nvSpPr>
          <p:spPr>
            <a:xfrm>
              <a:off x="1120684" y="2253853"/>
              <a:ext cx="809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nouns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7A72886-F884-0640-B9C7-E011D0406DBF}"/>
                </a:ext>
              </a:extLst>
            </p:cNvPr>
            <p:cNvSpPr txBox="1"/>
            <p:nvPr/>
          </p:nvSpPr>
          <p:spPr>
            <a:xfrm>
              <a:off x="595887" y="6000101"/>
              <a:ext cx="672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irate</a:t>
              </a:r>
            </a:p>
          </p:txBody>
        </p:sp>
        <p:pic>
          <p:nvPicPr>
            <p:cNvPr id="89" name="Picture 88" descr="A picture containing clothing&#10;&#10;Description automatically generated">
              <a:extLst>
                <a:ext uri="{FF2B5EF4-FFF2-40B4-BE49-F238E27FC236}">
                  <a16:creationId xmlns:a16="http://schemas.microsoft.com/office/drawing/2014/main" id="{DA3B8ED1-5973-FD4A-BE76-2E467E0D64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61777" y="5348295"/>
              <a:ext cx="609594" cy="758791"/>
            </a:xfrm>
            <a:prstGeom prst="rect">
              <a:avLst/>
            </a:prstGeom>
          </p:spPr>
        </p:pic>
        <p:pic>
          <p:nvPicPr>
            <p:cNvPr id="90" name="Picture 8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F8D6A2C-C0C8-2145-A715-1C0E615EF11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0416" y="5537544"/>
              <a:ext cx="602987" cy="541142"/>
            </a:xfrm>
            <a:prstGeom prst="rect">
              <a:avLst/>
            </a:prstGeom>
          </p:spPr>
        </p:pic>
        <p:pic>
          <p:nvPicPr>
            <p:cNvPr id="91" name="Picture 90" descr="Icon&#10;&#10;Description automatically generated">
              <a:extLst>
                <a:ext uri="{FF2B5EF4-FFF2-40B4-BE49-F238E27FC236}">
                  <a16:creationId xmlns:a16="http://schemas.microsoft.com/office/drawing/2014/main" id="{712EC692-2FC5-A84D-9F9F-2873F7C35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8122" y="212160"/>
              <a:ext cx="649404" cy="545787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D0768099-89BF-4B4A-A973-6761C23F23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51780" y="1130309"/>
              <a:ext cx="768022" cy="504434"/>
            </a:xfrm>
            <a:prstGeom prst="rect">
              <a:avLst/>
            </a:prstGeom>
          </p:spPr>
        </p:pic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id="{8316AF29-27A8-9448-9C4D-1FA200BAD9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6688" y="1151457"/>
              <a:ext cx="546488" cy="515015"/>
            </a:xfrm>
            <a:prstGeom prst="rect">
              <a:avLst/>
            </a:prstGeom>
          </p:spPr>
        </p:pic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id="{7E4BD6F8-029A-1B48-82CD-B3F7B01B2F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7198" y="3025926"/>
              <a:ext cx="663856" cy="653250"/>
            </a:xfrm>
            <a:prstGeom prst="rect">
              <a:avLst/>
            </a:prstGeom>
          </p:spPr>
        </p:pic>
        <p:pic>
          <p:nvPicPr>
            <p:cNvPr id="118" name="Picture 6" descr="House, Cottage, Residence, Family House">
              <a:extLst>
                <a:ext uri="{FF2B5EF4-FFF2-40B4-BE49-F238E27FC236}">
                  <a16:creationId xmlns:a16="http://schemas.microsoft.com/office/drawing/2014/main" id="{E40CCFAA-AB71-844E-B2A2-6BC12A69A4A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009223" y="3435556"/>
              <a:ext cx="692603" cy="676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4" descr="Pigs, Pink, Animals, Mammals">
              <a:extLst>
                <a:ext uri="{FF2B5EF4-FFF2-40B4-BE49-F238E27FC236}">
                  <a16:creationId xmlns:a16="http://schemas.microsoft.com/office/drawing/2014/main" id="{E6CE74AB-57A8-4E43-BC5F-05DD78D84F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83518" y="2414807"/>
              <a:ext cx="789782" cy="544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6" descr="Loudspeaker, Volume, Music, Audio, Sound">
              <a:extLst>
                <a:ext uri="{FF2B5EF4-FFF2-40B4-BE49-F238E27FC236}">
                  <a16:creationId xmlns:a16="http://schemas.microsoft.com/office/drawing/2014/main" id="{A791530A-62D4-304D-A58A-1DDAC23359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2123" y="2839844"/>
              <a:ext cx="549931" cy="489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8" descr="Cup, Champion, Nr1, Winner, Award, First">
              <a:extLst>
                <a:ext uri="{FF2B5EF4-FFF2-40B4-BE49-F238E27FC236}">
                  <a16:creationId xmlns:a16="http://schemas.microsoft.com/office/drawing/2014/main" id="{F3AB212C-3630-BD42-ABCB-5594A9B50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44" y="3874307"/>
              <a:ext cx="807039" cy="807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299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53BDBF-4A55-254D-A6E2-971E547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929" y="387334"/>
            <a:ext cx="9283889" cy="736636"/>
          </a:xfrm>
        </p:spPr>
        <p:txBody>
          <a:bodyPr/>
          <a:lstStyle/>
          <a:p>
            <a:pPr algn="ctr"/>
            <a:r>
              <a:rPr lang="en-US" dirty="0"/>
              <a:t>Quick fire sentences</a:t>
            </a: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657660-CE74-3F48-93DF-A5A658DFA4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0577" y="215902"/>
            <a:ext cx="1003300" cy="1079500"/>
          </a:xfrm>
          <a:prstGeom prst="rect">
            <a:avLst/>
          </a:prstGeom>
        </p:spPr>
      </p:pic>
      <p:sp>
        <p:nvSpPr>
          <p:cNvPr id="55" name="Subtitle 2">
            <a:extLst>
              <a:ext uri="{FF2B5EF4-FFF2-40B4-BE49-F238E27FC236}">
                <a16:creationId xmlns:a16="http://schemas.microsoft.com/office/drawing/2014/main" id="{66DD903D-8C6C-BF4E-8677-31809022EABE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6.01 Recap of work so far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1F9D4-6338-6441-991D-93731C180924}"/>
              </a:ext>
            </a:extLst>
          </p:cNvPr>
          <p:cNvSpPr txBox="1"/>
          <p:nvPr/>
        </p:nvSpPr>
        <p:spPr>
          <a:xfrm>
            <a:off x="6618049" y="3300591"/>
            <a:ext cx="3397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numera</a:t>
            </a:r>
            <a:r>
              <a:rPr lang="en-US" sz="6000" b="1" dirty="0" err="1">
                <a:solidFill>
                  <a:srgbClr val="C00000"/>
                </a:solidFill>
              </a:rPr>
              <a:t>nt</a:t>
            </a:r>
            <a:endParaRPr lang="en-US" sz="6000" b="1" dirty="0">
              <a:solidFill>
                <a:srgbClr val="C0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20442C6-DBA0-F347-953E-3910EE34A91E}"/>
              </a:ext>
            </a:extLst>
          </p:cNvPr>
          <p:cNvGrpSpPr/>
          <p:nvPr/>
        </p:nvGrpSpPr>
        <p:grpSpPr>
          <a:xfrm>
            <a:off x="4098832" y="2362058"/>
            <a:ext cx="5659054" cy="1033164"/>
            <a:chOff x="3016121" y="2938267"/>
            <a:chExt cx="5659054" cy="103316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1EA18F7-D26E-F547-8AFB-33C212EA7301}"/>
                </a:ext>
              </a:extLst>
            </p:cNvPr>
            <p:cNvSpPr txBox="1"/>
            <p:nvPr/>
          </p:nvSpPr>
          <p:spPr>
            <a:xfrm>
              <a:off x="5945874" y="2938267"/>
              <a:ext cx="27293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/>
                <a:t>porcos</a:t>
              </a:r>
              <a:endParaRPr lang="en-US" sz="60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F8AA5D2-CD35-014E-A1E4-158E30A75814}"/>
                </a:ext>
              </a:extLst>
            </p:cNvPr>
            <p:cNvSpPr txBox="1"/>
            <p:nvPr/>
          </p:nvSpPr>
          <p:spPr>
            <a:xfrm>
              <a:off x="3016121" y="2955768"/>
              <a:ext cx="30195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/>
                <a:t>feminae</a:t>
              </a:r>
              <a:endParaRPr lang="en-US" sz="60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F4D59F1-7A1F-4D42-895A-9D2BD4187051}"/>
              </a:ext>
            </a:extLst>
          </p:cNvPr>
          <p:cNvSpPr txBox="1"/>
          <p:nvPr/>
        </p:nvSpPr>
        <p:spPr>
          <a:xfrm>
            <a:off x="4867147" y="3300591"/>
            <a:ext cx="1765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irate</a:t>
            </a:r>
            <a:endParaRPr lang="en-US" sz="6000" b="1" dirty="0">
              <a:solidFill>
                <a:srgbClr val="C0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8B81AEC-E0E4-F74A-A693-E06028E84319}"/>
              </a:ext>
            </a:extLst>
          </p:cNvPr>
          <p:cNvGrpSpPr/>
          <p:nvPr/>
        </p:nvGrpSpPr>
        <p:grpSpPr>
          <a:xfrm>
            <a:off x="42813" y="110515"/>
            <a:ext cx="2948275" cy="6316835"/>
            <a:chOff x="42813" y="110515"/>
            <a:chExt cx="2948275" cy="6316835"/>
          </a:xfrm>
        </p:grpSpPr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2A646B0E-4994-364D-906C-8B692090B8B2}"/>
                </a:ext>
              </a:extLst>
            </p:cNvPr>
            <p:cNvSpPr/>
            <p:nvPr/>
          </p:nvSpPr>
          <p:spPr>
            <a:xfrm>
              <a:off x="83821" y="165705"/>
              <a:ext cx="2830829" cy="2027473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0E47EAE-3BD3-5947-9266-36865BE8659B}"/>
                </a:ext>
              </a:extLst>
            </p:cNvPr>
            <p:cNvSpPr txBox="1"/>
            <p:nvPr/>
          </p:nvSpPr>
          <p:spPr>
            <a:xfrm>
              <a:off x="1163964" y="110515"/>
              <a:ext cx="7380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verbs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7EB183C-06CF-3449-9689-940F71652694}"/>
                </a:ext>
              </a:extLst>
            </p:cNvPr>
            <p:cNvSpPr txBox="1"/>
            <p:nvPr/>
          </p:nvSpPr>
          <p:spPr>
            <a:xfrm>
              <a:off x="64044" y="1586584"/>
              <a:ext cx="86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audire</a:t>
              </a:r>
              <a:endParaRPr lang="en-US" sz="2000" b="1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5C1F043-6C4D-B04D-9241-746B29092D88}"/>
                </a:ext>
              </a:extLst>
            </p:cNvPr>
            <p:cNvSpPr txBox="1"/>
            <p:nvPr/>
          </p:nvSpPr>
          <p:spPr>
            <a:xfrm>
              <a:off x="1986257" y="1584862"/>
              <a:ext cx="8550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videre</a:t>
              </a:r>
              <a:endParaRPr lang="en-US" sz="2000" b="1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CAA4605-AAF9-4C43-A149-312B0755B70B}"/>
                </a:ext>
              </a:extLst>
            </p:cNvPr>
            <p:cNvSpPr txBox="1"/>
            <p:nvPr/>
          </p:nvSpPr>
          <p:spPr>
            <a:xfrm>
              <a:off x="420036" y="712545"/>
              <a:ext cx="6674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dare</a:t>
              </a:r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C5C30EE1-5F5A-DB47-AA9B-2F4EBF2857C7}"/>
                </a:ext>
              </a:extLst>
            </p:cNvPr>
            <p:cNvSpPr/>
            <p:nvPr/>
          </p:nvSpPr>
          <p:spPr>
            <a:xfrm>
              <a:off x="83820" y="2330831"/>
              <a:ext cx="2830829" cy="2478225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7AD34AC-91EE-0E4E-B66A-0CEDEB60B59F}"/>
                </a:ext>
              </a:extLst>
            </p:cNvPr>
            <p:cNvSpPr txBox="1"/>
            <p:nvPr/>
          </p:nvSpPr>
          <p:spPr>
            <a:xfrm>
              <a:off x="1015084" y="4994937"/>
              <a:ext cx="10009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adverbs</a:t>
              </a:r>
            </a:p>
          </p:txBody>
        </p:sp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A3C4CF09-754E-F540-9E63-83C03DF485CA}"/>
                </a:ext>
              </a:extLst>
            </p:cNvPr>
            <p:cNvSpPr/>
            <p:nvPr/>
          </p:nvSpPr>
          <p:spPr>
            <a:xfrm>
              <a:off x="100128" y="5015103"/>
              <a:ext cx="2830829" cy="1412247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C1A2A2F-19CF-0045-B270-462D71FF7DB9}"/>
                </a:ext>
              </a:extLst>
            </p:cNvPr>
            <p:cNvSpPr txBox="1"/>
            <p:nvPr/>
          </p:nvSpPr>
          <p:spPr>
            <a:xfrm>
              <a:off x="1761777" y="684875"/>
              <a:ext cx="12293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numerare</a:t>
              </a:r>
              <a:endParaRPr lang="en-US" sz="2000" b="1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F6E1746-E43C-1D4A-B0EE-38EBC340F354}"/>
                </a:ext>
              </a:extLst>
            </p:cNvPr>
            <p:cNvSpPr txBox="1"/>
            <p:nvPr/>
          </p:nvSpPr>
          <p:spPr>
            <a:xfrm>
              <a:off x="1007785" y="1575440"/>
              <a:ext cx="86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amare</a:t>
              </a:r>
              <a:endParaRPr lang="en-US" sz="2000" b="1" dirty="0"/>
            </a:p>
          </p:txBody>
        </p:sp>
        <p:pic>
          <p:nvPicPr>
            <p:cNvPr id="64" name="Picture 63" descr="Icon&#10;&#10;Description automatically generated">
              <a:extLst>
                <a:ext uri="{FF2B5EF4-FFF2-40B4-BE49-F238E27FC236}">
                  <a16:creationId xmlns:a16="http://schemas.microsoft.com/office/drawing/2014/main" id="{F92ACFE0-8950-0B42-B1E4-83DB341E6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70548" y="174144"/>
              <a:ext cx="621820" cy="621820"/>
            </a:xfrm>
            <a:prstGeom prst="rect">
              <a:avLst/>
            </a:prstGeom>
          </p:spPr>
        </p:pic>
        <p:pic>
          <p:nvPicPr>
            <p:cNvPr id="67" name="Picture 66" descr="Icon&#10;&#10;Description automatically generated">
              <a:extLst>
                <a:ext uri="{FF2B5EF4-FFF2-40B4-BE49-F238E27FC236}">
                  <a16:creationId xmlns:a16="http://schemas.microsoft.com/office/drawing/2014/main" id="{D52A6173-A95F-574A-9751-AA27362C9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43" y="1097212"/>
              <a:ext cx="572907" cy="572907"/>
            </a:xfrm>
            <a:prstGeom prst="rect">
              <a:avLst/>
            </a:prstGeom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BAE5B93-16E8-CE4C-9029-1D980A925FF5}"/>
                </a:ext>
              </a:extLst>
            </p:cNvPr>
            <p:cNvSpPr txBox="1"/>
            <p:nvPr/>
          </p:nvSpPr>
          <p:spPr>
            <a:xfrm>
              <a:off x="294747" y="2714195"/>
              <a:ext cx="713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aqua</a:t>
              </a:r>
            </a:p>
          </p:txBody>
        </p:sp>
        <p:pic>
          <p:nvPicPr>
            <p:cNvPr id="69" name="Picture 6" descr="Blue, Water, Pattern, Sea, Tide, Waves">
              <a:extLst>
                <a:ext uri="{FF2B5EF4-FFF2-40B4-BE49-F238E27FC236}">
                  <a16:creationId xmlns:a16="http://schemas.microsoft.com/office/drawing/2014/main" id="{538A8099-1D16-D442-B1B7-79EB41FDAB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989" y="2421593"/>
              <a:ext cx="876833" cy="438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03C04A8-8A43-544B-9825-89A1A9437BCF}"/>
                </a:ext>
              </a:extLst>
            </p:cNvPr>
            <p:cNvSpPr txBox="1"/>
            <p:nvPr/>
          </p:nvSpPr>
          <p:spPr>
            <a:xfrm>
              <a:off x="42813" y="3573778"/>
              <a:ext cx="9271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femina</a:t>
              </a:r>
              <a:endParaRPr lang="en-US" sz="2000" b="1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6DF4961-DA68-4548-B929-6E9037AA767E}"/>
                </a:ext>
              </a:extLst>
            </p:cNvPr>
            <p:cNvSpPr txBox="1"/>
            <p:nvPr/>
          </p:nvSpPr>
          <p:spPr>
            <a:xfrm>
              <a:off x="134821" y="4078414"/>
              <a:ext cx="9804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victoria</a:t>
              </a:r>
              <a:endParaRPr lang="en-US" sz="2000" b="1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385A98A-FC89-D844-AFA0-ED00128929EA}"/>
                </a:ext>
              </a:extLst>
            </p:cNvPr>
            <p:cNvSpPr txBox="1"/>
            <p:nvPr/>
          </p:nvSpPr>
          <p:spPr>
            <a:xfrm>
              <a:off x="968184" y="3236070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sonus</a:t>
              </a:r>
              <a:endParaRPr lang="en-US" sz="2000" b="1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5EE0241-F2FE-4F40-9E39-DB33B49CE359}"/>
                </a:ext>
              </a:extLst>
            </p:cNvPr>
            <p:cNvSpPr txBox="1"/>
            <p:nvPr/>
          </p:nvSpPr>
          <p:spPr>
            <a:xfrm>
              <a:off x="2000378" y="2841391"/>
              <a:ext cx="89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/>
                <a:t>porcus</a:t>
              </a:r>
              <a:endParaRPr lang="en-US" sz="2000" b="1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ADE3424-BF6F-D64F-861B-2EC4364DB5C7}"/>
                </a:ext>
              </a:extLst>
            </p:cNvPr>
            <p:cNvSpPr txBox="1"/>
            <p:nvPr/>
          </p:nvSpPr>
          <p:spPr>
            <a:xfrm>
              <a:off x="1691393" y="6007377"/>
              <a:ext cx="751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facile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D23E6A8-1910-2E47-B790-1F75354BB98E}"/>
                </a:ext>
              </a:extLst>
            </p:cNvPr>
            <p:cNvSpPr txBox="1"/>
            <p:nvPr/>
          </p:nvSpPr>
          <p:spPr>
            <a:xfrm>
              <a:off x="2009223" y="4143425"/>
              <a:ext cx="6206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villa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B3916EE-A46B-1F47-88AF-56275CE9417C}"/>
                </a:ext>
              </a:extLst>
            </p:cNvPr>
            <p:cNvSpPr txBox="1"/>
            <p:nvPr/>
          </p:nvSpPr>
          <p:spPr>
            <a:xfrm>
              <a:off x="1120684" y="2253853"/>
              <a:ext cx="809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nouns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26E6D9E-1AEB-9C49-9790-37F72FA9807B}"/>
                </a:ext>
              </a:extLst>
            </p:cNvPr>
            <p:cNvSpPr txBox="1"/>
            <p:nvPr/>
          </p:nvSpPr>
          <p:spPr>
            <a:xfrm>
              <a:off x="595887" y="6000101"/>
              <a:ext cx="672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irate</a:t>
              </a:r>
            </a:p>
          </p:txBody>
        </p:sp>
        <p:pic>
          <p:nvPicPr>
            <p:cNvPr id="104" name="Picture 103" descr="A picture containing clothing&#10;&#10;Description automatically generated">
              <a:extLst>
                <a:ext uri="{FF2B5EF4-FFF2-40B4-BE49-F238E27FC236}">
                  <a16:creationId xmlns:a16="http://schemas.microsoft.com/office/drawing/2014/main" id="{62E0005C-AED2-784E-862E-E0143EED79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761777" y="5348295"/>
              <a:ext cx="609594" cy="758791"/>
            </a:xfrm>
            <a:prstGeom prst="rect">
              <a:avLst/>
            </a:prstGeom>
          </p:spPr>
        </p:pic>
        <p:pic>
          <p:nvPicPr>
            <p:cNvPr id="106" name="Picture 10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B2A29EFB-630E-C943-8427-CE1EE51C4FF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0416" y="5537544"/>
              <a:ext cx="602987" cy="541142"/>
            </a:xfrm>
            <a:prstGeom prst="rect">
              <a:avLst/>
            </a:prstGeom>
          </p:spPr>
        </p:pic>
        <p:pic>
          <p:nvPicPr>
            <p:cNvPr id="107" name="Picture 106" descr="Icon&#10;&#10;Description automatically generated">
              <a:extLst>
                <a:ext uri="{FF2B5EF4-FFF2-40B4-BE49-F238E27FC236}">
                  <a16:creationId xmlns:a16="http://schemas.microsoft.com/office/drawing/2014/main" id="{14F719F3-F595-BD45-9503-5D7BAA45F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8122" y="212160"/>
              <a:ext cx="649404" cy="545787"/>
            </a:xfrm>
            <a:prstGeom prst="rect">
              <a:avLst/>
            </a:prstGeom>
          </p:spPr>
        </p:pic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24FE9861-2194-004B-ABB6-E6D5207E3A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51780" y="1130309"/>
              <a:ext cx="768022" cy="504434"/>
            </a:xfrm>
            <a:prstGeom prst="rect">
              <a:avLst/>
            </a:prstGeom>
          </p:spPr>
        </p:pic>
        <p:pic>
          <p:nvPicPr>
            <p:cNvPr id="110" name="Picture 109">
              <a:extLst>
                <a:ext uri="{FF2B5EF4-FFF2-40B4-BE49-F238E27FC236}">
                  <a16:creationId xmlns:a16="http://schemas.microsoft.com/office/drawing/2014/main" id="{FA6D40E0-005A-5843-8469-F30C6A136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6688" y="1151457"/>
              <a:ext cx="546488" cy="515015"/>
            </a:xfrm>
            <a:prstGeom prst="rect">
              <a:avLst/>
            </a:prstGeom>
          </p:spPr>
        </p:pic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399A99CC-48FE-844B-B120-03CE28D0E3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7198" y="3025926"/>
              <a:ext cx="663856" cy="653250"/>
            </a:xfrm>
            <a:prstGeom prst="rect">
              <a:avLst/>
            </a:prstGeom>
          </p:spPr>
        </p:pic>
        <p:pic>
          <p:nvPicPr>
            <p:cNvPr id="112" name="Picture 6" descr="House, Cottage, Residence, Family House">
              <a:extLst>
                <a:ext uri="{FF2B5EF4-FFF2-40B4-BE49-F238E27FC236}">
                  <a16:creationId xmlns:a16="http://schemas.microsoft.com/office/drawing/2014/main" id="{BE457192-5DB0-7B4D-9453-5029C35F51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009223" y="3435556"/>
              <a:ext cx="692603" cy="676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4" descr="Pigs, Pink, Animals, Mammals">
              <a:extLst>
                <a:ext uri="{FF2B5EF4-FFF2-40B4-BE49-F238E27FC236}">
                  <a16:creationId xmlns:a16="http://schemas.microsoft.com/office/drawing/2014/main" id="{96824802-6356-814E-81C8-4EEDFDE556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83518" y="2414807"/>
              <a:ext cx="789782" cy="544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6" descr="Loudspeaker, Volume, Music, Audio, Sound">
              <a:extLst>
                <a:ext uri="{FF2B5EF4-FFF2-40B4-BE49-F238E27FC236}">
                  <a16:creationId xmlns:a16="http://schemas.microsoft.com/office/drawing/2014/main" id="{5886BAA1-F912-A443-96CF-AF91759603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2123" y="2839844"/>
              <a:ext cx="549931" cy="489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8" descr="Cup, Champion, Nr1, Winner, Award, First">
              <a:extLst>
                <a:ext uri="{FF2B5EF4-FFF2-40B4-BE49-F238E27FC236}">
                  <a16:creationId xmlns:a16="http://schemas.microsoft.com/office/drawing/2014/main" id="{5DDA7121-51FB-CA45-B32A-2BE1A6BF27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44" y="3874307"/>
              <a:ext cx="807039" cy="807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7" name="Picture 116" descr="A picture containing text&#10;&#10;Description automatically generated">
            <a:extLst>
              <a:ext uri="{FF2B5EF4-FFF2-40B4-BE49-F238E27FC236}">
                <a16:creationId xmlns:a16="http://schemas.microsoft.com/office/drawing/2014/main" id="{DD777937-DD23-6040-8705-5CCEDFA851C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652459" y="5142522"/>
            <a:ext cx="10541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6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8713" y="344109"/>
            <a:ext cx="2980314" cy="890647"/>
          </a:xfrm>
        </p:spPr>
        <p:txBody>
          <a:bodyPr>
            <a:normAutofit/>
          </a:bodyPr>
          <a:lstStyle/>
          <a:p>
            <a:r>
              <a:rPr lang="en-US" b="1" dirty="0"/>
              <a:t>Plenary quiz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AA5898-2C5D-A44B-9C1F-A48A10CFF476}"/>
              </a:ext>
            </a:extLst>
          </p:cNvPr>
          <p:cNvSpPr/>
          <p:nvPr/>
        </p:nvSpPr>
        <p:spPr>
          <a:xfrm>
            <a:off x="900113" y="3296486"/>
            <a:ext cx="6360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7E79"/>
                </a:solidFill>
                <a:cs typeface="Papyrus"/>
              </a:rPr>
              <a:t>Question 2 </a:t>
            </a:r>
            <a:r>
              <a:rPr lang="en-US" sz="2400" dirty="0">
                <a:cs typeface="Papyrus"/>
              </a:rPr>
              <a:t>If I optimize my walk to school, what am I doing?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16CC46-0DDE-4747-97DE-C4FC46C828BA}"/>
              </a:ext>
            </a:extLst>
          </p:cNvPr>
          <p:cNvSpPr/>
          <p:nvPr/>
        </p:nvSpPr>
        <p:spPr>
          <a:xfrm>
            <a:off x="900113" y="4935759"/>
            <a:ext cx="724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7E79"/>
                </a:solidFill>
                <a:cs typeface="Papyrus"/>
              </a:rPr>
              <a:t>Question 3 </a:t>
            </a:r>
            <a:r>
              <a:rPr lang="en-US" sz="2400" dirty="0" err="1">
                <a:cs typeface="Papyrus"/>
              </a:rPr>
              <a:t>cantare</a:t>
            </a:r>
            <a:r>
              <a:rPr lang="en-US" sz="2400" dirty="0">
                <a:cs typeface="Papyrus"/>
              </a:rPr>
              <a:t> </a:t>
            </a:r>
            <a:r>
              <a:rPr lang="en-US" sz="2400" dirty="0" err="1">
                <a:cs typeface="Papyrus"/>
              </a:rPr>
              <a:t>amatis</a:t>
            </a:r>
            <a:r>
              <a:rPr lang="en-US" sz="2400" dirty="0">
                <a:cs typeface="Papyrus"/>
              </a:rPr>
              <a:t>?</a:t>
            </a:r>
            <a:endParaRPr lang="en-US" sz="2400" dirty="0">
              <a:latin typeface="+mj-lt"/>
              <a:cs typeface="Papyrus"/>
            </a:endParaRPr>
          </a:p>
        </p:txBody>
      </p:sp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63FA782-00C7-DD41-8CDD-0C98DCE166D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444409" y="1906302"/>
            <a:ext cx="3399917" cy="3751548"/>
          </a:xfrm>
          <a:custGeom>
            <a:avLst/>
            <a:gdLst>
              <a:gd name="connsiteX0" fmla="*/ 0 w 3399917"/>
              <a:gd name="connsiteY0" fmla="*/ 0 h 3751548"/>
              <a:gd name="connsiteX1" fmla="*/ 600652 w 3399917"/>
              <a:gd name="connsiteY1" fmla="*/ 0 h 3751548"/>
              <a:gd name="connsiteX2" fmla="*/ 1065307 w 3399917"/>
              <a:gd name="connsiteY2" fmla="*/ 0 h 3751548"/>
              <a:gd name="connsiteX3" fmla="*/ 1597961 w 3399917"/>
              <a:gd name="connsiteY3" fmla="*/ 0 h 3751548"/>
              <a:gd name="connsiteX4" fmla="*/ 2232612 w 3399917"/>
              <a:gd name="connsiteY4" fmla="*/ 0 h 3751548"/>
              <a:gd name="connsiteX5" fmla="*/ 2799265 w 3399917"/>
              <a:gd name="connsiteY5" fmla="*/ 0 h 3751548"/>
              <a:gd name="connsiteX6" fmla="*/ 3399917 w 3399917"/>
              <a:gd name="connsiteY6" fmla="*/ 0 h 3751548"/>
              <a:gd name="connsiteX7" fmla="*/ 3399917 w 3399917"/>
              <a:gd name="connsiteY7" fmla="*/ 498420 h 3751548"/>
              <a:gd name="connsiteX8" fmla="*/ 3399917 w 3399917"/>
              <a:gd name="connsiteY8" fmla="*/ 959324 h 3751548"/>
              <a:gd name="connsiteX9" fmla="*/ 3399917 w 3399917"/>
              <a:gd name="connsiteY9" fmla="*/ 1532775 h 3751548"/>
              <a:gd name="connsiteX10" fmla="*/ 3399917 w 3399917"/>
              <a:gd name="connsiteY10" fmla="*/ 1993680 h 3751548"/>
              <a:gd name="connsiteX11" fmla="*/ 3399917 w 3399917"/>
              <a:gd name="connsiteY11" fmla="*/ 2417069 h 3751548"/>
              <a:gd name="connsiteX12" fmla="*/ 3399917 w 3399917"/>
              <a:gd name="connsiteY12" fmla="*/ 2877973 h 3751548"/>
              <a:gd name="connsiteX13" fmla="*/ 3399917 w 3399917"/>
              <a:gd name="connsiteY13" fmla="*/ 3751548 h 3751548"/>
              <a:gd name="connsiteX14" fmla="*/ 2833264 w 3399917"/>
              <a:gd name="connsiteY14" fmla="*/ 3751548 h 3751548"/>
              <a:gd name="connsiteX15" fmla="*/ 2266611 w 3399917"/>
              <a:gd name="connsiteY15" fmla="*/ 3751548 h 3751548"/>
              <a:gd name="connsiteX16" fmla="*/ 1767957 w 3399917"/>
              <a:gd name="connsiteY16" fmla="*/ 3751548 h 3751548"/>
              <a:gd name="connsiteX17" fmla="*/ 1201304 w 3399917"/>
              <a:gd name="connsiteY17" fmla="*/ 3751548 h 3751548"/>
              <a:gd name="connsiteX18" fmla="*/ 634651 w 3399917"/>
              <a:gd name="connsiteY18" fmla="*/ 3751548 h 3751548"/>
              <a:gd name="connsiteX19" fmla="*/ 0 w 3399917"/>
              <a:gd name="connsiteY19" fmla="*/ 3751548 h 3751548"/>
              <a:gd name="connsiteX20" fmla="*/ 0 w 3399917"/>
              <a:gd name="connsiteY20" fmla="*/ 3215613 h 3751548"/>
              <a:gd name="connsiteX21" fmla="*/ 0 w 3399917"/>
              <a:gd name="connsiteY21" fmla="*/ 2717193 h 3751548"/>
              <a:gd name="connsiteX22" fmla="*/ 0 w 3399917"/>
              <a:gd name="connsiteY22" fmla="*/ 2181257 h 3751548"/>
              <a:gd name="connsiteX23" fmla="*/ 0 w 3399917"/>
              <a:gd name="connsiteY23" fmla="*/ 1607806 h 3751548"/>
              <a:gd name="connsiteX24" fmla="*/ 0 w 3399917"/>
              <a:gd name="connsiteY24" fmla="*/ 1034355 h 3751548"/>
              <a:gd name="connsiteX25" fmla="*/ 0 w 3399917"/>
              <a:gd name="connsiteY25" fmla="*/ 460904 h 3751548"/>
              <a:gd name="connsiteX26" fmla="*/ 0 w 3399917"/>
              <a:gd name="connsiteY26" fmla="*/ 0 h 375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99917" h="3751548" fill="none" extrusionOk="0">
                <a:moveTo>
                  <a:pt x="0" y="0"/>
                </a:moveTo>
                <a:cubicBezTo>
                  <a:pt x="178437" y="-34117"/>
                  <a:pt x="438626" y="69317"/>
                  <a:pt x="600652" y="0"/>
                </a:cubicBezTo>
                <a:cubicBezTo>
                  <a:pt x="762678" y="-69317"/>
                  <a:pt x="856818" y="32910"/>
                  <a:pt x="1065307" y="0"/>
                </a:cubicBezTo>
                <a:cubicBezTo>
                  <a:pt x="1273797" y="-32910"/>
                  <a:pt x="1466442" y="56541"/>
                  <a:pt x="1597961" y="0"/>
                </a:cubicBezTo>
                <a:cubicBezTo>
                  <a:pt x="1729480" y="-56541"/>
                  <a:pt x="1973153" y="40539"/>
                  <a:pt x="2232612" y="0"/>
                </a:cubicBezTo>
                <a:cubicBezTo>
                  <a:pt x="2492071" y="-40539"/>
                  <a:pt x="2652780" y="63799"/>
                  <a:pt x="2799265" y="0"/>
                </a:cubicBezTo>
                <a:cubicBezTo>
                  <a:pt x="2945750" y="-63799"/>
                  <a:pt x="3153357" y="20041"/>
                  <a:pt x="3399917" y="0"/>
                </a:cubicBezTo>
                <a:cubicBezTo>
                  <a:pt x="3410038" y="209417"/>
                  <a:pt x="3395249" y="308180"/>
                  <a:pt x="3399917" y="498420"/>
                </a:cubicBezTo>
                <a:cubicBezTo>
                  <a:pt x="3404585" y="688660"/>
                  <a:pt x="3382539" y="736014"/>
                  <a:pt x="3399917" y="959324"/>
                </a:cubicBezTo>
                <a:cubicBezTo>
                  <a:pt x="3417295" y="1182634"/>
                  <a:pt x="3358679" y="1302748"/>
                  <a:pt x="3399917" y="1532775"/>
                </a:cubicBezTo>
                <a:cubicBezTo>
                  <a:pt x="3441155" y="1762802"/>
                  <a:pt x="3367440" y="1782621"/>
                  <a:pt x="3399917" y="1993680"/>
                </a:cubicBezTo>
                <a:cubicBezTo>
                  <a:pt x="3432394" y="2204739"/>
                  <a:pt x="3392198" y="2292470"/>
                  <a:pt x="3399917" y="2417069"/>
                </a:cubicBezTo>
                <a:cubicBezTo>
                  <a:pt x="3407636" y="2541668"/>
                  <a:pt x="3373030" y="2716002"/>
                  <a:pt x="3399917" y="2877973"/>
                </a:cubicBezTo>
                <a:cubicBezTo>
                  <a:pt x="3426804" y="3039944"/>
                  <a:pt x="3327757" y="3522468"/>
                  <a:pt x="3399917" y="3751548"/>
                </a:cubicBezTo>
                <a:cubicBezTo>
                  <a:pt x="3198274" y="3769952"/>
                  <a:pt x="2957233" y="3718472"/>
                  <a:pt x="2833264" y="3751548"/>
                </a:cubicBezTo>
                <a:cubicBezTo>
                  <a:pt x="2709295" y="3784624"/>
                  <a:pt x="2394556" y="3691716"/>
                  <a:pt x="2266611" y="3751548"/>
                </a:cubicBezTo>
                <a:cubicBezTo>
                  <a:pt x="2138666" y="3811380"/>
                  <a:pt x="2008966" y="3751337"/>
                  <a:pt x="1767957" y="3751548"/>
                </a:cubicBezTo>
                <a:cubicBezTo>
                  <a:pt x="1526948" y="3751759"/>
                  <a:pt x="1477038" y="3740142"/>
                  <a:pt x="1201304" y="3751548"/>
                </a:cubicBezTo>
                <a:cubicBezTo>
                  <a:pt x="925570" y="3762954"/>
                  <a:pt x="914473" y="3725296"/>
                  <a:pt x="634651" y="3751548"/>
                </a:cubicBezTo>
                <a:cubicBezTo>
                  <a:pt x="354829" y="3777800"/>
                  <a:pt x="280596" y="3730397"/>
                  <a:pt x="0" y="3751548"/>
                </a:cubicBezTo>
                <a:cubicBezTo>
                  <a:pt x="-47370" y="3505631"/>
                  <a:pt x="263" y="3413506"/>
                  <a:pt x="0" y="3215613"/>
                </a:cubicBezTo>
                <a:cubicBezTo>
                  <a:pt x="-263" y="3017721"/>
                  <a:pt x="19121" y="2830996"/>
                  <a:pt x="0" y="2717193"/>
                </a:cubicBezTo>
                <a:cubicBezTo>
                  <a:pt x="-19121" y="2603390"/>
                  <a:pt x="35976" y="2306542"/>
                  <a:pt x="0" y="2181257"/>
                </a:cubicBezTo>
                <a:cubicBezTo>
                  <a:pt x="-35976" y="2055972"/>
                  <a:pt x="66153" y="1777695"/>
                  <a:pt x="0" y="1607806"/>
                </a:cubicBezTo>
                <a:cubicBezTo>
                  <a:pt x="-66153" y="1437917"/>
                  <a:pt x="62943" y="1312742"/>
                  <a:pt x="0" y="1034355"/>
                </a:cubicBezTo>
                <a:cubicBezTo>
                  <a:pt x="-62943" y="755968"/>
                  <a:pt x="34613" y="653268"/>
                  <a:pt x="0" y="460904"/>
                </a:cubicBezTo>
                <a:cubicBezTo>
                  <a:pt x="-34613" y="268540"/>
                  <a:pt x="11820" y="131661"/>
                  <a:pt x="0" y="0"/>
                </a:cubicBezTo>
                <a:close/>
              </a:path>
              <a:path w="3399917" h="3751548" stroke="0" extrusionOk="0">
                <a:moveTo>
                  <a:pt x="0" y="0"/>
                </a:moveTo>
                <a:cubicBezTo>
                  <a:pt x="158638" y="-12685"/>
                  <a:pt x="346095" y="2766"/>
                  <a:pt x="532654" y="0"/>
                </a:cubicBezTo>
                <a:cubicBezTo>
                  <a:pt x="719213" y="-2766"/>
                  <a:pt x="783130" y="38334"/>
                  <a:pt x="997309" y="0"/>
                </a:cubicBezTo>
                <a:cubicBezTo>
                  <a:pt x="1211489" y="-38334"/>
                  <a:pt x="1434179" y="59906"/>
                  <a:pt x="1631960" y="0"/>
                </a:cubicBezTo>
                <a:cubicBezTo>
                  <a:pt x="1829741" y="-59906"/>
                  <a:pt x="1963243" y="15427"/>
                  <a:pt x="2164614" y="0"/>
                </a:cubicBezTo>
                <a:cubicBezTo>
                  <a:pt x="2365985" y="-15427"/>
                  <a:pt x="2546473" y="33951"/>
                  <a:pt x="2697267" y="0"/>
                </a:cubicBezTo>
                <a:cubicBezTo>
                  <a:pt x="2848061" y="-33951"/>
                  <a:pt x="3126704" y="34231"/>
                  <a:pt x="3399917" y="0"/>
                </a:cubicBezTo>
                <a:cubicBezTo>
                  <a:pt x="3451878" y="172147"/>
                  <a:pt x="3362714" y="282395"/>
                  <a:pt x="3399917" y="460904"/>
                </a:cubicBezTo>
                <a:cubicBezTo>
                  <a:pt x="3437120" y="639413"/>
                  <a:pt x="3362878" y="842845"/>
                  <a:pt x="3399917" y="996840"/>
                </a:cubicBezTo>
                <a:cubicBezTo>
                  <a:pt x="3436956" y="1150835"/>
                  <a:pt x="3367239" y="1306410"/>
                  <a:pt x="3399917" y="1457744"/>
                </a:cubicBezTo>
                <a:cubicBezTo>
                  <a:pt x="3432595" y="1609078"/>
                  <a:pt x="3397572" y="1719154"/>
                  <a:pt x="3399917" y="1918649"/>
                </a:cubicBezTo>
                <a:cubicBezTo>
                  <a:pt x="3402262" y="2118145"/>
                  <a:pt x="3366690" y="2281729"/>
                  <a:pt x="3399917" y="2454584"/>
                </a:cubicBezTo>
                <a:cubicBezTo>
                  <a:pt x="3433144" y="2627440"/>
                  <a:pt x="3340331" y="2755651"/>
                  <a:pt x="3399917" y="3028035"/>
                </a:cubicBezTo>
                <a:cubicBezTo>
                  <a:pt x="3459503" y="3300419"/>
                  <a:pt x="3392017" y="3541046"/>
                  <a:pt x="3399917" y="3751548"/>
                </a:cubicBezTo>
                <a:cubicBezTo>
                  <a:pt x="3206605" y="3779231"/>
                  <a:pt x="2955981" y="3721444"/>
                  <a:pt x="2833264" y="3751548"/>
                </a:cubicBezTo>
                <a:cubicBezTo>
                  <a:pt x="2710547" y="3781652"/>
                  <a:pt x="2455847" y="3708862"/>
                  <a:pt x="2334610" y="3751548"/>
                </a:cubicBezTo>
                <a:cubicBezTo>
                  <a:pt x="2213373" y="3794234"/>
                  <a:pt x="1963562" y="3710804"/>
                  <a:pt x="1767957" y="3751548"/>
                </a:cubicBezTo>
                <a:cubicBezTo>
                  <a:pt x="1572352" y="3792292"/>
                  <a:pt x="1284767" y="3703241"/>
                  <a:pt x="1133306" y="3751548"/>
                </a:cubicBezTo>
                <a:cubicBezTo>
                  <a:pt x="981845" y="3799855"/>
                  <a:pt x="843741" y="3749648"/>
                  <a:pt x="566653" y="3751548"/>
                </a:cubicBezTo>
                <a:cubicBezTo>
                  <a:pt x="289565" y="3753448"/>
                  <a:pt x="197829" y="3744989"/>
                  <a:pt x="0" y="3751548"/>
                </a:cubicBezTo>
                <a:cubicBezTo>
                  <a:pt x="-55128" y="3529336"/>
                  <a:pt x="37745" y="3397247"/>
                  <a:pt x="0" y="3290644"/>
                </a:cubicBezTo>
                <a:cubicBezTo>
                  <a:pt x="-37745" y="3184041"/>
                  <a:pt x="45517" y="2998115"/>
                  <a:pt x="0" y="2792224"/>
                </a:cubicBezTo>
                <a:cubicBezTo>
                  <a:pt x="-45517" y="2586333"/>
                  <a:pt x="50790" y="2369679"/>
                  <a:pt x="0" y="2181257"/>
                </a:cubicBezTo>
                <a:cubicBezTo>
                  <a:pt x="-50790" y="1992835"/>
                  <a:pt x="1283" y="1827874"/>
                  <a:pt x="0" y="1645322"/>
                </a:cubicBezTo>
                <a:cubicBezTo>
                  <a:pt x="-1283" y="1462770"/>
                  <a:pt x="41060" y="1384214"/>
                  <a:pt x="0" y="1146902"/>
                </a:cubicBezTo>
                <a:cubicBezTo>
                  <a:pt x="-41060" y="909590"/>
                  <a:pt x="35937" y="907848"/>
                  <a:pt x="0" y="723513"/>
                </a:cubicBezTo>
                <a:cubicBezTo>
                  <a:pt x="-35937" y="539178"/>
                  <a:pt x="19372" y="247831"/>
                  <a:pt x="0" y="0"/>
                </a:cubicBezTo>
                <a:close/>
              </a:path>
            </a:pathLst>
          </a:custGeom>
          <a:ln>
            <a:solidFill>
              <a:srgbClr val="8EAA4D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5E65A9D-AC98-DF4C-A1D2-D941FCF981F9}"/>
              </a:ext>
            </a:extLst>
          </p:cNvPr>
          <p:cNvSpPr/>
          <p:nvPr/>
        </p:nvSpPr>
        <p:spPr>
          <a:xfrm>
            <a:off x="900113" y="1937467"/>
            <a:ext cx="7204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7E79"/>
                </a:solidFill>
                <a:cs typeface="Papyrus"/>
              </a:rPr>
              <a:t>Question 1 </a:t>
            </a:r>
            <a:r>
              <a:rPr lang="en-US" sz="2400" dirty="0">
                <a:cs typeface="Papyrus"/>
              </a:rPr>
              <a:t>In which month is your ‘dies </a:t>
            </a:r>
            <a:r>
              <a:rPr lang="en-US" sz="2400" dirty="0" err="1">
                <a:cs typeface="Papyrus"/>
              </a:rPr>
              <a:t>natalis</a:t>
            </a:r>
            <a:r>
              <a:rPr lang="en-US" sz="2400" dirty="0">
                <a:cs typeface="Papyrus"/>
              </a:rPr>
              <a:t>’?</a:t>
            </a:r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360D78B1-A473-C945-AAB8-C309E193E082}"/>
              </a:ext>
            </a:extLst>
          </p:cNvPr>
          <p:cNvSpPr/>
          <p:nvPr/>
        </p:nvSpPr>
        <p:spPr>
          <a:xfrm>
            <a:off x="7260404" y="446019"/>
            <a:ext cx="2994660" cy="1295400"/>
          </a:xfrm>
          <a:prstGeom prst="wedgeEllipseCallout">
            <a:avLst>
              <a:gd name="adj1" fmla="val 31758"/>
              <a:gd name="adj2" fmla="val 9909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valete!</a:t>
            </a:r>
            <a:endParaRPr lang="en-US" sz="4000" dirty="0"/>
          </a:p>
        </p:txBody>
      </p:sp>
      <p:sp>
        <p:nvSpPr>
          <p:cNvPr id="9" name="Oval Callout 8">
            <a:extLst>
              <a:ext uri="{FF2B5EF4-FFF2-40B4-BE49-F238E27FC236}">
                <a16:creationId xmlns:a16="http://schemas.microsoft.com/office/drawing/2014/main" id="{B5A70971-8AA0-1D40-BF05-640A4A5D5049}"/>
              </a:ext>
            </a:extLst>
          </p:cNvPr>
          <p:cNvSpPr/>
          <p:nvPr/>
        </p:nvSpPr>
        <p:spPr>
          <a:xfrm>
            <a:off x="9823021" y="3546150"/>
            <a:ext cx="2151194" cy="1041401"/>
          </a:xfrm>
          <a:prstGeom prst="wedgeEllipseCallout">
            <a:avLst>
              <a:gd name="adj1" fmla="val 53976"/>
              <a:gd name="adj2" fmla="val 57206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vale!</a:t>
            </a:r>
            <a:endParaRPr lang="en-US" sz="4000" dirty="0"/>
          </a:p>
        </p:txBody>
      </p:sp>
      <p:sp>
        <p:nvSpPr>
          <p:cNvPr id="10" name="Oval Callout 9">
            <a:extLst>
              <a:ext uri="{FF2B5EF4-FFF2-40B4-BE49-F238E27FC236}">
                <a16:creationId xmlns:a16="http://schemas.microsoft.com/office/drawing/2014/main" id="{991E4D00-34A1-2C44-BA67-84E23E71D72F}"/>
              </a:ext>
            </a:extLst>
          </p:cNvPr>
          <p:cNvSpPr/>
          <p:nvPr/>
        </p:nvSpPr>
        <p:spPr>
          <a:xfrm>
            <a:off x="8917146" y="4341650"/>
            <a:ext cx="2151194" cy="1041401"/>
          </a:xfrm>
          <a:prstGeom prst="wedgeEllipseCallout">
            <a:avLst>
              <a:gd name="adj1" fmla="val 80599"/>
              <a:gd name="adj2" fmla="val 900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vale!</a:t>
            </a:r>
            <a:endParaRPr lang="en-US" sz="4000" dirty="0"/>
          </a:p>
        </p:txBody>
      </p:sp>
      <p:sp>
        <p:nvSpPr>
          <p:cNvPr id="11" name="Oval Callout 10">
            <a:extLst>
              <a:ext uri="{FF2B5EF4-FFF2-40B4-BE49-F238E27FC236}">
                <a16:creationId xmlns:a16="http://schemas.microsoft.com/office/drawing/2014/main" id="{F2B0D3E4-EB11-1640-B720-ADA0C57AC0F2}"/>
              </a:ext>
            </a:extLst>
          </p:cNvPr>
          <p:cNvSpPr/>
          <p:nvPr/>
        </p:nvSpPr>
        <p:spPr>
          <a:xfrm>
            <a:off x="9005528" y="5191603"/>
            <a:ext cx="2151194" cy="1041401"/>
          </a:xfrm>
          <a:prstGeom prst="wedgeEllipseCallout">
            <a:avLst>
              <a:gd name="adj1" fmla="val 61415"/>
              <a:gd name="adj2" fmla="val 2427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902030302020204" pitchFamily="66" charset="0"/>
              </a:rPr>
              <a:t>vale!</a:t>
            </a:r>
            <a:endParaRPr lang="en-US" sz="4000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C309E45-360C-2049-8F16-E51172744977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6.01 Recap of work so far</a:t>
            </a:r>
          </a:p>
        </p:txBody>
      </p:sp>
    </p:spTree>
    <p:extLst>
      <p:ext uri="{BB962C8B-B14F-4D97-AF65-F5344CB8AC3E}">
        <p14:creationId xmlns:p14="http://schemas.microsoft.com/office/powerpoint/2010/main" val="323474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7" grpId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10874</TotalTime>
  <Words>423</Words>
  <Application>Microsoft Macintosh PowerPoint</Application>
  <PresentationFormat>Widescreen</PresentationFormat>
  <Paragraphs>160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PowerPoint Presentation</vt:lpstr>
      <vt:lpstr>Word Roots Challenge</vt:lpstr>
      <vt:lpstr>Fill the gaps</vt:lpstr>
      <vt:lpstr>Quick fire sentences</vt:lpstr>
      <vt:lpstr>Quick fire sentences</vt:lpstr>
      <vt:lpstr>Quick fire sentences</vt:lpstr>
      <vt:lpstr>Quick fire sentences</vt:lpstr>
      <vt:lpstr>Quick fire sentences</vt:lpstr>
      <vt:lpstr>Plenary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Classics</dc:title>
  <dc:creator>Charlie Andrew</dc:creator>
  <cp:lastModifiedBy>Charlie Andrew</cp:lastModifiedBy>
  <cp:revision>412</cp:revision>
  <dcterms:created xsi:type="dcterms:W3CDTF">2020-08-26T13:00:26Z</dcterms:created>
  <dcterms:modified xsi:type="dcterms:W3CDTF">2021-11-09T15:00:48Z</dcterms:modified>
</cp:coreProperties>
</file>