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69" r:id="rId2"/>
    <p:sldId id="258" r:id="rId3"/>
    <p:sldId id="268" r:id="rId4"/>
    <p:sldId id="264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8EA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33"/>
    <p:restoredTop sz="94655"/>
  </p:normalViewPr>
  <p:slideViewPr>
    <p:cSldViewPr snapToGrid="0" snapToObjects="1">
      <p:cViewPr varScale="1">
        <p:scale>
          <a:sx n="89" d="100"/>
          <a:sy n="89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4568-411D-114A-824D-5D0A02C4BE41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FBC0-18EA-B445-8165-007CF41F7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4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F7AD46-2789-2846-AAA1-2E5579351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9131-0636-4047-8DF3-24E530D7B4AA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B453C-DE0B-7749-80E2-555B75D22710}"/>
              </a:ext>
            </a:extLst>
          </p:cNvPr>
          <p:cNvSpPr txBox="1"/>
          <p:nvPr userDrawn="1"/>
        </p:nvSpPr>
        <p:spPr>
          <a:xfrm>
            <a:off x="10635164" y="6635750"/>
            <a:ext cx="1556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© C Andrew  2016 &amp; 2020</a:t>
            </a:r>
          </a:p>
        </p:txBody>
      </p:sp>
    </p:spTree>
    <p:extLst>
      <p:ext uri="{BB962C8B-B14F-4D97-AF65-F5344CB8AC3E}">
        <p14:creationId xmlns:p14="http://schemas.microsoft.com/office/powerpoint/2010/main" val="39982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88BAB9-B8A2-D04A-B70B-7EF12C5DC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3005" y="21369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merican Typewriter" panose="02090604020004020304" pitchFamily="18" charset="77"/>
              </a:rPr>
              <a:t>Inventing a product</a:t>
            </a:r>
          </a:p>
        </p:txBody>
      </p:sp>
      <p:pic>
        <p:nvPicPr>
          <p:cNvPr id="9" name="pasted-image.png">
            <a:extLst>
              <a:ext uri="{FF2B5EF4-FFF2-40B4-BE49-F238E27FC236}">
                <a16:creationId xmlns:a16="http://schemas.microsoft.com/office/drawing/2014/main" id="{4233D6E9-787C-B745-91BF-12C1C4B5CE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77" r="8306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F0F2F3-37A5-2449-AF73-A08FD2615D55}"/>
              </a:ext>
            </a:extLst>
          </p:cNvPr>
          <p:cNvSpPr txBox="1"/>
          <p:nvPr/>
        </p:nvSpPr>
        <p:spPr>
          <a:xfrm>
            <a:off x="4993005" y="5218083"/>
            <a:ext cx="6336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6"/>
                </a:solidFill>
              </a:rPr>
              <a:t>LO: To see how Latin roots are used to name modern products, and to invent and name a product of our own</a:t>
            </a:r>
          </a:p>
        </p:txBody>
      </p:sp>
    </p:spTree>
    <p:extLst>
      <p:ext uri="{BB962C8B-B14F-4D97-AF65-F5344CB8AC3E}">
        <p14:creationId xmlns:p14="http://schemas.microsoft.com/office/powerpoint/2010/main" val="169804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237" y="406068"/>
            <a:ext cx="7541525" cy="890647"/>
          </a:xfrm>
        </p:spPr>
        <p:txBody>
          <a:bodyPr/>
          <a:lstStyle/>
          <a:p>
            <a:pPr algn="ctr"/>
            <a:r>
              <a:rPr lang="en-US" dirty="0"/>
              <a:t>Recap quiz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9FEB25-4EDE-A442-BFD4-58A7519503AD}"/>
              </a:ext>
            </a:extLst>
          </p:cNvPr>
          <p:cNvSpPr txBox="1"/>
          <p:nvPr/>
        </p:nvSpPr>
        <p:spPr>
          <a:xfrm>
            <a:off x="10015432" y="350197"/>
            <a:ext cx="1927771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0" dirty="0"/>
              <a:t>🤓</a:t>
            </a:r>
            <a:r>
              <a:rPr lang="en-US" sz="6000" baseline="30000" dirty="0"/>
              <a:t>💬</a:t>
            </a:r>
          </a:p>
        </p:txBody>
      </p:sp>
      <p:pic>
        <p:nvPicPr>
          <p:cNvPr id="22" name="Picture 21" descr="girl-505813__340.jpg">
            <a:extLst>
              <a:ext uri="{FF2B5EF4-FFF2-40B4-BE49-F238E27FC236}">
                <a16:creationId xmlns:a16="http://schemas.microsoft.com/office/drawing/2014/main" id="{5426AF33-F6E8-4440-887D-5214974CA9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970" y="1060962"/>
            <a:ext cx="2433290" cy="32443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7A14A26-812A-9441-B8F4-38F0557BF7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13046" y="1426922"/>
            <a:ext cx="2433290" cy="204738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3F022BC-0047-6647-A95B-F98E92A0647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6774" y="2263803"/>
            <a:ext cx="2420907" cy="241201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8D51DED-1A57-0B4B-B0CE-2FCF9FCE739C}"/>
              </a:ext>
            </a:extLst>
          </p:cNvPr>
          <p:cNvSpPr txBox="1"/>
          <p:nvPr/>
        </p:nvSpPr>
        <p:spPr>
          <a:xfrm>
            <a:off x="1668702" y="4459686"/>
            <a:ext cx="16853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magnus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(big)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D6CE61-D848-2748-A85B-FAD49E434E1B}"/>
              </a:ext>
            </a:extLst>
          </p:cNvPr>
          <p:cNvSpPr txBox="1"/>
          <p:nvPr/>
        </p:nvSpPr>
        <p:spPr>
          <a:xfrm>
            <a:off x="5692753" y="3458887"/>
            <a:ext cx="12738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aqua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(water)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8AACBF-F33C-AC49-AD31-665164B8F230}"/>
              </a:ext>
            </a:extLst>
          </p:cNvPr>
          <p:cNvSpPr txBox="1"/>
          <p:nvPr/>
        </p:nvSpPr>
        <p:spPr>
          <a:xfrm>
            <a:off x="9602303" y="4594197"/>
            <a:ext cx="17618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optimus</a:t>
            </a:r>
            <a:endParaRPr lang="en-US" sz="2400" b="1" dirty="0">
              <a:solidFill>
                <a:srgbClr val="7030A0"/>
              </a:solidFill>
            </a:endParaRPr>
          </a:p>
          <a:p>
            <a:pPr algn="ctr"/>
            <a:r>
              <a:rPr lang="en-US" sz="2800" b="1" dirty="0">
                <a:solidFill>
                  <a:srgbClr val="7030A0"/>
                </a:solidFill>
              </a:rPr>
              <a:t>(best)</a:t>
            </a:r>
          </a:p>
        </p:txBody>
      </p:sp>
      <p:pic>
        <p:nvPicPr>
          <p:cNvPr id="5" name="Picture 2" descr="Aqua Park, Marmaris, Slides, Pool, Water">
            <a:extLst>
              <a:ext uri="{FF2B5EF4-FFF2-40B4-BE49-F238E27FC236}">
                <a16:creationId xmlns:a16="http://schemas.microsoft.com/office/drawing/2014/main" id="{D730A58A-CB2F-034E-B016-3B8F4F819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8860" y="4594197"/>
            <a:ext cx="3053005" cy="204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Subtitle 2">
            <a:extLst>
              <a:ext uri="{FF2B5EF4-FFF2-40B4-BE49-F238E27FC236}">
                <a16:creationId xmlns:a16="http://schemas.microsoft.com/office/drawing/2014/main" id="{1EB3C4FF-7E63-6D4F-A7D1-DBDEB7ED4F8D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 Inventing a product</a:t>
            </a:r>
          </a:p>
        </p:txBody>
      </p:sp>
    </p:spTree>
    <p:extLst>
      <p:ext uri="{BB962C8B-B14F-4D97-AF65-F5344CB8AC3E}">
        <p14:creationId xmlns:p14="http://schemas.microsoft.com/office/powerpoint/2010/main" val="32920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06068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Latin roots in modern products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 Inventing a product</a:t>
            </a:r>
          </a:p>
        </p:txBody>
      </p:sp>
      <p:pic>
        <p:nvPicPr>
          <p:cNvPr id="9" name="Picture 8" descr="images.jpg">
            <a:extLst>
              <a:ext uri="{FF2B5EF4-FFF2-40B4-BE49-F238E27FC236}">
                <a16:creationId xmlns:a16="http://schemas.microsoft.com/office/drawing/2014/main" id="{8B8ED343-94D5-6744-9628-CD5D1E88E8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085" y="1054741"/>
            <a:ext cx="3390900" cy="1703074"/>
          </a:xfrm>
          <a:prstGeom prst="rect">
            <a:avLst/>
          </a:prstGeom>
        </p:spPr>
      </p:pic>
      <p:pic>
        <p:nvPicPr>
          <p:cNvPr id="10" name="Picture 9" descr="download.jpg">
            <a:extLst>
              <a:ext uri="{FF2B5EF4-FFF2-40B4-BE49-F238E27FC236}">
                <a16:creationId xmlns:a16="http://schemas.microsoft.com/office/drawing/2014/main" id="{464F735D-BCBD-FB4E-A71D-CC59824B1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267" y="2746259"/>
            <a:ext cx="2705100" cy="3009900"/>
          </a:xfrm>
          <a:prstGeom prst="rect">
            <a:avLst/>
          </a:prstGeom>
        </p:spPr>
      </p:pic>
      <p:pic>
        <p:nvPicPr>
          <p:cNvPr id="11" name="Picture 10" descr="download.jpg">
            <a:extLst>
              <a:ext uri="{FF2B5EF4-FFF2-40B4-BE49-F238E27FC236}">
                <a16:creationId xmlns:a16="http://schemas.microsoft.com/office/drawing/2014/main" id="{549B5F20-7CA7-324A-B3F6-85EAB930F7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5975" y="2337520"/>
            <a:ext cx="2519879" cy="2442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3D9A9D-3D15-DA44-BF4E-AC94CE90EB59}"/>
              </a:ext>
            </a:extLst>
          </p:cNvPr>
          <p:cNvSpPr txBox="1"/>
          <p:nvPr/>
        </p:nvSpPr>
        <p:spPr>
          <a:xfrm>
            <a:off x="1541619" y="5697694"/>
            <a:ext cx="261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latin typeface="Comic Sans MS"/>
                <a:cs typeface="Comic Sans MS"/>
              </a:rPr>
              <a:t>Optimus</a:t>
            </a:r>
            <a:r>
              <a:rPr lang="en-US" sz="2800" dirty="0">
                <a:latin typeface="Comic Sans MS"/>
                <a:cs typeface="Comic Sans MS"/>
              </a:rPr>
              <a:t> Prime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B19F2A-1BF4-0B4F-BF95-CEC4620A2C7C}"/>
              </a:ext>
            </a:extLst>
          </p:cNvPr>
          <p:cNvSpPr txBox="1"/>
          <p:nvPr/>
        </p:nvSpPr>
        <p:spPr>
          <a:xfrm>
            <a:off x="4495295" y="1303989"/>
            <a:ext cx="19384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latin typeface="Comic Sans MS"/>
                <a:cs typeface="Comic Sans MS"/>
              </a:rPr>
              <a:t>Aquafresh</a:t>
            </a:r>
            <a:r>
              <a:rPr lang="en-US" sz="2800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en-US" sz="2400" dirty="0">
                <a:latin typeface="Comic Sans MS"/>
                <a:cs typeface="Comic Sans MS"/>
              </a:rPr>
              <a:t>toothpaste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6868FF-2E2E-7E48-A093-667AFDC82F58}"/>
              </a:ext>
            </a:extLst>
          </p:cNvPr>
          <p:cNvSpPr txBox="1"/>
          <p:nvPr/>
        </p:nvSpPr>
        <p:spPr>
          <a:xfrm>
            <a:off x="5404274" y="4462890"/>
            <a:ext cx="15607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Comic Sans MS"/>
                <a:cs typeface="Comic Sans MS"/>
              </a:rPr>
              <a:t>Magnum</a:t>
            </a:r>
          </a:p>
          <a:p>
            <a:pPr algn="ctr"/>
            <a:r>
              <a:rPr lang="en-US" sz="2400" dirty="0">
                <a:latin typeface="Comic Sans MS"/>
                <a:cs typeface="Comic Sans MS"/>
              </a:rPr>
              <a:t>ice cream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784605-C728-9E46-B2D5-ACD07635AE62}"/>
              </a:ext>
            </a:extLst>
          </p:cNvPr>
          <p:cNvSpPr txBox="1"/>
          <p:nvPr/>
        </p:nvSpPr>
        <p:spPr>
          <a:xfrm>
            <a:off x="9148516" y="1260302"/>
            <a:ext cx="15197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C00000"/>
                </a:solidFill>
              </a:rPr>
              <a:t>magnus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</a:rPr>
              <a:t>big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5A5078-ADF6-794B-87F6-F762758AC050}"/>
              </a:ext>
            </a:extLst>
          </p:cNvPr>
          <p:cNvSpPr txBox="1"/>
          <p:nvPr/>
        </p:nvSpPr>
        <p:spPr>
          <a:xfrm>
            <a:off x="9328754" y="3060896"/>
            <a:ext cx="11592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aqua</a:t>
            </a:r>
          </a:p>
          <a:p>
            <a:pPr algn="ctr"/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928C2C-017D-3444-9407-D5ED51E3E434}"/>
              </a:ext>
            </a:extLst>
          </p:cNvPr>
          <p:cNvSpPr txBox="1"/>
          <p:nvPr/>
        </p:nvSpPr>
        <p:spPr>
          <a:xfrm>
            <a:off x="9115253" y="5143696"/>
            <a:ext cx="15862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</a:rPr>
              <a:t>optimus</a:t>
            </a:r>
            <a:endParaRPr lang="en-US" sz="3200" b="1" dirty="0">
              <a:solidFill>
                <a:srgbClr val="7030A0"/>
              </a:solidFill>
            </a:endParaRPr>
          </a:p>
          <a:p>
            <a:pPr algn="ctr"/>
            <a:r>
              <a:rPr lang="en-US" sz="3200" dirty="0">
                <a:solidFill>
                  <a:srgbClr val="7030A0"/>
                </a:solidFill>
              </a:rPr>
              <a:t>best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719911-D966-674F-8818-5763BD82576C}"/>
              </a:ext>
            </a:extLst>
          </p:cNvPr>
          <p:cNvSpPr txBox="1"/>
          <p:nvPr/>
        </p:nvSpPr>
        <p:spPr>
          <a:xfrm>
            <a:off x="10015432" y="350197"/>
            <a:ext cx="1927771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0" dirty="0"/>
              <a:t>🤓</a:t>
            </a:r>
            <a:r>
              <a:rPr lang="en-US" sz="6000" baseline="30000" dirty="0"/>
              <a:t>💬</a:t>
            </a:r>
          </a:p>
        </p:txBody>
      </p:sp>
    </p:spTree>
    <p:extLst>
      <p:ext uri="{BB962C8B-B14F-4D97-AF65-F5344CB8AC3E}">
        <p14:creationId xmlns:p14="http://schemas.microsoft.com/office/powerpoint/2010/main" val="38029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0.25247 0.5611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0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-0.01875 L -0.23516 -0.2849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23 -0.00625 L -0.40221 0.0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29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1356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My new invention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 Inventing a product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A2E9D47-B2F6-3E4B-B15B-F34670081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151" y="1081099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optimi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best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9C2FA6-681B-3B4A-B952-46D886F4419A}"/>
              </a:ext>
            </a:extLst>
          </p:cNvPr>
          <p:cNvSpPr/>
          <p:nvPr/>
        </p:nvSpPr>
        <p:spPr>
          <a:xfrm>
            <a:off x="1446110" y="1102946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63CB4640-E613-284D-8918-E630BE61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151" y="2080855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primo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first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C6AB83-EAC1-984C-A891-DC4B2E457E6A}"/>
              </a:ext>
            </a:extLst>
          </p:cNvPr>
          <p:cNvSpPr/>
          <p:nvPr/>
        </p:nvSpPr>
        <p:spPr>
          <a:xfrm>
            <a:off x="1446110" y="2144069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42462AF-94EF-D34B-B451-E27A19066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151" y="3206616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super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above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DE9532-F280-A34C-8524-8B047369F751}"/>
              </a:ext>
            </a:extLst>
          </p:cNvPr>
          <p:cNvSpPr/>
          <p:nvPr/>
        </p:nvSpPr>
        <p:spPr>
          <a:xfrm>
            <a:off x="1446110" y="3269830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6CA863AD-B562-2943-933F-09692D70A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151" y="4383906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sub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under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7F1B1A-18A0-8344-8B27-F81A0031FB68}"/>
              </a:ext>
            </a:extLst>
          </p:cNvPr>
          <p:cNvSpPr/>
          <p:nvPr/>
        </p:nvSpPr>
        <p:spPr>
          <a:xfrm>
            <a:off x="1446110" y="4447120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6673ACB5-A400-1847-B366-53D433D25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151" y="5425029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magni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big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8EC20F-63B7-A141-AFA6-BC99E8E24C81}"/>
              </a:ext>
            </a:extLst>
          </p:cNvPr>
          <p:cNvSpPr/>
          <p:nvPr/>
        </p:nvSpPr>
        <p:spPr>
          <a:xfrm>
            <a:off x="1446110" y="5488243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91679DCA-80F6-524B-822E-D64CB5745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121" y="1060594"/>
            <a:ext cx="1469701" cy="8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cani</a:t>
            </a:r>
            <a:endParaRPr lang="en-GB" sz="3200" b="1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dog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9CC4B8-A9E8-B340-AD61-6E5080763B51}"/>
              </a:ext>
            </a:extLst>
          </p:cNvPr>
          <p:cNvSpPr/>
          <p:nvPr/>
        </p:nvSpPr>
        <p:spPr>
          <a:xfrm>
            <a:off x="8243080" y="1123808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2AD152B1-F31B-A544-AF4F-A61A56FE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105" y="1039732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circ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round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82C897-68CB-664B-B6DC-02780CA40C1E}"/>
              </a:ext>
            </a:extLst>
          </p:cNvPr>
          <p:cNvSpPr/>
          <p:nvPr/>
        </p:nvSpPr>
        <p:spPr>
          <a:xfrm>
            <a:off x="3737064" y="1102946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AE8A3206-9FB6-2540-9813-51045697B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790" y="2080855"/>
            <a:ext cx="1782676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terra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earth/ground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6D73BD-C5F7-EE48-AC23-DC5225EEA1BA}"/>
              </a:ext>
            </a:extLst>
          </p:cNvPr>
          <p:cNvSpPr/>
          <p:nvPr/>
        </p:nvSpPr>
        <p:spPr>
          <a:xfrm>
            <a:off x="3737064" y="2144069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F1DF9F8B-2A03-7040-8C7F-8AD9217AD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105" y="3206616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port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carry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20714E3-0B99-014F-9D30-7433D64330F1}"/>
              </a:ext>
            </a:extLst>
          </p:cNvPr>
          <p:cNvSpPr/>
          <p:nvPr/>
        </p:nvSpPr>
        <p:spPr>
          <a:xfrm>
            <a:off x="3737064" y="3269830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EC753A6C-4BEC-ED47-8989-A4EC773B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105" y="4383906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cent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hundred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954C034-7E57-D64D-B736-85F07A6D1584}"/>
              </a:ext>
            </a:extLst>
          </p:cNvPr>
          <p:cNvSpPr/>
          <p:nvPr/>
        </p:nvSpPr>
        <p:spPr>
          <a:xfrm>
            <a:off x="3737064" y="4447120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9DEB2AE2-CEB5-0740-BDD7-EF24FAA64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105" y="5425029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visi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see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778E053-0BF7-6947-BE75-651D949BBCA2}"/>
              </a:ext>
            </a:extLst>
          </p:cNvPr>
          <p:cNvSpPr/>
          <p:nvPr/>
        </p:nvSpPr>
        <p:spPr>
          <a:xfrm>
            <a:off x="3737064" y="5488243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A8AA3640-0D86-944E-A6B7-5F530AA88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137" y="2189353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audi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hear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D9BFC56-0921-764C-9551-D9164DD831E3}"/>
              </a:ext>
            </a:extLst>
          </p:cNvPr>
          <p:cNvSpPr/>
          <p:nvPr/>
        </p:nvSpPr>
        <p:spPr>
          <a:xfrm>
            <a:off x="8243096" y="2252567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6">
            <a:extLst>
              <a:ext uri="{FF2B5EF4-FFF2-40B4-BE49-F238E27FC236}">
                <a16:creationId xmlns:a16="http://schemas.microsoft.com/office/drawing/2014/main" id="{3437EEBA-1855-2346-A1CA-FD230FAE0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13" y="1060594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uni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one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C2ED5F-9762-F048-87E6-1749D69A5ED2}"/>
              </a:ext>
            </a:extLst>
          </p:cNvPr>
          <p:cNvSpPr/>
          <p:nvPr/>
        </p:nvSpPr>
        <p:spPr>
          <a:xfrm>
            <a:off x="5992272" y="1123808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6">
            <a:extLst>
              <a:ext uri="{FF2B5EF4-FFF2-40B4-BE49-F238E27FC236}">
                <a16:creationId xmlns:a16="http://schemas.microsoft.com/office/drawing/2014/main" id="{81787014-247F-264E-945A-DAEA5CDE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13" y="2101717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pute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think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D574EFF-B9C4-EC4D-B7CE-E8196322D7DF}"/>
              </a:ext>
            </a:extLst>
          </p:cNvPr>
          <p:cNvSpPr/>
          <p:nvPr/>
        </p:nvSpPr>
        <p:spPr>
          <a:xfrm>
            <a:off x="5992272" y="2164931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6">
            <a:extLst>
              <a:ext uri="{FF2B5EF4-FFF2-40B4-BE49-F238E27FC236}">
                <a16:creationId xmlns:a16="http://schemas.microsoft.com/office/drawing/2014/main" id="{97AA8525-F633-814F-8F0A-5B210AA6F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13" y="3227478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trans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across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317AB7-2326-B648-9ABF-F2ED990355E0}"/>
              </a:ext>
            </a:extLst>
          </p:cNvPr>
          <p:cNvSpPr/>
          <p:nvPr/>
        </p:nvSpPr>
        <p:spPr>
          <a:xfrm>
            <a:off x="5992272" y="3290692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AD75075B-8507-2C45-A22A-54900B14A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13" y="4404768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aqua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water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9C9430-5FE7-8142-B1C4-85EC76EFBE9B}"/>
              </a:ext>
            </a:extLst>
          </p:cNvPr>
          <p:cNvSpPr/>
          <p:nvPr/>
        </p:nvSpPr>
        <p:spPr>
          <a:xfrm>
            <a:off x="5992272" y="4467982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6">
            <a:extLst>
              <a:ext uri="{FF2B5EF4-FFF2-40B4-BE49-F238E27FC236}">
                <a16:creationId xmlns:a16="http://schemas.microsoft.com/office/drawing/2014/main" id="{13167545-FC2B-B245-8619-E247E22DA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13" y="5445891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porci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pig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8CE77A-6DDC-904F-AA3B-4370EBCA0577}"/>
              </a:ext>
            </a:extLst>
          </p:cNvPr>
          <p:cNvSpPr/>
          <p:nvPr/>
        </p:nvSpPr>
        <p:spPr>
          <a:xfrm>
            <a:off x="5992272" y="5509105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4FF1B5E3-85C6-3444-909D-4D6018FB4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121" y="3290700"/>
            <a:ext cx="1469701" cy="8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tri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three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9090FE-7789-7F42-B11E-B64147EC2856}"/>
              </a:ext>
            </a:extLst>
          </p:cNvPr>
          <p:cNvSpPr/>
          <p:nvPr/>
        </p:nvSpPr>
        <p:spPr>
          <a:xfrm>
            <a:off x="8243080" y="3353914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B3D73E-B826-9C40-AD1F-327A05453D91}"/>
              </a:ext>
            </a:extLst>
          </p:cNvPr>
          <p:cNvSpPr txBox="1"/>
          <p:nvPr/>
        </p:nvSpPr>
        <p:spPr>
          <a:xfrm>
            <a:off x="10781246" y="5351998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📝</a:t>
            </a:r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id="{64B05039-F95C-3949-AFBA-5F48072A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527" y="4394641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ped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foot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64BD963-F845-C14D-9148-19DB821121E7}"/>
              </a:ext>
            </a:extLst>
          </p:cNvPr>
          <p:cNvSpPr/>
          <p:nvPr/>
        </p:nvSpPr>
        <p:spPr>
          <a:xfrm>
            <a:off x="8237486" y="4457855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364494C8-168F-0641-ACDA-0B97061B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9527" y="5481390"/>
            <a:ext cx="1469701" cy="968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>
                <a:latin typeface="Calibri" charset="0"/>
                <a:cs typeface="Microsoft YaHei" charset="0"/>
              </a:rPr>
              <a:t>magi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magic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9F8FF2F-1930-F646-B941-B2ACBB620DCB}"/>
              </a:ext>
            </a:extLst>
          </p:cNvPr>
          <p:cNvSpPr/>
          <p:nvPr/>
        </p:nvSpPr>
        <p:spPr>
          <a:xfrm>
            <a:off x="8237486" y="5544604"/>
            <a:ext cx="1853260" cy="9048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06068"/>
            <a:ext cx="10972800" cy="8906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My new invention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 Inventing a product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5071BEB-4550-3C42-91C7-C0118760A213}"/>
              </a:ext>
            </a:extLst>
          </p:cNvPr>
          <p:cNvSpPr/>
          <p:nvPr/>
        </p:nvSpPr>
        <p:spPr>
          <a:xfrm>
            <a:off x="1908904" y="1180940"/>
            <a:ext cx="2166812" cy="102576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F6B63D-71FB-E643-BDD3-3AED27E91830}"/>
              </a:ext>
            </a:extLst>
          </p:cNvPr>
          <p:cNvSpPr txBox="1"/>
          <p:nvPr/>
        </p:nvSpPr>
        <p:spPr>
          <a:xfrm>
            <a:off x="1809262" y="1104689"/>
            <a:ext cx="2325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word beginning</a:t>
            </a:r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8EB8E778-FCC1-EB49-A7A8-9F696A852DFA}"/>
              </a:ext>
            </a:extLst>
          </p:cNvPr>
          <p:cNvSpPr/>
          <p:nvPr/>
        </p:nvSpPr>
        <p:spPr>
          <a:xfrm>
            <a:off x="4134330" y="1390734"/>
            <a:ext cx="496279" cy="464282"/>
          </a:xfrm>
          <a:prstGeom prst="plu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FC6DCFA-EA3B-E546-B994-62157B30CD1B}"/>
              </a:ext>
            </a:extLst>
          </p:cNvPr>
          <p:cNvSpPr/>
          <p:nvPr/>
        </p:nvSpPr>
        <p:spPr>
          <a:xfrm>
            <a:off x="4679455" y="1180940"/>
            <a:ext cx="2004646" cy="102576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F0B80C-8924-CA46-A1BF-90BE27A963C5}"/>
              </a:ext>
            </a:extLst>
          </p:cNvPr>
          <p:cNvSpPr txBox="1"/>
          <p:nvPr/>
        </p:nvSpPr>
        <p:spPr>
          <a:xfrm>
            <a:off x="4487987" y="1093019"/>
            <a:ext cx="2325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word </a:t>
            </a:r>
          </a:p>
          <a:p>
            <a:pPr algn="ctr"/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ending</a:t>
            </a:r>
          </a:p>
        </p:txBody>
      </p:sp>
      <p:sp>
        <p:nvSpPr>
          <p:cNvPr id="14" name="Equal 12">
            <a:extLst>
              <a:ext uri="{FF2B5EF4-FFF2-40B4-BE49-F238E27FC236}">
                <a16:creationId xmlns:a16="http://schemas.microsoft.com/office/drawing/2014/main" id="{0F61AE75-D23B-9B48-B82A-DECF62820C62}"/>
              </a:ext>
            </a:extLst>
          </p:cNvPr>
          <p:cNvSpPr/>
          <p:nvPr/>
        </p:nvSpPr>
        <p:spPr>
          <a:xfrm>
            <a:off x="6723200" y="1332120"/>
            <a:ext cx="664308" cy="581513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7AF644B-D3BE-494E-B8BD-D7223FFB753C}"/>
              </a:ext>
            </a:extLst>
          </p:cNvPr>
          <p:cNvSpPr/>
          <p:nvPr/>
        </p:nvSpPr>
        <p:spPr>
          <a:xfrm>
            <a:off x="7425991" y="1156138"/>
            <a:ext cx="2579053" cy="102576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E6917F-CB31-C74C-8CD5-01E08F28C533}"/>
              </a:ext>
            </a:extLst>
          </p:cNvPr>
          <p:cNvSpPr txBox="1"/>
          <p:nvPr/>
        </p:nvSpPr>
        <p:spPr>
          <a:xfrm>
            <a:off x="7436506" y="1202956"/>
            <a:ext cx="2587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1"/>
                </a:solidFill>
                <a:latin typeface="Comic Sans MS"/>
                <a:cs typeface="Comic Sans MS"/>
              </a:rPr>
              <a:t>canipute</a:t>
            </a:r>
            <a:endParaRPr lang="en-US" sz="4800" dirty="0">
              <a:solidFill>
                <a:schemeClr val="accent1"/>
              </a:solidFill>
              <a:latin typeface="Comic Sans MS"/>
              <a:cs typeface="Comic Sans M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DB20BE-3737-C449-9FC1-E6C464C115AC}"/>
              </a:ext>
            </a:extLst>
          </p:cNvPr>
          <p:cNvSpPr txBox="1"/>
          <p:nvPr/>
        </p:nvSpPr>
        <p:spPr>
          <a:xfrm>
            <a:off x="1988088" y="2624663"/>
            <a:ext cx="393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your new creation do?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14B5DC-CE2C-3947-AEC9-E908A541E69D}"/>
              </a:ext>
            </a:extLst>
          </p:cNvPr>
          <p:cNvSpPr txBox="1"/>
          <p:nvPr/>
        </p:nvSpPr>
        <p:spPr>
          <a:xfrm>
            <a:off x="7063216" y="2613191"/>
            <a:ext cx="233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it look like?</a:t>
            </a: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E347846B-7D4F-FC48-B4A7-10A0054DA70F}"/>
              </a:ext>
            </a:extLst>
          </p:cNvPr>
          <p:cNvSpPr/>
          <p:nvPr/>
        </p:nvSpPr>
        <p:spPr>
          <a:xfrm>
            <a:off x="5987941" y="2993995"/>
            <a:ext cx="4397010" cy="3702576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BE0D89-709D-2342-B42D-BD3CB9FFA9D5}"/>
              </a:ext>
            </a:extLst>
          </p:cNvPr>
          <p:cNvSpPr txBox="1"/>
          <p:nvPr/>
        </p:nvSpPr>
        <p:spPr>
          <a:xfrm>
            <a:off x="1908904" y="3107607"/>
            <a:ext cx="364991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dirty="0"/>
              <a:t>………………………………………………</a:t>
            </a:r>
            <a:endParaRPr lang="en-GB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  <a:p>
            <a:r>
              <a:rPr lang="mr-IN" dirty="0"/>
              <a:t>………………………………………………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C0A5C9-43E3-5044-8EAC-BE34D097131D}"/>
              </a:ext>
            </a:extLst>
          </p:cNvPr>
          <p:cNvSpPr txBox="1"/>
          <p:nvPr/>
        </p:nvSpPr>
        <p:spPr>
          <a:xfrm>
            <a:off x="1980913" y="3088363"/>
            <a:ext cx="3466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mic Sans MS"/>
                <a:cs typeface="Comic Sans MS"/>
              </a:rPr>
              <a:t>The </a:t>
            </a:r>
            <a:r>
              <a:rPr lang="en-US" dirty="0" err="1">
                <a:solidFill>
                  <a:schemeClr val="accent1"/>
                </a:solidFill>
                <a:latin typeface="Comic Sans MS"/>
                <a:cs typeface="Comic Sans MS"/>
              </a:rPr>
              <a:t>Canipute</a:t>
            </a:r>
            <a:r>
              <a:rPr lang="en-US" dirty="0">
                <a:solidFill>
                  <a:schemeClr val="accent1"/>
                </a:solidFill>
                <a:latin typeface="Comic Sans MS"/>
                <a:cs typeface="Comic Sans MS"/>
              </a:rPr>
              <a:t> is a special hat you put on your dog. It can read your dog’s brainwaves and translate what it is thinking into human language (options include English, French and German).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730355-E7BA-F24C-AC62-41C8AE48B5EE}"/>
              </a:ext>
            </a:extLst>
          </p:cNvPr>
          <p:cNvGrpSpPr/>
          <p:nvPr/>
        </p:nvGrpSpPr>
        <p:grpSpPr>
          <a:xfrm>
            <a:off x="6482999" y="3186432"/>
            <a:ext cx="3132235" cy="3365810"/>
            <a:chOff x="5113361" y="3128963"/>
            <a:chExt cx="3132235" cy="3365810"/>
          </a:xfrm>
        </p:grpSpPr>
        <p:pic>
          <p:nvPicPr>
            <p:cNvPr id="25" name="Picture 24" descr="IMG_3394.jpg">
              <a:extLst>
                <a:ext uri="{FF2B5EF4-FFF2-40B4-BE49-F238E27FC236}">
                  <a16:creationId xmlns:a16="http://schemas.microsoft.com/office/drawing/2014/main" id="{692C7494-4743-7F40-A461-700778D722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13362" y="3128963"/>
              <a:ext cx="3132234" cy="336581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3C0717E-FF66-F543-B40E-9ED5F4110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3361" y="3337610"/>
              <a:ext cx="1102105" cy="720386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B3F4C717-4587-694F-B1B2-3888670CAB91}"/>
              </a:ext>
            </a:extLst>
          </p:cNvPr>
          <p:cNvSpPr txBox="1"/>
          <p:nvPr/>
        </p:nvSpPr>
        <p:spPr>
          <a:xfrm>
            <a:off x="10781246" y="5351998"/>
            <a:ext cx="12105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📝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F4E1E6-AA9D-0542-8349-21DAA6403865}"/>
              </a:ext>
            </a:extLst>
          </p:cNvPr>
          <p:cNvSpPr/>
          <p:nvPr/>
        </p:nvSpPr>
        <p:spPr>
          <a:xfrm rot="21173226">
            <a:off x="2477188" y="1221114"/>
            <a:ext cx="1023817" cy="931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sz="3200" b="1" dirty="0" err="1">
                <a:latin typeface="Calibri" charset="0"/>
                <a:cs typeface="Microsoft YaHei" charset="0"/>
              </a:rPr>
              <a:t>cani</a:t>
            </a:r>
            <a:endParaRPr lang="en-GB" sz="3200" dirty="0">
              <a:latin typeface="Calibri" charset="0"/>
              <a:cs typeface="Microsoft YaHei" charset="0"/>
            </a:endParaRPr>
          </a:p>
          <a:p>
            <a:pPr algn="ctr">
              <a:lnSpc>
                <a:spcPct val="13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GB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dog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B2F25C84-A4C5-A341-B5C2-8692D0ECD6C6}"/>
              </a:ext>
            </a:extLst>
          </p:cNvPr>
          <p:cNvSpPr>
            <a:spLocks noChangeArrowheads="1"/>
          </p:cNvSpPr>
          <p:nvPr/>
        </p:nvSpPr>
        <p:spPr bwMode="auto">
          <a:xfrm rot="401473">
            <a:off x="5131345" y="1243395"/>
            <a:ext cx="1091786" cy="8910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GB" sz="3200" b="1" dirty="0" err="1">
                <a:solidFill>
                  <a:srgbClr val="000000"/>
                </a:solidFill>
                <a:latin typeface="Calibri" charset="0"/>
                <a:cs typeface="Microsoft YaHei" charset="0"/>
              </a:rPr>
              <a:t>pute</a:t>
            </a:r>
            <a:endParaRPr lang="en-GB" sz="3200" dirty="0">
              <a:solidFill>
                <a:srgbClr val="000000"/>
              </a:solidFill>
              <a:latin typeface="Calibri" charset="0"/>
              <a:cs typeface="Microsoft YaHei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GB" sz="2000" i="1" dirty="0">
                <a:solidFill>
                  <a:srgbClr val="000000"/>
                </a:solidFill>
                <a:latin typeface="Calibri" charset="0"/>
                <a:cs typeface="Microsoft YaHei" charset="0"/>
              </a:rPr>
              <a:t>think</a:t>
            </a:r>
          </a:p>
        </p:txBody>
      </p:sp>
    </p:spTree>
    <p:extLst>
      <p:ext uri="{BB962C8B-B14F-4D97-AF65-F5344CB8AC3E}">
        <p14:creationId xmlns:p14="http://schemas.microsoft.com/office/powerpoint/2010/main" val="135287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8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CBE9-34E2-6F46-938C-5D35A4EF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713" y="344109"/>
            <a:ext cx="2980314" cy="890647"/>
          </a:xfrm>
        </p:spPr>
        <p:txBody>
          <a:bodyPr>
            <a:normAutofit/>
          </a:bodyPr>
          <a:lstStyle/>
          <a:p>
            <a:r>
              <a:rPr lang="en-US" b="1" dirty="0"/>
              <a:t>Plenary quiz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FB235E-1560-A141-8529-A3235378EB29}"/>
              </a:ext>
            </a:extLst>
          </p:cNvPr>
          <p:cNvSpPr txBox="1">
            <a:spLocks/>
          </p:cNvSpPr>
          <p:nvPr/>
        </p:nvSpPr>
        <p:spPr>
          <a:xfrm>
            <a:off x="200166" y="6492875"/>
            <a:ext cx="574570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4 Inventing a product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AA5898-2C5D-A44B-9C1F-A48A10CFF476}"/>
              </a:ext>
            </a:extLst>
          </p:cNvPr>
          <p:cNvSpPr/>
          <p:nvPr/>
        </p:nvSpPr>
        <p:spPr>
          <a:xfrm>
            <a:off x="900112" y="3293309"/>
            <a:ext cx="72047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cs typeface="Papyrus"/>
              </a:rPr>
              <a:t>Question 2 </a:t>
            </a:r>
            <a:r>
              <a:rPr lang="en-US" sz="2400" dirty="0">
                <a:cs typeface="Papyrus"/>
              </a:rPr>
              <a:t>If you see ‘ped’ in a word, it often has something to do with a foot. What ‘ped’ word might you find on a bicycle that has something to do with a foot?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16CC46-0DDE-4747-97DE-C4FC46C828BA}"/>
              </a:ext>
            </a:extLst>
          </p:cNvPr>
          <p:cNvSpPr/>
          <p:nvPr/>
        </p:nvSpPr>
        <p:spPr>
          <a:xfrm>
            <a:off x="900112" y="4935759"/>
            <a:ext cx="7544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cs typeface="Papyrus"/>
              </a:rPr>
              <a:t>Question 3 </a:t>
            </a:r>
            <a:r>
              <a:rPr lang="en-US" sz="2400" dirty="0">
                <a:cs typeface="Papyrus"/>
              </a:rPr>
              <a:t>If you saw a new product called an ‘</a:t>
            </a:r>
            <a:r>
              <a:rPr lang="en-US" sz="2400" dirty="0" err="1">
                <a:cs typeface="Papyrus"/>
              </a:rPr>
              <a:t>Aquaped</a:t>
            </a:r>
            <a:r>
              <a:rPr lang="en-US" sz="2400" dirty="0">
                <a:cs typeface="Papyrus"/>
              </a:rPr>
              <a:t>’, what do you think it could be?</a:t>
            </a:r>
            <a:endParaRPr lang="en-US" sz="2400" dirty="0">
              <a:latin typeface="+mj-lt"/>
              <a:cs typeface="Papyru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E65A9D-AC98-DF4C-A1D2-D941FCF981F9}"/>
              </a:ext>
            </a:extLst>
          </p:cNvPr>
          <p:cNvSpPr/>
          <p:nvPr/>
        </p:nvSpPr>
        <p:spPr>
          <a:xfrm>
            <a:off x="900113" y="1512835"/>
            <a:ext cx="72047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cs typeface="Papyrus"/>
              </a:rPr>
              <a:t>Question 1 </a:t>
            </a:r>
            <a:r>
              <a:rPr lang="en-US" sz="2400" dirty="0">
                <a:cs typeface="Papyrus"/>
              </a:rPr>
              <a:t>What English word or words can you think of that come from the Latin word ‘aqua’ meaning ‘water’? Can you say what their connection with water is?</a:t>
            </a:r>
          </a:p>
        </p:txBody>
      </p:sp>
      <p:pic>
        <p:nvPicPr>
          <p:cNvPr id="8" name="pasted-image.png">
            <a:extLst>
              <a:ext uri="{FF2B5EF4-FFF2-40B4-BE49-F238E27FC236}">
                <a16:creationId xmlns:a16="http://schemas.microsoft.com/office/drawing/2014/main" id="{3C308F5B-189A-2042-A348-EC92DDAE949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242" y="1260679"/>
            <a:ext cx="3591413" cy="43366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347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7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7555</TotalTime>
  <Words>299</Words>
  <Application>Microsoft Macintosh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American Typewriter</vt:lpstr>
      <vt:lpstr>Arial</vt:lpstr>
      <vt:lpstr>Calibri</vt:lpstr>
      <vt:lpstr>Calibri Light</vt:lpstr>
      <vt:lpstr>Comic Sans MS</vt:lpstr>
      <vt:lpstr>Office Theme</vt:lpstr>
      <vt:lpstr>PowerPoint Presentation</vt:lpstr>
      <vt:lpstr>Recap quiz</vt:lpstr>
      <vt:lpstr>Latin roots in modern products</vt:lpstr>
      <vt:lpstr>My new invention</vt:lpstr>
      <vt:lpstr>My new invention</vt:lpstr>
      <vt:lpstr>Plenary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Classics</dc:title>
  <dc:creator>Charlie Andrew</dc:creator>
  <cp:lastModifiedBy>Charlie Andrew</cp:lastModifiedBy>
  <cp:revision>120</cp:revision>
  <dcterms:created xsi:type="dcterms:W3CDTF">2020-08-26T13:00:26Z</dcterms:created>
  <dcterms:modified xsi:type="dcterms:W3CDTF">2021-02-04T11:17:42Z</dcterms:modified>
</cp:coreProperties>
</file>