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82" r:id="rId3"/>
    <p:sldId id="283" r:id="rId4"/>
    <p:sldId id="284" r:id="rId5"/>
    <p:sldId id="269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8EA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235"/>
    <p:restoredTop sz="94655"/>
  </p:normalViewPr>
  <p:slideViewPr>
    <p:cSldViewPr snapToGrid="0" snapToObjects="1">
      <p:cViewPr varScale="1">
        <p:scale>
          <a:sx n="57" d="100"/>
          <a:sy n="57" d="100"/>
        </p:scale>
        <p:origin x="176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D4568-411D-114A-824D-5D0A02C4BE41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AFBC0-18EA-B445-8165-007CF41F7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45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2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6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2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6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5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0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6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3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2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3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29131-0636-4047-8DF3-24E530D7B4AA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2B453C-DE0B-7749-80E2-555B75D22710}"/>
              </a:ext>
            </a:extLst>
          </p:cNvPr>
          <p:cNvSpPr txBox="1"/>
          <p:nvPr userDrawn="1"/>
        </p:nvSpPr>
        <p:spPr>
          <a:xfrm>
            <a:off x="10635164" y="6635750"/>
            <a:ext cx="1556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© C Andrew  2016 &amp; 2020</a:t>
            </a:r>
          </a:p>
        </p:txBody>
      </p:sp>
    </p:spTree>
    <p:extLst>
      <p:ext uri="{BB962C8B-B14F-4D97-AF65-F5344CB8AC3E}">
        <p14:creationId xmlns:p14="http://schemas.microsoft.com/office/powerpoint/2010/main" val="399823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388BAB9-B8A2-D04A-B70B-7EF12C5DC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4461"/>
            <a:ext cx="9144000" cy="1201974"/>
          </a:xfrm>
        </p:spPr>
        <p:txBody>
          <a:bodyPr/>
          <a:lstStyle/>
          <a:p>
            <a:r>
              <a:rPr lang="en-US" dirty="0"/>
              <a:t>Unit 4, Session 2</a:t>
            </a:r>
          </a:p>
          <a:p>
            <a:r>
              <a:rPr lang="en-US" sz="3600" dirty="0"/>
              <a:t>Subject &amp; object recap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F0F2F3-37A5-2449-AF73-A08FD2615D55}"/>
              </a:ext>
            </a:extLst>
          </p:cNvPr>
          <p:cNvSpPr txBox="1"/>
          <p:nvPr/>
        </p:nvSpPr>
        <p:spPr>
          <a:xfrm>
            <a:off x="955964" y="5749869"/>
            <a:ext cx="10149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7E79"/>
                </a:solidFill>
              </a:rPr>
              <a:t>LO: To revisit the ideas of subject and object nouns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CB9602-B12B-5740-836B-518105BC36D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1595" y="665162"/>
            <a:ext cx="2328809" cy="2590800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0B86514-9380-3048-9107-A1AE5527F17F}"/>
              </a:ext>
            </a:extLst>
          </p:cNvPr>
          <p:cNvSpPr/>
          <p:nvPr/>
        </p:nvSpPr>
        <p:spPr>
          <a:xfrm>
            <a:off x="204716" y="163776"/>
            <a:ext cx="11791667" cy="6405403"/>
          </a:xfrm>
          <a:prstGeom prst="roundRect">
            <a:avLst>
              <a:gd name="adj" fmla="val 2540"/>
            </a:avLst>
          </a:prstGeom>
          <a:noFill/>
          <a:ln w="38100">
            <a:solidFill>
              <a:srgbClr val="8EAA4D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1143023 h 6858000"/>
                      <a:gd name="connsiteX1" fmla="*/ 1143023 w 12192000"/>
                      <a:gd name="connsiteY1" fmla="*/ 0 h 6858000"/>
                      <a:gd name="connsiteX2" fmla="*/ 1923845 w 12192000"/>
                      <a:gd name="connsiteY2" fmla="*/ 0 h 6858000"/>
                      <a:gd name="connsiteX3" fmla="*/ 2407489 w 12192000"/>
                      <a:gd name="connsiteY3" fmla="*/ 0 h 6858000"/>
                      <a:gd name="connsiteX4" fmla="*/ 2792073 w 12192000"/>
                      <a:gd name="connsiteY4" fmla="*/ 0 h 6858000"/>
                      <a:gd name="connsiteX5" fmla="*/ 3473836 w 12192000"/>
                      <a:gd name="connsiteY5" fmla="*/ 0 h 6858000"/>
                      <a:gd name="connsiteX6" fmla="*/ 3957479 w 12192000"/>
                      <a:gd name="connsiteY6" fmla="*/ 0 h 6858000"/>
                      <a:gd name="connsiteX7" fmla="*/ 4738302 w 12192000"/>
                      <a:gd name="connsiteY7" fmla="*/ 0 h 6858000"/>
                      <a:gd name="connsiteX8" fmla="*/ 5122886 w 12192000"/>
                      <a:gd name="connsiteY8" fmla="*/ 0 h 6858000"/>
                      <a:gd name="connsiteX9" fmla="*/ 5903708 w 12192000"/>
                      <a:gd name="connsiteY9" fmla="*/ 0 h 6858000"/>
                      <a:gd name="connsiteX10" fmla="*/ 6189233 w 12192000"/>
                      <a:gd name="connsiteY10" fmla="*/ 0 h 6858000"/>
                      <a:gd name="connsiteX11" fmla="*/ 6771936 w 12192000"/>
                      <a:gd name="connsiteY11" fmla="*/ 0 h 6858000"/>
                      <a:gd name="connsiteX12" fmla="*/ 7354639 w 12192000"/>
                      <a:gd name="connsiteY12" fmla="*/ 0 h 6858000"/>
                      <a:gd name="connsiteX13" fmla="*/ 7838282 w 12192000"/>
                      <a:gd name="connsiteY13" fmla="*/ 0 h 6858000"/>
                      <a:gd name="connsiteX14" fmla="*/ 8619105 w 12192000"/>
                      <a:gd name="connsiteY14" fmla="*/ 0 h 6858000"/>
                      <a:gd name="connsiteX15" fmla="*/ 9399927 w 12192000"/>
                      <a:gd name="connsiteY15" fmla="*/ 0 h 6858000"/>
                      <a:gd name="connsiteX16" fmla="*/ 9784511 w 12192000"/>
                      <a:gd name="connsiteY16" fmla="*/ 0 h 6858000"/>
                      <a:gd name="connsiteX17" fmla="*/ 10367214 w 12192000"/>
                      <a:gd name="connsiteY17" fmla="*/ 0 h 6858000"/>
                      <a:gd name="connsiteX18" fmla="*/ 11048977 w 12192000"/>
                      <a:gd name="connsiteY18" fmla="*/ 0 h 6858000"/>
                      <a:gd name="connsiteX19" fmla="*/ 12192000 w 12192000"/>
                      <a:gd name="connsiteY19" fmla="*/ 1143023 h 6858000"/>
                      <a:gd name="connsiteX20" fmla="*/ 12192000 w 12192000"/>
                      <a:gd name="connsiteY20" fmla="*/ 1577359 h 6858000"/>
                      <a:gd name="connsiteX21" fmla="*/ 12192000 w 12192000"/>
                      <a:gd name="connsiteY21" fmla="*/ 2240292 h 6858000"/>
                      <a:gd name="connsiteX22" fmla="*/ 12192000 w 12192000"/>
                      <a:gd name="connsiteY22" fmla="*/ 2811786 h 6858000"/>
                      <a:gd name="connsiteX23" fmla="*/ 12192000 w 12192000"/>
                      <a:gd name="connsiteY23" fmla="*/ 3291841 h 6858000"/>
                      <a:gd name="connsiteX24" fmla="*/ 12192000 w 12192000"/>
                      <a:gd name="connsiteY24" fmla="*/ 3863336 h 6858000"/>
                      <a:gd name="connsiteX25" fmla="*/ 12192000 w 12192000"/>
                      <a:gd name="connsiteY25" fmla="*/ 4297671 h 6858000"/>
                      <a:gd name="connsiteX26" fmla="*/ 12192000 w 12192000"/>
                      <a:gd name="connsiteY26" fmla="*/ 4732007 h 6858000"/>
                      <a:gd name="connsiteX27" fmla="*/ 12192000 w 12192000"/>
                      <a:gd name="connsiteY27" fmla="*/ 5714977 h 6858000"/>
                      <a:gd name="connsiteX28" fmla="*/ 11048977 w 12192000"/>
                      <a:gd name="connsiteY28" fmla="*/ 6858000 h 6858000"/>
                      <a:gd name="connsiteX29" fmla="*/ 10763452 w 12192000"/>
                      <a:gd name="connsiteY29" fmla="*/ 6858000 h 6858000"/>
                      <a:gd name="connsiteX30" fmla="*/ 10081690 w 12192000"/>
                      <a:gd name="connsiteY30" fmla="*/ 6858000 h 6858000"/>
                      <a:gd name="connsiteX31" fmla="*/ 9796165 w 12192000"/>
                      <a:gd name="connsiteY31" fmla="*/ 6858000 h 6858000"/>
                      <a:gd name="connsiteX32" fmla="*/ 9114402 w 12192000"/>
                      <a:gd name="connsiteY32" fmla="*/ 6858000 h 6858000"/>
                      <a:gd name="connsiteX33" fmla="*/ 8729818 w 12192000"/>
                      <a:gd name="connsiteY33" fmla="*/ 6858000 h 6858000"/>
                      <a:gd name="connsiteX34" fmla="*/ 8444294 w 12192000"/>
                      <a:gd name="connsiteY34" fmla="*/ 6858000 h 6858000"/>
                      <a:gd name="connsiteX35" fmla="*/ 8059710 w 12192000"/>
                      <a:gd name="connsiteY35" fmla="*/ 6858000 h 6858000"/>
                      <a:gd name="connsiteX36" fmla="*/ 7377947 w 12192000"/>
                      <a:gd name="connsiteY36" fmla="*/ 6858000 h 6858000"/>
                      <a:gd name="connsiteX37" fmla="*/ 6993363 w 12192000"/>
                      <a:gd name="connsiteY37" fmla="*/ 6858000 h 6858000"/>
                      <a:gd name="connsiteX38" fmla="*/ 6707838 w 12192000"/>
                      <a:gd name="connsiteY38" fmla="*/ 6858000 h 6858000"/>
                      <a:gd name="connsiteX39" fmla="*/ 6323254 w 12192000"/>
                      <a:gd name="connsiteY39" fmla="*/ 6858000 h 6858000"/>
                      <a:gd name="connsiteX40" fmla="*/ 5839611 w 12192000"/>
                      <a:gd name="connsiteY40" fmla="*/ 6858000 h 6858000"/>
                      <a:gd name="connsiteX41" fmla="*/ 5256907 w 12192000"/>
                      <a:gd name="connsiteY41" fmla="*/ 6858000 h 6858000"/>
                      <a:gd name="connsiteX42" fmla="*/ 4872323 w 12192000"/>
                      <a:gd name="connsiteY42" fmla="*/ 6858000 h 6858000"/>
                      <a:gd name="connsiteX43" fmla="*/ 4091501 w 12192000"/>
                      <a:gd name="connsiteY43" fmla="*/ 6858000 h 6858000"/>
                      <a:gd name="connsiteX44" fmla="*/ 3508798 w 12192000"/>
                      <a:gd name="connsiteY44" fmla="*/ 6858000 h 6858000"/>
                      <a:gd name="connsiteX45" fmla="*/ 2727976 w 12192000"/>
                      <a:gd name="connsiteY45" fmla="*/ 6858000 h 6858000"/>
                      <a:gd name="connsiteX46" fmla="*/ 2046213 w 12192000"/>
                      <a:gd name="connsiteY46" fmla="*/ 6858000 h 6858000"/>
                      <a:gd name="connsiteX47" fmla="*/ 1143023 w 12192000"/>
                      <a:gd name="connsiteY47" fmla="*/ 6858000 h 6858000"/>
                      <a:gd name="connsiteX48" fmla="*/ 0 w 12192000"/>
                      <a:gd name="connsiteY48" fmla="*/ 5714977 h 6858000"/>
                      <a:gd name="connsiteX49" fmla="*/ 0 w 12192000"/>
                      <a:gd name="connsiteY49" fmla="*/ 5189202 h 6858000"/>
                      <a:gd name="connsiteX50" fmla="*/ 0 w 12192000"/>
                      <a:gd name="connsiteY50" fmla="*/ 4754867 h 6858000"/>
                      <a:gd name="connsiteX51" fmla="*/ 0 w 12192000"/>
                      <a:gd name="connsiteY51" fmla="*/ 4091933 h 6858000"/>
                      <a:gd name="connsiteX52" fmla="*/ 0 w 12192000"/>
                      <a:gd name="connsiteY52" fmla="*/ 3520439 h 6858000"/>
                      <a:gd name="connsiteX53" fmla="*/ 0 w 12192000"/>
                      <a:gd name="connsiteY53" fmla="*/ 2857506 h 6858000"/>
                      <a:gd name="connsiteX54" fmla="*/ 0 w 12192000"/>
                      <a:gd name="connsiteY54" fmla="*/ 2331731 h 6858000"/>
                      <a:gd name="connsiteX55" fmla="*/ 0 w 12192000"/>
                      <a:gd name="connsiteY55" fmla="*/ 1851676 h 6858000"/>
                      <a:gd name="connsiteX56" fmla="*/ 0 w 12192000"/>
                      <a:gd name="connsiteY56" fmla="*/ 1143023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1143023"/>
                        </a:moveTo>
                        <a:cubicBezTo>
                          <a:pt x="-28290" y="494299"/>
                          <a:pt x="394354" y="44060"/>
                          <a:pt x="1143023" y="0"/>
                        </a:cubicBezTo>
                        <a:cubicBezTo>
                          <a:pt x="1450775" y="-69397"/>
                          <a:pt x="1757005" y="74170"/>
                          <a:pt x="1923845" y="0"/>
                        </a:cubicBezTo>
                        <a:cubicBezTo>
                          <a:pt x="2090685" y="-74170"/>
                          <a:pt x="2211996" y="42603"/>
                          <a:pt x="2407489" y="0"/>
                        </a:cubicBezTo>
                        <a:cubicBezTo>
                          <a:pt x="2602982" y="-42603"/>
                          <a:pt x="2674984" y="35029"/>
                          <a:pt x="2792073" y="0"/>
                        </a:cubicBezTo>
                        <a:cubicBezTo>
                          <a:pt x="2909162" y="-35029"/>
                          <a:pt x="3256033" y="18317"/>
                          <a:pt x="3473836" y="0"/>
                        </a:cubicBezTo>
                        <a:cubicBezTo>
                          <a:pt x="3691639" y="-18317"/>
                          <a:pt x="3856322" y="12725"/>
                          <a:pt x="3957479" y="0"/>
                        </a:cubicBezTo>
                        <a:cubicBezTo>
                          <a:pt x="4058636" y="-12725"/>
                          <a:pt x="4359881" y="62969"/>
                          <a:pt x="4738302" y="0"/>
                        </a:cubicBezTo>
                        <a:cubicBezTo>
                          <a:pt x="5116723" y="-62969"/>
                          <a:pt x="4942312" y="6342"/>
                          <a:pt x="5122886" y="0"/>
                        </a:cubicBezTo>
                        <a:cubicBezTo>
                          <a:pt x="5303460" y="-6342"/>
                          <a:pt x="5685444" y="58423"/>
                          <a:pt x="5903708" y="0"/>
                        </a:cubicBezTo>
                        <a:cubicBezTo>
                          <a:pt x="6121972" y="-58423"/>
                          <a:pt x="6099896" y="27968"/>
                          <a:pt x="6189233" y="0"/>
                        </a:cubicBezTo>
                        <a:cubicBezTo>
                          <a:pt x="6278570" y="-27968"/>
                          <a:pt x="6564243" y="58772"/>
                          <a:pt x="6771936" y="0"/>
                        </a:cubicBezTo>
                        <a:cubicBezTo>
                          <a:pt x="6979629" y="-58772"/>
                          <a:pt x="7150676" y="9338"/>
                          <a:pt x="7354639" y="0"/>
                        </a:cubicBezTo>
                        <a:cubicBezTo>
                          <a:pt x="7558602" y="-9338"/>
                          <a:pt x="7678022" y="4832"/>
                          <a:pt x="7838282" y="0"/>
                        </a:cubicBezTo>
                        <a:cubicBezTo>
                          <a:pt x="7998542" y="-4832"/>
                          <a:pt x="8395328" y="82788"/>
                          <a:pt x="8619105" y="0"/>
                        </a:cubicBezTo>
                        <a:cubicBezTo>
                          <a:pt x="8842882" y="-82788"/>
                          <a:pt x="9194565" y="70635"/>
                          <a:pt x="9399927" y="0"/>
                        </a:cubicBezTo>
                        <a:cubicBezTo>
                          <a:pt x="9605289" y="-70635"/>
                          <a:pt x="9688499" y="25428"/>
                          <a:pt x="9784511" y="0"/>
                        </a:cubicBezTo>
                        <a:cubicBezTo>
                          <a:pt x="9880523" y="-25428"/>
                          <a:pt x="10112614" y="58178"/>
                          <a:pt x="10367214" y="0"/>
                        </a:cubicBezTo>
                        <a:cubicBezTo>
                          <a:pt x="10621814" y="-58178"/>
                          <a:pt x="10791911" y="7403"/>
                          <a:pt x="11048977" y="0"/>
                        </a:cubicBezTo>
                        <a:cubicBezTo>
                          <a:pt x="11623948" y="-169372"/>
                          <a:pt x="12287596" y="492328"/>
                          <a:pt x="12192000" y="1143023"/>
                        </a:cubicBezTo>
                        <a:cubicBezTo>
                          <a:pt x="12222846" y="1305508"/>
                          <a:pt x="12182117" y="1389599"/>
                          <a:pt x="12192000" y="1577359"/>
                        </a:cubicBezTo>
                        <a:cubicBezTo>
                          <a:pt x="12201883" y="1765119"/>
                          <a:pt x="12146812" y="1975571"/>
                          <a:pt x="12192000" y="2240292"/>
                        </a:cubicBezTo>
                        <a:cubicBezTo>
                          <a:pt x="12237188" y="2505013"/>
                          <a:pt x="12175481" y="2533710"/>
                          <a:pt x="12192000" y="2811786"/>
                        </a:cubicBezTo>
                        <a:cubicBezTo>
                          <a:pt x="12208519" y="3089862"/>
                          <a:pt x="12163763" y="3169705"/>
                          <a:pt x="12192000" y="3291841"/>
                        </a:cubicBezTo>
                        <a:cubicBezTo>
                          <a:pt x="12220237" y="3413977"/>
                          <a:pt x="12167838" y="3719854"/>
                          <a:pt x="12192000" y="3863336"/>
                        </a:cubicBezTo>
                        <a:cubicBezTo>
                          <a:pt x="12216162" y="4006819"/>
                          <a:pt x="12164354" y="4195130"/>
                          <a:pt x="12192000" y="4297671"/>
                        </a:cubicBezTo>
                        <a:cubicBezTo>
                          <a:pt x="12219646" y="4400212"/>
                          <a:pt x="12150947" y="4618553"/>
                          <a:pt x="12192000" y="4732007"/>
                        </a:cubicBezTo>
                        <a:cubicBezTo>
                          <a:pt x="12233053" y="4845461"/>
                          <a:pt x="12109569" y="5480211"/>
                          <a:pt x="12192000" y="5714977"/>
                        </a:cubicBezTo>
                        <a:cubicBezTo>
                          <a:pt x="12368691" y="6408090"/>
                          <a:pt x="11720805" y="6994600"/>
                          <a:pt x="11048977" y="6858000"/>
                        </a:cubicBezTo>
                        <a:cubicBezTo>
                          <a:pt x="10987144" y="6886139"/>
                          <a:pt x="10847403" y="6838849"/>
                          <a:pt x="10763452" y="6858000"/>
                        </a:cubicBezTo>
                        <a:cubicBezTo>
                          <a:pt x="10679502" y="6877151"/>
                          <a:pt x="10343895" y="6854638"/>
                          <a:pt x="10081690" y="6858000"/>
                        </a:cubicBezTo>
                        <a:cubicBezTo>
                          <a:pt x="9819485" y="6861362"/>
                          <a:pt x="9899699" y="6846950"/>
                          <a:pt x="9796165" y="6858000"/>
                        </a:cubicBezTo>
                        <a:cubicBezTo>
                          <a:pt x="9692632" y="6869050"/>
                          <a:pt x="9319991" y="6786315"/>
                          <a:pt x="9114402" y="6858000"/>
                        </a:cubicBezTo>
                        <a:cubicBezTo>
                          <a:pt x="8908813" y="6929685"/>
                          <a:pt x="8858176" y="6848896"/>
                          <a:pt x="8729818" y="6858000"/>
                        </a:cubicBezTo>
                        <a:cubicBezTo>
                          <a:pt x="8601460" y="6867104"/>
                          <a:pt x="8548436" y="6845701"/>
                          <a:pt x="8444294" y="6858000"/>
                        </a:cubicBezTo>
                        <a:cubicBezTo>
                          <a:pt x="8340152" y="6870299"/>
                          <a:pt x="8155317" y="6850854"/>
                          <a:pt x="8059710" y="6858000"/>
                        </a:cubicBezTo>
                        <a:cubicBezTo>
                          <a:pt x="7964103" y="6865146"/>
                          <a:pt x="7521875" y="6839013"/>
                          <a:pt x="7377947" y="6858000"/>
                        </a:cubicBezTo>
                        <a:cubicBezTo>
                          <a:pt x="7234019" y="6876987"/>
                          <a:pt x="7139488" y="6831521"/>
                          <a:pt x="6993363" y="6858000"/>
                        </a:cubicBezTo>
                        <a:cubicBezTo>
                          <a:pt x="6847238" y="6884479"/>
                          <a:pt x="6789347" y="6827892"/>
                          <a:pt x="6707838" y="6858000"/>
                        </a:cubicBezTo>
                        <a:cubicBezTo>
                          <a:pt x="6626329" y="6888108"/>
                          <a:pt x="6422969" y="6850890"/>
                          <a:pt x="6323254" y="6858000"/>
                        </a:cubicBezTo>
                        <a:cubicBezTo>
                          <a:pt x="6223539" y="6865110"/>
                          <a:pt x="6034058" y="6855262"/>
                          <a:pt x="5839611" y="6858000"/>
                        </a:cubicBezTo>
                        <a:cubicBezTo>
                          <a:pt x="5645164" y="6860738"/>
                          <a:pt x="5519718" y="6810024"/>
                          <a:pt x="5256907" y="6858000"/>
                        </a:cubicBezTo>
                        <a:cubicBezTo>
                          <a:pt x="4994096" y="6905976"/>
                          <a:pt x="4977783" y="6822987"/>
                          <a:pt x="4872323" y="6858000"/>
                        </a:cubicBezTo>
                        <a:cubicBezTo>
                          <a:pt x="4766863" y="6893013"/>
                          <a:pt x="4368016" y="6785862"/>
                          <a:pt x="4091501" y="6858000"/>
                        </a:cubicBezTo>
                        <a:cubicBezTo>
                          <a:pt x="3814986" y="6930138"/>
                          <a:pt x="3655208" y="6810227"/>
                          <a:pt x="3508798" y="6858000"/>
                        </a:cubicBezTo>
                        <a:cubicBezTo>
                          <a:pt x="3362388" y="6905773"/>
                          <a:pt x="3019665" y="6847863"/>
                          <a:pt x="2727976" y="6858000"/>
                        </a:cubicBezTo>
                        <a:cubicBezTo>
                          <a:pt x="2436287" y="6868137"/>
                          <a:pt x="2268477" y="6827091"/>
                          <a:pt x="2046213" y="6858000"/>
                        </a:cubicBezTo>
                        <a:cubicBezTo>
                          <a:pt x="1823949" y="6888909"/>
                          <a:pt x="1545751" y="6767822"/>
                          <a:pt x="1143023" y="6858000"/>
                        </a:cubicBezTo>
                        <a:cubicBezTo>
                          <a:pt x="578120" y="6869378"/>
                          <a:pt x="-50709" y="6364804"/>
                          <a:pt x="0" y="5714977"/>
                        </a:cubicBezTo>
                        <a:cubicBezTo>
                          <a:pt x="-16098" y="5514499"/>
                          <a:pt x="44475" y="5402250"/>
                          <a:pt x="0" y="5189202"/>
                        </a:cubicBezTo>
                        <a:cubicBezTo>
                          <a:pt x="-44475" y="4976155"/>
                          <a:pt x="23780" y="4942722"/>
                          <a:pt x="0" y="4754867"/>
                        </a:cubicBezTo>
                        <a:cubicBezTo>
                          <a:pt x="-23780" y="4567013"/>
                          <a:pt x="9335" y="4247380"/>
                          <a:pt x="0" y="4091933"/>
                        </a:cubicBezTo>
                        <a:cubicBezTo>
                          <a:pt x="-9335" y="3936486"/>
                          <a:pt x="41597" y="3738698"/>
                          <a:pt x="0" y="3520439"/>
                        </a:cubicBezTo>
                        <a:cubicBezTo>
                          <a:pt x="-41597" y="3302180"/>
                          <a:pt x="7603" y="3080610"/>
                          <a:pt x="0" y="2857506"/>
                        </a:cubicBezTo>
                        <a:cubicBezTo>
                          <a:pt x="-7603" y="2634402"/>
                          <a:pt x="9871" y="2562736"/>
                          <a:pt x="0" y="2331731"/>
                        </a:cubicBezTo>
                        <a:cubicBezTo>
                          <a:pt x="-9871" y="2100726"/>
                          <a:pt x="38109" y="2076847"/>
                          <a:pt x="0" y="1851676"/>
                        </a:cubicBezTo>
                        <a:cubicBezTo>
                          <a:pt x="-38109" y="1626506"/>
                          <a:pt x="24038" y="1375073"/>
                          <a:pt x="0" y="1143023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D4F83E-2349-9E4C-8138-F88C270995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9899" y="3429000"/>
            <a:ext cx="6172200" cy="1041400"/>
          </a:xfrm>
          <a:prstGeom prst="rect">
            <a:avLst/>
          </a:prstGeom>
        </p:spPr>
      </p:pic>
      <p:sp>
        <p:nvSpPr>
          <p:cNvPr id="5" name="Oval Callout 4">
            <a:extLst>
              <a:ext uri="{FF2B5EF4-FFF2-40B4-BE49-F238E27FC236}">
                <a16:creationId xmlns:a16="http://schemas.microsoft.com/office/drawing/2014/main" id="{10D4EF17-EB8E-7543-9C80-20D01BB3879F}"/>
              </a:ext>
            </a:extLst>
          </p:cNvPr>
          <p:cNvSpPr/>
          <p:nvPr/>
        </p:nvSpPr>
        <p:spPr>
          <a:xfrm>
            <a:off x="7260404" y="446019"/>
            <a:ext cx="2994660" cy="1295400"/>
          </a:xfrm>
          <a:prstGeom prst="wedgeEllipseCallout">
            <a:avLst>
              <a:gd name="adj1" fmla="val -73505"/>
              <a:gd name="adj2" fmla="val 250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salvete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!</a:t>
            </a:r>
            <a:endParaRPr lang="en-US" sz="4000" dirty="0"/>
          </a:p>
        </p:txBody>
      </p:sp>
      <p:sp>
        <p:nvSpPr>
          <p:cNvPr id="11" name="Oval Callout 10">
            <a:extLst>
              <a:ext uri="{FF2B5EF4-FFF2-40B4-BE49-F238E27FC236}">
                <a16:creationId xmlns:a16="http://schemas.microsoft.com/office/drawing/2014/main" id="{CC36F092-481A-F94F-BB88-2BB2F8F15F50}"/>
              </a:ext>
            </a:extLst>
          </p:cNvPr>
          <p:cNvSpPr/>
          <p:nvPr/>
        </p:nvSpPr>
        <p:spPr>
          <a:xfrm>
            <a:off x="9640252" y="1421359"/>
            <a:ext cx="2151194" cy="1041401"/>
          </a:xfrm>
          <a:prstGeom prst="wedgeEllipseCallout">
            <a:avLst>
              <a:gd name="adj1" fmla="val 53976"/>
              <a:gd name="adj2" fmla="val 57206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salve!</a:t>
            </a:r>
            <a:endParaRPr lang="en-US" sz="4000" dirty="0"/>
          </a:p>
        </p:txBody>
      </p:sp>
      <p:sp>
        <p:nvSpPr>
          <p:cNvPr id="14" name="Oval Callout 13">
            <a:extLst>
              <a:ext uri="{FF2B5EF4-FFF2-40B4-BE49-F238E27FC236}">
                <a16:creationId xmlns:a16="http://schemas.microsoft.com/office/drawing/2014/main" id="{D876E904-96D2-0247-A9FB-DE72197D94E9}"/>
              </a:ext>
            </a:extLst>
          </p:cNvPr>
          <p:cNvSpPr/>
          <p:nvPr/>
        </p:nvSpPr>
        <p:spPr>
          <a:xfrm>
            <a:off x="7260404" y="2142699"/>
            <a:ext cx="2994660" cy="1457917"/>
          </a:xfrm>
          <a:prstGeom prst="wedgeEllipseCallout">
            <a:avLst>
              <a:gd name="adj1" fmla="val -68948"/>
              <a:gd name="adj2" fmla="val -60713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quid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agistis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?</a:t>
            </a:r>
            <a:endParaRPr lang="en-US" sz="4000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4C94866-5272-2E4D-8EFF-6385642F7597}"/>
              </a:ext>
            </a:extLst>
          </p:cNvPr>
          <p:cNvGrpSpPr/>
          <p:nvPr/>
        </p:nvGrpSpPr>
        <p:grpSpPr>
          <a:xfrm>
            <a:off x="9179467" y="3514808"/>
            <a:ext cx="2816916" cy="1390651"/>
            <a:chOff x="9179467" y="3514808"/>
            <a:chExt cx="2816916" cy="1390651"/>
          </a:xfrm>
        </p:grpSpPr>
        <p:pic>
          <p:nvPicPr>
            <p:cNvPr id="9" name="Picture 8" descr="Shape&#10;&#10;Description automatically generated">
              <a:extLst>
                <a:ext uri="{FF2B5EF4-FFF2-40B4-BE49-F238E27FC236}">
                  <a16:creationId xmlns:a16="http://schemas.microsoft.com/office/drawing/2014/main" id="{2D455C40-395E-5B43-A175-5B9779B8A0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272483" y="4206959"/>
              <a:ext cx="723900" cy="698500"/>
            </a:xfrm>
            <a:prstGeom prst="rect">
              <a:avLst/>
            </a:prstGeom>
          </p:spPr>
        </p:pic>
        <p:sp>
          <p:nvSpPr>
            <p:cNvPr id="16" name="Oval Callout 15">
              <a:extLst>
                <a:ext uri="{FF2B5EF4-FFF2-40B4-BE49-F238E27FC236}">
                  <a16:creationId xmlns:a16="http://schemas.microsoft.com/office/drawing/2014/main" id="{18FA8223-9125-AC47-994A-493F1AC0128E}"/>
                </a:ext>
              </a:extLst>
            </p:cNvPr>
            <p:cNvSpPr/>
            <p:nvPr/>
          </p:nvSpPr>
          <p:spPr>
            <a:xfrm>
              <a:off x="9179467" y="3514808"/>
              <a:ext cx="2151194" cy="1041401"/>
            </a:xfrm>
            <a:prstGeom prst="wedgeEllipseCallout">
              <a:avLst>
                <a:gd name="adj1" fmla="val 53976"/>
                <a:gd name="adj2" fmla="val 57206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bene!</a:t>
              </a:r>
              <a:endParaRPr lang="en-US" sz="40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8BA9404-94D2-684F-A8A8-B0CBF7F53C89}"/>
              </a:ext>
            </a:extLst>
          </p:cNvPr>
          <p:cNvGrpSpPr/>
          <p:nvPr/>
        </p:nvGrpSpPr>
        <p:grpSpPr>
          <a:xfrm>
            <a:off x="9084842" y="4640284"/>
            <a:ext cx="2846568" cy="1507171"/>
            <a:chOff x="9084842" y="4640284"/>
            <a:chExt cx="2846568" cy="1507171"/>
          </a:xfrm>
        </p:grpSpPr>
        <p:pic>
          <p:nvPicPr>
            <p:cNvPr id="19" name="Picture 1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21B74898-D0C7-E64C-B52C-81D4AA8A1C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105910" y="5245755"/>
              <a:ext cx="825500" cy="901700"/>
            </a:xfrm>
            <a:prstGeom prst="rect">
              <a:avLst/>
            </a:prstGeom>
          </p:spPr>
        </p:pic>
        <p:sp>
          <p:nvSpPr>
            <p:cNvPr id="17" name="Oval Callout 16">
              <a:extLst>
                <a:ext uri="{FF2B5EF4-FFF2-40B4-BE49-F238E27FC236}">
                  <a16:creationId xmlns:a16="http://schemas.microsoft.com/office/drawing/2014/main" id="{DC7D741E-C999-4941-BC7B-6D29EFF2537F}"/>
                </a:ext>
              </a:extLst>
            </p:cNvPr>
            <p:cNvSpPr/>
            <p:nvPr/>
          </p:nvSpPr>
          <p:spPr>
            <a:xfrm>
              <a:off x="9084842" y="4640284"/>
              <a:ext cx="2151194" cy="1041401"/>
            </a:xfrm>
            <a:prstGeom prst="wedgeEllipseCallout">
              <a:avLst>
                <a:gd name="adj1" fmla="val 53976"/>
                <a:gd name="adj2" fmla="val 57206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male!</a:t>
              </a:r>
              <a:endParaRPr lang="en-US" sz="4000" dirty="0"/>
            </a:p>
          </p:txBody>
        </p:sp>
      </p:grpSp>
      <p:sp>
        <p:nvSpPr>
          <p:cNvPr id="2" name="Vertical Scroll 1">
            <a:extLst>
              <a:ext uri="{FF2B5EF4-FFF2-40B4-BE49-F238E27FC236}">
                <a16:creationId xmlns:a16="http://schemas.microsoft.com/office/drawing/2014/main" id="{ACEB0476-A302-1440-B6F3-92E87709943A}"/>
              </a:ext>
            </a:extLst>
          </p:cNvPr>
          <p:cNvSpPr/>
          <p:nvPr/>
        </p:nvSpPr>
        <p:spPr>
          <a:xfrm rot="20583142">
            <a:off x="5868108" y="1347191"/>
            <a:ext cx="1313303" cy="1367927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Callout 17">
            <a:extLst>
              <a:ext uri="{FF2B5EF4-FFF2-40B4-BE49-F238E27FC236}">
                <a16:creationId xmlns:a16="http://schemas.microsoft.com/office/drawing/2014/main" id="{FCAB84AB-7FAF-8C47-899D-92FCBD97BC15}"/>
              </a:ext>
            </a:extLst>
          </p:cNvPr>
          <p:cNvSpPr/>
          <p:nvPr/>
        </p:nvSpPr>
        <p:spPr>
          <a:xfrm>
            <a:off x="7362873" y="387767"/>
            <a:ext cx="2994660" cy="1295400"/>
          </a:xfrm>
          <a:prstGeom prst="wedgeEllipseCallout">
            <a:avLst>
              <a:gd name="adj1" fmla="val -73505"/>
              <a:gd name="adj2" fmla="val 25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quis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adest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?</a:t>
            </a:r>
            <a:endParaRPr lang="en-US" sz="4000" dirty="0"/>
          </a:p>
        </p:txBody>
      </p:sp>
      <p:sp>
        <p:nvSpPr>
          <p:cNvPr id="22" name="Oval Callout 21">
            <a:extLst>
              <a:ext uri="{FF2B5EF4-FFF2-40B4-BE49-F238E27FC236}">
                <a16:creationId xmlns:a16="http://schemas.microsoft.com/office/drawing/2014/main" id="{6FE0E82B-04D4-C548-8D27-84AEEF3E100B}"/>
              </a:ext>
            </a:extLst>
          </p:cNvPr>
          <p:cNvSpPr/>
          <p:nvPr/>
        </p:nvSpPr>
        <p:spPr>
          <a:xfrm>
            <a:off x="9334501" y="1573759"/>
            <a:ext cx="2571246" cy="1041401"/>
          </a:xfrm>
          <a:prstGeom prst="wedgeEllipseCallout">
            <a:avLst>
              <a:gd name="adj1" fmla="val 53976"/>
              <a:gd name="adj2" fmla="val 57206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adsum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8028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1" grpId="0" animBg="1"/>
      <p:bldP spid="11" grpId="1" animBg="1"/>
      <p:bldP spid="14" grpId="0" animBg="1"/>
      <p:bldP spid="14" grpId="1" animBg="1"/>
      <p:bldP spid="2" grpId="0" animBg="1"/>
      <p:bldP spid="18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237" y="406068"/>
            <a:ext cx="7541525" cy="890647"/>
          </a:xfrm>
        </p:spPr>
        <p:txBody>
          <a:bodyPr/>
          <a:lstStyle/>
          <a:p>
            <a:pPr algn="ctr"/>
            <a:r>
              <a:rPr lang="en-US" dirty="0"/>
              <a:t>Word Roots Challenge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1EB3C4FF-7E63-6D4F-A7D1-DBDEB7ED4F8D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4.02 Subject &amp; object recap</a:t>
            </a:r>
          </a:p>
        </p:txBody>
      </p:sp>
      <p:pic>
        <p:nvPicPr>
          <p:cNvPr id="4" name="Graphic 3" descr="Tree With Roots">
            <a:extLst>
              <a:ext uri="{FF2B5EF4-FFF2-40B4-BE49-F238E27FC236}">
                <a16:creationId xmlns:a16="http://schemas.microsoft.com/office/drawing/2014/main" id="{4A1A751F-FC6A-BE4F-B5EB-471B96C2F5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18214" y="185552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292A07-5E1A-0345-8242-26D75C96136A}"/>
              </a:ext>
            </a:extLst>
          </p:cNvPr>
          <p:cNvSpPr txBox="1"/>
          <p:nvPr/>
        </p:nvSpPr>
        <p:spPr>
          <a:xfrm>
            <a:off x="4888702" y="3247042"/>
            <a:ext cx="20632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medical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to do with doctors or medicine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421A74-5BB0-F341-A8B1-19BCD8D6C0F5}"/>
              </a:ext>
            </a:extLst>
          </p:cNvPr>
          <p:cNvSpPr txBox="1"/>
          <p:nvPr/>
        </p:nvSpPr>
        <p:spPr>
          <a:xfrm>
            <a:off x="4509243" y="2854028"/>
            <a:ext cx="28221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vaccine</a:t>
            </a:r>
          </a:p>
          <a:p>
            <a:pPr algn="ctr"/>
            <a:r>
              <a:rPr lang="en-US" dirty="0">
                <a:solidFill>
                  <a:srgbClr val="002060"/>
                </a:solidFill>
              </a:rPr>
              <a:t>a medicine that prevents you getting a bad disease, first developed for the illness cowpox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6D8B820-681A-1D49-BB1A-F3D6031D5115}"/>
              </a:ext>
            </a:extLst>
          </p:cNvPr>
          <p:cNvSpPr txBox="1"/>
          <p:nvPr/>
        </p:nvSpPr>
        <p:spPr>
          <a:xfrm>
            <a:off x="4516485" y="3335334"/>
            <a:ext cx="25721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feminine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with female qualities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A13427-2047-0748-B2AF-265B214DDDCC}"/>
              </a:ext>
            </a:extLst>
          </p:cNvPr>
          <p:cNvSpPr txBox="1"/>
          <p:nvPr/>
        </p:nvSpPr>
        <p:spPr>
          <a:xfrm>
            <a:off x="4664143" y="3131027"/>
            <a:ext cx="2326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aquarium</a:t>
            </a:r>
          </a:p>
          <a:p>
            <a:pPr algn="ctr"/>
            <a:r>
              <a:rPr lang="en-US" dirty="0">
                <a:solidFill>
                  <a:srgbClr val="0070C0"/>
                </a:solidFill>
              </a:rPr>
              <a:t>a tank of water for creatures to live in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4785901-DFB9-CC4B-A29A-C2BF74431AF4}"/>
              </a:ext>
            </a:extLst>
          </p:cNvPr>
          <p:cNvSpPr txBox="1"/>
          <p:nvPr/>
        </p:nvSpPr>
        <p:spPr>
          <a:xfrm>
            <a:off x="4559790" y="3067828"/>
            <a:ext cx="247689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porcupine</a:t>
            </a:r>
          </a:p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 small spiky mammal whose name means ‘spiny pig’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4BFBDDE6-3FDB-9E46-ABAD-0416D287EA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4319" y="210763"/>
            <a:ext cx="914400" cy="637082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B899B7B-65D3-1D47-A0FB-1256F4AFD558}"/>
              </a:ext>
            </a:extLst>
          </p:cNvPr>
          <p:cNvSpPr txBox="1"/>
          <p:nvPr/>
        </p:nvSpPr>
        <p:spPr>
          <a:xfrm>
            <a:off x="4747215" y="3067828"/>
            <a:ext cx="20109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6"/>
                </a:solidFill>
              </a:rPr>
              <a:t>equestrian</a:t>
            </a:r>
          </a:p>
          <a:p>
            <a:pPr algn="ctr"/>
            <a:r>
              <a:rPr lang="en-US" dirty="0">
                <a:solidFill>
                  <a:schemeClr val="accent6"/>
                </a:solidFill>
              </a:rPr>
              <a:t>to do with horse riding</a:t>
            </a: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15FEA686-F0EE-534E-878E-65774C6BA480}"/>
              </a:ext>
            </a:extLst>
          </p:cNvPr>
          <p:cNvSpPr txBox="1">
            <a:spLocks/>
          </p:cNvSpPr>
          <p:nvPr/>
        </p:nvSpPr>
        <p:spPr>
          <a:xfrm>
            <a:off x="2326374" y="3141739"/>
            <a:ext cx="7541525" cy="890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Word class?</a:t>
            </a:r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D3BC41C2-4346-0C4E-A090-2A68510F9620}"/>
              </a:ext>
            </a:extLst>
          </p:cNvPr>
          <p:cNvSpPr txBox="1">
            <a:spLocks/>
          </p:cNvSpPr>
          <p:nvPr/>
        </p:nvSpPr>
        <p:spPr>
          <a:xfrm>
            <a:off x="2201162" y="3868224"/>
            <a:ext cx="7541525" cy="890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/>
              <a:t>Nouns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CE04474-F92A-BD4B-BB24-05F459A52E51}"/>
              </a:ext>
            </a:extLst>
          </p:cNvPr>
          <p:cNvSpPr txBox="1"/>
          <p:nvPr/>
        </p:nvSpPr>
        <p:spPr>
          <a:xfrm>
            <a:off x="9485966" y="1466857"/>
            <a:ext cx="1236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/>
              <a:t>vacca</a:t>
            </a:r>
            <a:endParaRPr lang="en-US" sz="36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D832C03-0DEC-1D47-94DF-F926EA35A3F4}"/>
              </a:ext>
            </a:extLst>
          </p:cNvPr>
          <p:cNvSpPr txBox="1"/>
          <p:nvPr/>
        </p:nvSpPr>
        <p:spPr>
          <a:xfrm>
            <a:off x="1881763" y="1670707"/>
            <a:ext cx="1136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aqua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0E7A833-72AB-C143-BBB9-BF812C308876}"/>
              </a:ext>
            </a:extLst>
          </p:cNvPr>
          <p:cNvSpPr txBox="1"/>
          <p:nvPr/>
        </p:nvSpPr>
        <p:spPr>
          <a:xfrm>
            <a:off x="703755" y="3605871"/>
            <a:ext cx="1781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medicus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ECAA3D4-17FF-5A47-A266-4FB4F3503447}"/>
              </a:ext>
            </a:extLst>
          </p:cNvPr>
          <p:cNvSpPr txBox="1"/>
          <p:nvPr/>
        </p:nvSpPr>
        <p:spPr>
          <a:xfrm>
            <a:off x="10028845" y="3642710"/>
            <a:ext cx="1465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/>
              <a:t>porcus</a:t>
            </a:r>
            <a:endParaRPr lang="en-US" sz="3600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B9CFF35-5FB8-D14E-A11F-534AA07FA27F}"/>
              </a:ext>
            </a:extLst>
          </p:cNvPr>
          <p:cNvSpPr txBox="1"/>
          <p:nvPr/>
        </p:nvSpPr>
        <p:spPr>
          <a:xfrm>
            <a:off x="2227041" y="5606142"/>
            <a:ext cx="1346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/>
              <a:t>equus</a:t>
            </a:r>
            <a:endParaRPr lang="en-US" sz="3600" b="1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01BEB99-1625-1345-A417-311FFFC96A63}"/>
              </a:ext>
            </a:extLst>
          </p:cNvPr>
          <p:cNvSpPr txBox="1"/>
          <p:nvPr/>
        </p:nvSpPr>
        <p:spPr>
          <a:xfrm>
            <a:off x="8819487" y="5175676"/>
            <a:ext cx="1519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/>
              <a:t>femina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5967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07407E-6 L 0.27409 0.3525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98" y="1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85185E-6 L -0.38086 0.1333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49" y="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0.4181 0.1430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98" y="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44444E-6 L -0.10651 0.3701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26" y="1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3.7037E-6 L -0.32929 -0.1539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71" y="-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6 L 0.3625 -0.1298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25" y="-6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6" grpId="0"/>
      <p:bldP spid="26" grpId="1"/>
      <p:bldP spid="27" grpId="0"/>
      <p:bldP spid="27" grpId="1"/>
      <p:bldP spid="30" grpId="0"/>
      <p:bldP spid="30" grpId="1"/>
      <p:bldP spid="32" grpId="0"/>
      <p:bldP spid="32" grpId="1"/>
      <p:bldP spid="29" grpId="0"/>
      <p:bldP spid="29" grpId="1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675302" y="3766557"/>
            <a:ext cx="30796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cs typeface="Comic Sans MS"/>
              </a:rPr>
              <a:t>medicus </a:t>
            </a:r>
            <a:r>
              <a:rPr lang="en-US" sz="4000" dirty="0" err="1">
                <a:cs typeface="Comic Sans MS"/>
              </a:rPr>
              <a:t>vide</a:t>
            </a:r>
            <a:r>
              <a:rPr lang="en-US" sz="4000" b="1" dirty="0" err="1">
                <a:solidFill>
                  <a:srgbClr val="C0504D"/>
                </a:solidFill>
                <a:latin typeface="+mj-lt"/>
                <a:cs typeface="Comic Sans MS"/>
              </a:rPr>
              <a:t>t</a:t>
            </a:r>
            <a:endParaRPr lang="en-US" sz="4000" b="1" dirty="0">
              <a:solidFill>
                <a:srgbClr val="C0504D"/>
              </a:solidFill>
              <a:latin typeface="+mj-lt"/>
              <a:cs typeface="Comic Sans M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A53BDBF-4A55-254D-A6E2-971E5478A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929" y="387334"/>
            <a:ext cx="9283889" cy="736636"/>
          </a:xfrm>
        </p:spPr>
        <p:txBody>
          <a:bodyPr/>
          <a:lstStyle/>
          <a:p>
            <a:pPr algn="ctr"/>
            <a:r>
              <a:rPr lang="en-US" dirty="0"/>
              <a:t>Quick fire sentences</a:t>
            </a:r>
          </a:p>
        </p:txBody>
      </p:sp>
      <p:pic>
        <p:nvPicPr>
          <p:cNvPr id="32" name="Picture 3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D657660-CE74-3F48-93DF-A5A658DFA4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31250" y="376103"/>
            <a:ext cx="1003300" cy="1079500"/>
          </a:xfrm>
          <a:prstGeom prst="rect">
            <a:avLst/>
          </a:prstGeom>
        </p:spPr>
      </p:pic>
      <p:pic>
        <p:nvPicPr>
          <p:cNvPr id="33" name="Picture 32" descr="A picture containing lamp, cat&#10;&#10;Description automatically generated">
            <a:extLst>
              <a:ext uri="{FF2B5EF4-FFF2-40B4-BE49-F238E27FC236}">
                <a16:creationId xmlns:a16="http://schemas.microsoft.com/office/drawing/2014/main" id="{95150540-5537-6C42-8712-2BA92F1AFB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4550" y="118928"/>
            <a:ext cx="2053273" cy="128905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BB61FE95-78A4-5348-91C6-67F07074BF54}"/>
              </a:ext>
            </a:extLst>
          </p:cNvPr>
          <p:cNvGrpSpPr/>
          <p:nvPr/>
        </p:nvGrpSpPr>
        <p:grpSpPr>
          <a:xfrm>
            <a:off x="509845" y="1450085"/>
            <a:ext cx="11108124" cy="1673877"/>
            <a:chOff x="509845" y="1450085"/>
            <a:chExt cx="11108124" cy="1673877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4D8796F5-30E3-FB4E-BE60-39A2863A1C1A}"/>
                </a:ext>
              </a:extLst>
            </p:cNvPr>
            <p:cNvSpPr/>
            <p:nvPr/>
          </p:nvSpPr>
          <p:spPr>
            <a:xfrm>
              <a:off x="509845" y="1451807"/>
              <a:ext cx="5322504" cy="1631767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48E7BC2-A009-F34B-BD86-C9FD2CEB46B3}"/>
                </a:ext>
              </a:extLst>
            </p:cNvPr>
            <p:cNvSpPr txBox="1"/>
            <p:nvPr/>
          </p:nvSpPr>
          <p:spPr>
            <a:xfrm>
              <a:off x="2683623" y="1451807"/>
              <a:ext cx="9749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verbs</a:t>
              </a:r>
            </a:p>
          </p:txBody>
        </p:sp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85481E03-466B-D34D-A9CA-15499A444086}"/>
                </a:ext>
              </a:extLst>
            </p:cNvPr>
            <p:cNvSpPr/>
            <p:nvPr/>
          </p:nvSpPr>
          <p:spPr>
            <a:xfrm>
              <a:off x="6295465" y="1450086"/>
              <a:ext cx="5322504" cy="1631768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237B668-277E-764B-B5E2-CBE087A4A2A3}"/>
                </a:ext>
              </a:extLst>
            </p:cNvPr>
            <p:cNvSpPr txBox="1"/>
            <p:nvPr/>
          </p:nvSpPr>
          <p:spPr>
            <a:xfrm>
              <a:off x="8469243" y="1450085"/>
              <a:ext cx="106150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nouns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C6F53E1-7566-7C48-B839-B7DF06730234}"/>
                </a:ext>
              </a:extLst>
            </p:cNvPr>
            <p:cNvSpPr txBox="1"/>
            <p:nvPr/>
          </p:nvSpPr>
          <p:spPr>
            <a:xfrm>
              <a:off x="6939427" y="1650609"/>
              <a:ext cx="16001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/>
                <a:t>medicus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AE3A91B-E62F-B942-B7DD-65C8F93E1E6C}"/>
                </a:ext>
              </a:extLst>
            </p:cNvPr>
            <p:cNvSpPr txBox="1"/>
            <p:nvPr/>
          </p:nvSpPr>
          <p:spPr>
            <a:xfrm>
              <a:off x="8812073" y="2535261"/>
              <a:ext cx="11090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err="1"/>
                <a:t>maga</a:t>
              </a:r>
              <a:endParaRPr lang="en-US" sz="3200" b="1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1C535FB-8860-FE46-B7AA-073B0A5062EE}"/>
                </a:ext>
              </a:extLst>
            </p:cNvPr>
            <p:cNvSpPr txBox="1"/>
            <p:nvPr/>
          </p:nvSpPr>
          <p:spPr>
            <a:xfrm>
              <a:off x="7362133" y="2539187"/>
              <a:ext cx="14131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err="1"/>
                <a:t>porcus</a:t>
              </a:r>
              <a:r>
                <a:rPr lang="en-US" sz="3200" b="1" dirty="0">
                  <a:solidFill>
                    <a:prstClr val="black"/>
                  </a:solidFill>
                </a:rPr>
                <a:t> 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07776A8-63E5-4640-ADB2-998166824FF6}"/>
                </a:ext>
              </a:extLst>
            </p:cNvPr>
            <p:cNvSpPr txBox="1"/>
            <p:nvPr/>
          </p:nvSpPr>
          <p:spPr>
            <a:xfrm>
              <a:off x="875031" y="2497079"/>
              <a:ext cx="12540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err="1"/>
                <a:t>videre</a:t>
              </a:r>
              <a:endParaRPr lang="en-US" sz="3200" b="1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3C92576-E400-B54E-8AEE-9265955A568B}"/>
                </a:ext>
              </a:extLst>
            </p:cNvPr>
            <p:cNvSpPr txBox="1"/>
            <p:nvPr/>
          </p:nvSpPr>
          <p:spPr>
            <a:xfrm>
              <a:off x="2412202" y="2478382"/>
              <a:ext cx="12700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err="1"/>
                <a:t>amare</a:t>
              </a:r>
              <a:endParaRPr lang="en-US" sz="3200" b="1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DFB760F-2BE2-5947-AAF8-3DB436BE2054}"/>
                </a:ext>
              </a:extLst>
            </p:cNvPr>
            <p:cNvSpPr txBox="1"/>
            <p:nvPr/>
          </p:nvSpPr>
          <p:spPr>
            <a:xfrm>
              <a:off x="3924390" y="2497078"/>
              <a:ext cx="161531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err="1"/>
                <a:t>laborare</a:t>
              </a:r>
              <a:endParaRPr lang="en-US" sz="3200" b="1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953B743C-2EF6-FC4A-8AB2-5A2C1DF810DC}"/>
              </a:ext>
            </a:extLst>
          </p:cNvPr>
          <p:cNvSpPr txBox="1"/>
          <p:nvPr/>
        </p:nvSpPr>
        <p:spPr>
          <a:xfrm>
            <a:off x="9990233" y="2453351"/>
            <a:ext cx="1370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/>
              <a:t>femina</a:t>
            </a:r>
            <a:endParaRPr lang="en-US" sz="3200" b="1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EDA3C0D6-EC83-144A-A8AA-115823C0162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23456" y="1536423"/>
            <a:ext cx="1057863" cy="104096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AFC8928-A956-1749-BBAB-F1CC606A25E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3246" y="1891010"/>
            <a:ext cx="1003301" cy="809839"/>
          </a:xfrm>
          <a:prstGeom prst="rect">
            <a:avLst/>
          </a:prstGeom>
        </p:spPr>
      </p:pic>
      <p:pic>
        <p:nvPicPr>
          <p:cNvPr id="44" name="Picture 2" descr="African, Boy, Cartoon, Chart, Checkup">
            <a:extLst>
              <a:ext uri="{FF2B5EF4-FFF2-40B4-BE49-F238E27FC236}">
                <a16:creationId xmlns:a16="http://schemas.microsoft.com/office/drawing/2014/main" id="{DA4C730A-058E-5B43-B532-ED7ECA776D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58669" y="1536424"/>
            <a:ext cx="914268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Pigs, Pink, Animals, Mammals">
            <a:extLst>
              <a:ext uri="{FF2B5EF4-FFF2-40B4-BE49-F238E27FC236}">
                <a16:creationId xmlns:a16="http://schemas.microsoft.com/office/drawing/2014/main" id="{23DEDE7E-3EC5-9B47-BEAE-E04DDAE223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283251" y="2072524"/>
            <a:ext cx="1012064" cy="698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C57F1FC5-37E9-E646-B502-357E72B24AC3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9849" y="1829883"/>
            <a:ext cx="1135133" cy="745551"/>
          </a:xfrm>
          <a:prstGeom prst="rect">
            <a:avLst/>
          </a:prstGeom>
        </p:spPr>
      </p:pic>
      <p:pic>
        <p:nvPicPr>
          <p:cNvPr id="49" name="Picture 6" descr="Signal, Work, Sign, Road Sign, Roadsign">
            <a:extLst>
              <a:ext uri="{FF2B5EF4-FFF2-40B4-BE49-F238E27FC236}">
                <a16:creationId xmlns:a16="http://schemas.microsoft.com/office/drawing/2014/main" id="{FE9AA25B-F5CD-8845-A626-FF8BB940B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9946" y="1814095"/>
            <a:ext cx="857627" cy="761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DE485C92-E300-7544-BF4F-76EF1814AFD5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61692" y="1895033"/>
            <a:ext cx="791112" cy="745551"/>
          </a:xfrm>
          <a:prstGeom prst="rect">
            <a:avLst/>
          </a:prstGeom>
        </p:spPr>
      </p:pic>
      <p:sp>
        <p:nvSpPr>
          <p:cNvPr id="55" name="Subtitle 2">
            <a:extLst>
              <a:ext uri="{FF2B5EF4-FFF2-40B4-BE49-F238E27FC236}">
                <a16:creationId xmlns:a16="http://schemas.microsoft.com/office/drawing/2014/main" id="{66DD903D-8C6C-BF4E-8677-31809022EABE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4.02 Subject &amp; object recap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D2C4F74-AB48-8C49-BE2B-4936FFB9E6FA}"/>
              </a:ext>
            </a:extLst>
          </p:cNvPr>
          <p:cNvSpPr txBox="1"/>
          <p:nvPr/>
        </p:nvSpPr>
        <p:spPr>
          <a:xfrm>
            <a:off x="5758352" y="3474035"/>
            <a:ext cx="32263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cs typeface="Comic Sans MS"/>
              </a:rPr>
              <a:t>femina</a:t>
            </a:r>
            <a:r>
              <a:rPr lang="en-US" sz="4000" dirty="0">
                <a:cs typeface="Comic Sans MS"/>
              </a:rPr>
              <a:t> </a:t>
            </a:r>
            <a:r>
              <a:rPr lang="en-US" sz="4000" dirty="0" err="1">
                <a:cs typeface="Comic Sans MS"/>
              </a:rPr>
              <a:t>labora</a:t>
            </a:r>
            <a:r>
              <a:rPr lang="en-US" sz="4000" b="1" dirty="0" err="1">
                <a:solidFill>
                  <a:srgbClr val="C0504D"/>
                </a:solidFill>
                <a:latin typeface="+mj-lt"/>
                <a:cs typeface="Comic Sans MS"/>
              </a:rPr>
              <a:t>t</a:t>
            </a:r>
            <a:endParaRPr lang="en-US" sz="4000" b="1" dirty="0">
              <a:solidFill>
                <a:srgbClr val="C0504D"/>
              </a:solidFill>
              <a:latin typeface="+mj-lt"/>
              <a:cs typeface="Comic Sans MS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AC043BB-C6A2-C342-9248-77DEC7D3DE7A}"/>
              </a:ext>
            </a:extLst>
          </p:cNvPr>
          <p:cNvSpPr txBox="1"/>
          <p:nvPr/>
        </p:nvSpPr>
        <p:spPr>
          <a:xfrm>
            <a:off x="8280599" y="4474443"/>
            <a:ext cx="2767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cs typeface="Comic Sans MS"/>
              </a:rPr>
              <a:t>porcus</a:t>
            </a:r>
            <a:r>
              <a:rPr lang="en-US" sz="4000" dirty="0">
                <a:cs typeface="Comic Sans MS"/>
              </a:rPr>
              <a:t> </a:t>
            </a:r>
            <a:r>
              <a:rPr lang="en-US" sz="4000" dirty="0" err="1">
                <a:cs typeface="Comic Sans MS"/>
              </a:rPr>
              <a:t>ama</a:t>
            </a:r>
            <a:r>
              <a:rPr lang="en-US" sz="4000" b="1" dirty="0" err="1">
                <a:solidFill>
                  <a:srgbClr val="C0504D"/>
                </a:solidFill>
                <a:latin typeface="+mj-lt"/>
                <a:cs typeface="Comic Sans MS"/>
              </a:rPr>
              <a:t>t</a:t>
            </a:r>
            <a:endParaRPr lang="en-US" sz="4000" b="1" dirty="0">
              <a:solidFill>
                <a:srgbClr val="C0504D"/>
              </a:solidFill>
              <a:latin typeface="+mj-lt"/>
              <a:cs typeface="Comic Sans MS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863B252-9076-E74C-96A0-53F71A75759F}"/>
              </a:ext>
            </a:extLst>
          </p:cNvPr>
          <p:cNvSpPr txBox="1"/>
          <p:nvPr/>
        </p:nvSpPr>
        <p:spPr>
          <a:xfrm>
            <a:off x="891350" y="5130886"/>
            <a:ext cx="24754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cs typeface="Comic Sans MS"/>
              </a:rPr>
              <a:t>maga</a:t>
            </a:r>
            <a:r>
              <a:rPr lang="en-US" sz="4000" dirty="0">
                <a:cs typeface="Comic Sans MS"/>
              </a:rPr>
              <a:t> </a:t>
            </a:r>
            <a:r>
              <a:rPr lang="en-US" sz="4000" dirty="0" err="1">
                <a:cs typeface="Comic Sans MS"/>
              </a:rPr>
              <a:t>vide</a:t>
            </a:r>
            <a:r>
              <a:rPr lang="en-US" sz="4000" b="1" dirty="0" err="1">
                <a:solidFill>
                  <a:srgbClr val="C0504D"/>
                </a:solidFill>
                <a:latin typeface="+mj-lt"/>
                <a:cs typeface="Comic Sans MS"/>
              </a:rPr>
              <a:t>t</a:t>
            </a:r>
            <a:endParaRPr lang="en-US" sz="4000" b="1" dirty="0">
              <a:solidFill>
                <a:srgbClr val="C0504D"/>
              </a:solidFill>
              <a:latin typeface="+mj-lt"/>
              <a:cs typeface="Comic Sans M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96202F8-F188-BE4D-A85D-8536F092C7F0}"/>
              </a:ext>
            </a:extLst>
          </p:cNvPr>
          <p:cNvSpPr txBox="1"/>
          <p:nvPr/>
        </p:nvSpPr>
        <p:spPr>
          <a:xfrm>
            <a:off x="4263461" y="4747280"/>
            <a:ext cx="27831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cs typeface="Comic Sans MS"/>
              </a:rPr>
              <a:t>femina</a:t>
            </a:r>
            <a:r>
              <a:rPr lang="en-US" sz="4000" dirty="0">
                <a:cs typeface="Comic Sans MS"/>
              </a:rPr>
              <a:t> </a:t>
            </a:r>
            <a:r>
              <a:rPr lang="en-US" sz="4000" dirty="0" err="1">
                <a:cs typeface="Comic Sans MS"/>
              </a:rPr>
              <a:t>vide</a:t>
            </a:r>
            <a:r>
              <a:rPr lang="en-US" sz="4000" b="1" dirty="0" err="1">
                <a:solidFill>
                  <a:srgbClr val="C0504D"/>
                </a:solidFill>
                <a:latin typeface="+mj-lt"/>
                <a:cs typeface="Comic Sans MS"/>
              </a:rPr>
              <a:t>t</a:t>
            </a:r>
            <a:endParaRPr lang="en-US" sz="4000" b="1" dirty="0">
              <a:solidFill>
                <a:srgbClr val="C0504D"/>
              </a:solidFill>
              <a:latin typeface="+mj-lt"/>
              <a:cs typeface="Comic Sans MS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6C751A3-9CCE-F246-97D0-8C69B4658851}"/>
              </a:ext>
            </a:extLst>
          </p:cNvPr>
          <p:cNvSpPr txBox="1"/>
          <p:nvPr/>
        </p:nvSpPr>
        <p:spPr>
          <a:xfrm>
            <a:off x="5539047" y="5811881"/>
            <a:ext cx="29186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cs typeface="Comic Sans MS"/>
              </a:rPr>
              <a:t>maga</a:t>
            </a:r>
            <a:r>
              <a:rPr lang="en-US" sz="4000" dirty="0">
                <a:cs typeface="Comic Sans MS"/>
              </a:rPr>
              <a:t> </a:t>
            </a:r>
            <a:r>
              <a:rPr lang="en-US" sz="4000" dirty="0" err="1">
                <a:cs typeface="Comic Sans MS"/>
              </a:rPr>
              <a:t>labora</a:t>
            </a:r>
            <a:r>
              <a:rPr lang="en-US" sz="4000" b="1" dirty="0" err="1">
                <a:solidFill>
                  <a:srgbClr val="C0504D"/>
                </a:solidFill>
                <a:latin typeface="+mj-lt"/>
                <a:cs typeface="Comic Sans MS"/>
              </a:rPr>
              <a:t>t</a:t>
            </a:r>
            <a:endParaRPr lang="en-US" sz="4000" b="1" dirty="0">
              <a:solidFill>
                <a:srgbClr val="C0504D"/>
              </a:solidFill>
              <a:latin typeface="+mj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65791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57" grpId="0"/>
      <p:bldP spid="58" grpId="0"/>
      <p:bldP spid="59" grpId="0"/>
      <p:bldP spid="60" grpId="0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15583-5318-7648-92D4-F93378224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6100" y="212726"/>
            <a:ext cx="7105650" cy="1062872"/>
          </a:xfrm>
        </p:spPr>
        <p:txBody>
          <a:bodyPr/>
          <a:lstStyle/>
          <a:p>
            <a:r>
              <a:rPr lang="en-US" dirty="0"/>
              <a:t>subject and object in English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BDFFD6-0B5A-894F-A8EC-7DCF25E9E2FC}"/>
              </a:ext>
            </a:extLst>
          </p:cNvPr>
          <p:cNvSpPr txBox="1"/>
          <p:nvPr/>
        </p:nvSpPr>
        <p:spPr>
          <a:xfrm>
            <a:off x="1291500" y="2655361"/>
            <a:ext cx="2875938" cy="9233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the dog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192B2E-0B6A-264E-BB16-BB8B7C533881}"/>
              </a:ext>
            </a:extLst>
          </p:cNvPr>
          <p:cNvSpPr txBox="1"/>
          <p:nvPr/>
        </p:nvSpPr>
        <p:spPr>
          <a:xfrm>
            <a:off x="4565055" y="2655361"/>
            <a:ext cx="2875938" cy="9233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eats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B6DA5C-6868-9E47-B9EC-C0348F184653}"/>
              </a:ext>
            </a:extLst>
          </p:cNvPr>
          <p:cNvSpPr txBox="1"/>
          <p:nvPr/>
        </p:nvSpPr>
        <p:spPr>
          <a:xfrm>
            <a:off x="8096250" y="2659726"/>
            <a:ext cx="2990850" cy="9233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the bone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2E994D1-CB41-CF4B-818D-64D2A894F02B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4.02 Subject &amp; object recap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B3DAD9-86D0-7443-A73F-09F87AC71F52}"/>
              </a:ext>
            </a:extLst>
          </p:cNvPr>
          <p:cNvSpPr txBox="1"/>
          <p:nvPr/>
        </p:nvSpPr>
        <p:spPr>
          <a:xfrm>
            <a:off x="1233738" y="4627527"/>
            <a:ext cx="29017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subject</a:t>
            </a:r>
          </a:p>
          <a:p>
            <a:pPr algn="ctr"/>
            <a:r>
              <a:rPr lang="en-US" sz="3200" dirty="0">
                <a:solidFill>
                  <a:srgbClr val="C00000"/>
                </a:solidFill>
              </a:rPr>
              <a:t>doing the action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74F9F37-44E7-7943-82AB-81D81ADA58F1}"/>
              </a:ext>
            </a:extLst>
          </p:cNvPr>
          <p:cNvSpPr/>
          <p:nvPr/>
        </p:nvSpPr>
        <p:spPr>
          <a:xfrm>
            <a:off x="1143000" y="1428750"/>
            <a:ext cx="3200400" cy="329565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18DF98-103D-0A47-8531-3BAD011018EA}"/>
              </a:ext>
            </a:extLst>
          </p:cNvPr>
          <p:cNvSpPr txBox="1"/>
          <p:nvPr/>
        </p:nvSpPr>
        <p:spPr>
          <a:xfrm>
            <a:off x="7276261" y="4719063"/>
            <a:ext cx="45688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6"/>
                </a:solidFill>
              </a:rPr>
              <a:t>object having the action done to it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CFF770B-51A7-4C4E-9E46-D9F85E2EC1E6}"/>
              </a:ext>
            </a:extLst>
          </p:cNvPr>
          <p:cNvSpPr/>
          <p:nvPr/>
        </p:nvSpPr>
        <p:spPr>
          <a:xfrm>
            <a:off x="7962900" y="1474035"/>
            <a:ext cx="3200400" cy="3295650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6905EF8-83B5-5C47-AFB9-BB8E534BB7AD}"/>
              </a:ext>
            </a:extLst>
          </p:cNvPr>
          <p:cNvSpPr txBox="1"/>
          <p:nvPr/>
        </p:nvSpPr>
        <p:spPr>
          <a:xfrm>
            <a:off x="2179620" y="5673130"/>
            <a:ext cx="8012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902030302020204" pitchFamily="66" charset="0"/>
              </a:rPr>
              <a:t>meaning is made through word order</a:t>
            </a:r>
          </a:p>
        </p:txBody>
      </p:sp>
    </p:spTree>
    <p:extLst>
      <p:ext uri="{BB962C8B-B14F-4D97-AF65-F5344CB8AC3E}">
        <p14:creationId xmlns:p14="http://schemas.microsoft.com/office/powerpoint/2010/main" val="93090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 1.85185E-6 L 0.15456 0.14236 C 0.18581 0.1743 0.23281 0.1919 0.28216 0.1919 C 0.33828 0.1919 0.3832 0.1743 0.41445 0.14236 L 0.56484 1.85185E-6 " pathEditMode="relative" rAng="0" ptsTypes="AAAAA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21" y="9583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-0.00069 L -0.15156 0.30116 C -0.18255 0.36922 -0.2293 0.40602 -0.27826 0.40602 C -0.33386 0.40602 -0.37852 0.36922 -0.40951 0.30116 L -0.55859 -0.00069 " pathEditMode="relative" rAng="0" ptsTypes="AAAAA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12" y="2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6" grpId="1" animBg="1"/>
      <p:bldP spid="11" grpId="0"/>
      <p:bldP spid="12" grpId="0" animBg="1"/>
      <p:bldP spid="13" grpId="0"/>
      <p:bldP spid="14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737" y="433759"/>
            <a:ext cx="10972800" cy="89064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Latin Golden Rule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42D2027-FA5C-D34F-9CE5-94909EE66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83" y="2539709"/>
            <a:ext cx="2616482" cy="20145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7F7F7F"/>
                </a:solidFill>
                <a:latin typeface="Comic Sans MS"/>
                <a:cs typeface="Comic Sans MS"/>
              </a:rPr>
              <a:t>word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rgbClr val="7F7F7F"/>
                </a:solidFill>
                <a:latin typeface="Comic Sans MS"/>
                <a:cs typeface="Comic Sans MS"/>
              </a:rPr>
              <a:t>order</a:t>
            </a:r>
          </a:p>
        </p:txBody>
      </p:sp>
      <p:sp>
        <p:nvSpPr>
          <p:cNvPr id="8" name="&quot;No&quot; Symbol 7">
            <a:extLst>
              <a:ext uri="{FF2B5EF4-FFF2-40B4-BE49-F238E27FC236}">
                <a16:creationId xmlns:a16="http://schemas.microsoft.com/office/drawing/2014/main" id="{211A0F42-AEA1-7D43-9CA8-EC440888EF87}"/>
              </a:ext>
            </a:extLst>
          </p:cNvPr>
          <p:cNvSpPr/>
          <p:nvPr/>
        </p:nvSpPr>
        <p:spPr>
          <a:xfrm>
            <a:off x="2251648" y="1729507"/>
            <a:ext cx="3360919" cy="3597010"/>
          </a:xfrm>
          <a:prstGeom prst="noSmoking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5D00F87-CC62-DC44-9269-C77A6229641B}"/>
              </a:ext>
            </a:extLst>
          </p:cNvPr>
          <p:cNvSpPr txBox="1">
            <a:spLocks/>
          </p:cNvSpPr>
          <p:nvPr/>
        </p:nvSpPr>
        <p:spPr>
          <a:xfrm>
            <a:off x="6677087" y="2539709"/>
            <a:ext cx="3700295" cy="2014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6000" b="1" dirty="0">
                <a:solidFill>
                  <a:srgbClr val="7F7F7F"/>
                </a:solidFill>
                <a:latin typeface="Comic Sans MS"/>
                <a:cs typeface="Comic Sans MS"/>
              </a:rPr>
              <a:t>word endings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A81E492-9D67-9D41-8FF5-7FA0EF1526C2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4.02 Subject &amp; object recap</a:t>
            </a:r>
          </a:p>
        </p:txBody>
      </p:sp>
    </p:spTree>
    <p:extLst>
      <p:ext uri="{BB962C8B-B14F-4D97-AF65-F5344CB8AC3E}">
        <p14:creationId xmlns:p14="http://schemas.microsoft.com/office/powerpoint/2010/main" val="392349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1356"/>
            <a:ext cx="10972800" cy="89064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object noun word endings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0B03D97-0453-2040-BC56-EAED018AC0A1}"/>
              </a:ext>
            </a:extLst>
          </p:cNvPr>
          <p:cNvSpPr txBox="1"/>
          <p:nvPr/>
        </p:nvSpPr>
        <p:spPr>
          <a:xfrm>
            <a:off x="1908750" y="1262651"/>
            <a:ext cx="45264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The woman </a:t>
            </a:r>
            <a:r>
              <a:rPr lang="en-US" sz="3200" dirty="0">
                <a:solidFill>
                  <a:srgbClr val="7F7F7F"/>
                </a:solidFill>
              </a:rPr>
              <a:t>loves </a:t>
            </a:r>
            <a:r>
              <a:rPr lang="en-US" sz="3200" dirty="0">
                <a:solidFill>
                  <a:schemeClr val="accent6"/>
                </a:solidFill>
              </a:rPr>
              <a:t>the cow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D76DEF6-7D7E-C743-8F45-108137B01682}"/>
              </a:ext>
            </a:extLst>
          </p:cNvPr>
          <p:cNvSpPr txBox="1"/>
          <p:nvPr/>
        </p:nvSpPr>
        <p:spPr>
          <a:xfrm>
            <a:off x="1664832" y="1685104"/>
            <a:ext cx="49433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/>
              <a:t>femina</a:t>
            </a:r>
            <a:r>
              <a:rPr lang="en-US" sz="4400" dirty="0"/>
              <a:t> </a:t>
            </a:r>
            <a:r>
              <a:rPr lang="en-US" sz="4400" dirty="0" err="1"/>
              <a:t>vaccam</a:t>
            </a:r>
            <a:r>
              <a:rPr lang="en-US" sz="4400" dirty="0"/>
              <a:t> </a:t>
            </a:r>
            <a:r>
              <a:rPr lang="en-US" sz="4400" dirty="0" err="1"/>
              <a:t>amat</a:t>
            </a:r>
            <a:endParaRPr lang="en-US" sz="44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FC2153A-EB20-C946-B086-7D33CB9EEFC6}"/>
              </a:ext>
            </a:extLst>
          </p:cNvPr>
          <p:cNvSpPr txBox="1"/>
          <p:nvPr/>
        </p:nvSpPr>
        <p:spPr>
          <a:xfrm>
            <a:off x="1908750" y="3877457"/>
            <a:ext cx="45264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The cow </a:t>
            </a:r>
            <a:r>
              <a:rPr lang="en-US" sz="3200" dirty="0">
                <a:solidFill>
                  <a:srgbClr val="7F7F7F"/>
                </a:solidFill>
              </a:rPr>
              <a:t>loves </a:t>
            </a:r>
            <a:r>
              <a:rPr lang="en-US" sz="3200" dirty="0">
                <a:solidFill>
                  <a:schemeClr val="accent6"/>
                </a:solidFill>
              </a:rPr>
              <a:t>the woman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B0BCA5C-7902-BB49-ACC6-7639D0F659A2}"/>
              </a:ext>
            </a:extLst>
          </p:cNvPr>
          <p:cNvSpPr txBox="1"/>
          <p:nvPr/>
        </p:nvSpPr>
        <p:spPr>
          <a:xfrm>
            <a:off x="1735688" y="4175061"/>
            <a:ext cx="49433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/>
              <a:t>feminam</a:t>
            </a:r>
            <a:r>
              <a:rPr lang="en-US" sz="4400" dirty="0"/>
              <a:t> </a:t>
            </a:r>
            <a:r>
              <a:rPr lang="en-US" sz="4400" dirty="0" err="1"/>
              <a:t>vacca</a:t>
            </a:r>
            <a:r>
              <a:rPr lang="en-US" sz="4400" dirty="0"/>
              <a:t> </a:t>
            </a:r>
            <a:r>
              <a:rPr lang="en-US" sz="4400" dirty="0" err="1"/>
              <a:t>amat</a:t>
            </a:r>
            <a:endParaRPr lang="en-US" sz="44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5EC9803-6068-9144-940E-77F64DF14CF8}"/>
              </a:ext>
            </a:extLst>
          </p:cNvPr>
          <p:cNvGrpSpPr/>
          <p:nvPr/>
        </p:nvGrpSpPr>
        <p:grpSpPr>
          <a:xfrm>
            <a:off x="2075861" y="2358769"/>
            <a:ext cx="2988493" cy="1262938"/>
            <a:chOff x="5651667" y="2437175"/>
            <a:chExt cx="2988493" cy="126293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2707E9CD-AC5C-C84D-909D-1FC757E25D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651667" y="2448429"/>
              <a:ext cx="1061542" cy="1044582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E548115D-310C-E648-AFF0-9631E725D4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280182" y="2437175"/>
              <a:ext cx="1359978" cy="1262938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079F6A9B-8E2C-E24B-B1E7-90F6FD9287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67574" y="2438765"/>
              <a:ext cx="672716" cy="633974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5D7D3AA-A0F2-E84B-8FE5-671CB3673133}"/>
              </a:ext>
            </a:extLst>
          </p:cNvPr>
          <p:cNvGrpSpPr/>
          <p:nvPr/>
        </p:nvGrpSpPr>
        <p:grpSpPr>
          <a:xfrm>
            <a:off x="2319779" y="4854394"/>
            <a:ext cx="2988493" cy="1262938"/>
            <a:chOff x="5895585" y="5078435"/>
            <a:chExt cx="2988493" cy="1262938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7E2DC50-1F7F-F146-A11B-20A3F20A26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895585" y="5089689"/>
              <a:ext cx="1061542" cy="1044582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ED61B132-A080-B741-BDC9-FBF7E756BC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24100" y="5078435"/>
              <a:ext cx="1359978" cy="1262938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182BEE4D-1DA0-6C44-BDE8-D097CEFAB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74978" y="5108773"/>
              <a:ext cx="672716" cy="633974"/>
            </a:xfrm>
            <a:prstGeom prst="rect">
              <a:avLst/>
            </a:prstGeom>
          </p:spPr>
        </p:pic>
      </p:grpSp>
      <p:sp>
        <p:nvSpPr>
          <p:cNvPr id="25" name="Subtitle 2">
            <a:extLst>
              <a:ext uri="{FF2B5EF4-FFF2-40B4-BE49-F238E27FC236}">
                <a16:creationId xmlns:a16="http://schemas.microsoft.com/office/drawing/2014/main" id="{69A4733B-2993-3D4D-B7BE-E92333F7AA9C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4.02 Subject &amp; object recap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BDE2F4-1FC9-F64C-99D2-5349DD33A517}"/>
              </a:ext>
            </a:extLst>
          </p:cNvPr>
          <p:cNvSpPr/>
          <p:nvPr/>
        </p:nvSpPr>
        <p:spPr>
          <a:xfrm>
            <a:off x="4609233" y="1681068"/>
            <a:ext cx="6351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accent6"/>
                </a:solidFill>
              </a:rPr>
              <a:t>m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3F178B-A033-2544-8B20-7507A434123E}"/>
              </a:ext>
            </a:extLst>
          </p:cNvPr>
          <p:cNvSpPr/>
          <p:nvPr/>
        </p:nvSpPr>
        <p:spPr>
          <a:xfrm>
            <a:off x="3313184" y="4175061"/>
            <a:ext cx="6351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accent6"/>
                </a:solidFill>
              </a:rPr>
              <a:t>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668F7D-4EF0-4146-ABA8-32C0A4ECD3A0}"/>
              </a:ext>
            </a:extLst>
          </p:cNvPr>
          <p:cNvSpPr txBox="1"/>
          <p:nvPr/>
        </p:nvSpPr>
        <p:spPr>
          <a:xfrm>
            <a:off x="8012646" y="4247612"/>
            <a:ext cx="3536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on end of a noun = noun is the </a:t>
            </a:r>
            <a:r>
              <a:rPr lang="en-US" sz="2800" b="1" dirty="0">
                <a:solidFill>
                  <a:schemeClr val="accent6"/>
                </a:solidFill>
              </a:rPr>
              <a:t>object</a:t>
            </a:r>
          </a:p>
        </p:txBody>
      </p:sp>
      <p:pic>
        <p:nvPicPr>
          <p:cNvPr id="9" name="Picture 8" descr="A close up of a device&#10;&#10;Description automatically generated">
            <a:extLst>
              <a:ext uri="{FF2B5EF4-FFF2-40B4-BE49-F238E27FC236}">
                <a16:creationId xmlns:a16="http://schemas.microsoft.com/office/drawing/2014/main" id="{48EC6BAC-4EE2-F54F-86D1-5DB2112989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43116" y="5338730"/>
            <a:ext cx="10541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04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0508 0.14653 " pathEditMode="relative" ptsTypes="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4.81481E-6 L 0.51159 -0.2224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73" y="-1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8" grpId="0"/>
      <p:bldP spid="72" grpId="0"/>
      <p:bldP spid="73" grpId="0"/>
      <p:bldP spid="6" grpId="0"/>
      <p:bldP spid="6" grpId="1"/>
      <p:bldP spid="6" grpId="2"/>
      <p:bldP spid="27" grpId="0"/>
      <p:bldP spid="27" grpId="1"/>
      <p:bldP spid="27" grpId="2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8713" y="344109"/>
            <a:ext cx="2980314" cy="890647"/>
          </a:xfrm>
        </p:spPr>
        <p:txBody>
          <a:bodyPr>
            <a:normAutofit/>
          </a:bodyPr>
          <a:lstStyle/>
          <a:p>
            <a:r>
              <a:rPr lang="en-US" b="1" dirty="0"/>
              <a:t>Plenary quiz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AA5898-2C5D-A44B-9C1F-A48A10CFF476}"/>
              </a:ext>
            </a:extLst>
          </p:cNvPr>
          <p:cNvSpPr/>
          <p:nvPr/>
        </p:nvSpPr>
        <p:spPr>
          <a:xfrm>
            <a:off x="900113" y="3224297"/>
            <a:ext cx="720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7E79"/>
                </a:solidFill>
                <a:cs typeface="Papyrus"/>
              </a:rPr>
              <a:t>Question 2 </a:t>
            </a:r>
            <a:r>
              <a:rPr lang="en-US" sz="2400" dirty="0">
                <a:cs typeface="Papyrus"/>
              </a:rPr>
              <a:t>When a noun is the subject of a sentence, what is it doing?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D16CC46-0DDE-4747-97DE-C4FC46C828BA}"/>
              </a:ext>
            </a:extLst>
          </p:cNvPr>
          <p:cNvSpPr/>
          <p:nvPr/>
        </p:nvSpPr>
        <p:spPr>
          <a:xfrm>
            <a:off x="900113" y="4935759"/>
            <a:ext cx="7241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7E79"/>
                </a:solidFill>
                <a:cs typeface="Papyrus"/>
              </a:rPr>
              <a:t>Question 3 </a:t>
            </a:r>
            <a:r>
              <a:rPr lang="en-US" sz="2400" dirty="0">
                <a:cs typeface="Papyrus"/>
              </a:rPr>
              <a:t>What letter on the end of a Latin noun shows you it’s the object of the sentence (having the action done to it)?</a:t>
            </a:r>
            <a:endParaRPr lang="en-US" sz="2400" dirty="0">
              <a:latin typeface="+mj-lt"/>
              <a:cs typeface="Papyrus"/>
            </a:endParaRPr>
          </a:p>
        </p:txBody>
      </p:sp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63FA782-00C7-DD41-8CDD-0C98DCE166D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444409" y="1906302"/>
            <a:ext cx="3399917" cy="3751548"/>
          </a:xfrm>
          <a:custGeom>
            <a:avLst/>
            <a:gdLst>
              <a:gd name="connsiteX0" fmla="*/ 0 w 3399917"/>
              <a:gd name="connsiteY0" fmla="*/ 0 h 3751548"/>
              <a:gd name="connsiteX1" fmla="*/ 600652 w 3399917"/>
              <a:gd name="connsiteY1" fmla="*/ 0 h 3751548"/>
              <a:gd name="connsiteX2" fmla="*/ 1065307 w 3399917"/>
              <a:gd name="connsiteY2" fmla="*/ 0 h 3751548"/>
              <a:gd name="connsiteX3" fmla="*/ 1597961 w 3399917"/>
              <a:gd name="connsiteY3" fmla="*/ 0 h 3751548"/>
              <a:gd name="connsiteX4" fmla="*/ 2232612 w 3399917"/>
              <a:gd name="connsiteY4" fmla="*/ 0 h 3751548"/>
              <a:gd name="connsiteX5" fmla="*/ 2799265 w 3399917"/>
              <a:gd name="connsiteY5" fmla="*/ 0 h 3751548"/>
              <a:gd name="connsiteX6" fmla="*/ 3399917 w 3399917"/>
              <a:gd name="connsiteY6" fmla="*/ 0 h 3751548"/>
              <a:gd name="connsiteX7" fmla="*/ 3399917 w 3399917"/>
              <a:gd name="connsiteY7" fmla="*/ 498420 h 3751548"/>
              <a:gd name="connsiteX8" fmla="*/ 3399917 w 3399917"/>
              <a:gd name="connsiteY8" fmla="*/ 959324 h 3751548"/>
              <a:gd name="connsiteX9" fmla="*/ 3399917 w 3399917"/>
              <a:gd name="connsiteY9" fmla="*/ 1532775 h 3751548"/>
              <a:gd name="connsiteX10" fmla="*/ 3399917 w 3399917"/>
              <a:gd name="connsiteY10" fmla="*/ 1993680 h 3751548"/>
              <a:gd name="connsiteX11" fmla="*/ 3399917 w 3399917"/>
              <a:gd name="connsiteY11" fmla="*/ 2417069 h 3751548"/>
              <a:gd name="connsiteX12" fmla="*/ 3399917 w 3399917"/>
              <a:gd name="connsiteY12" fmla="*/ 2877973 h 3751548"/>
              <a:gd name="connsiteX13" fmla="*/ 3399917 w 3399917"/>
              <a:gd name="connsiteY13" fmla="*/ 3751548 h 3751548"/>
              <a:gd name="connsiteX14" fmla="*/ 2833264 w 3399917"/>
              <a:gd name="connsiteY14" fmla="*/ 3751548 h 3751548"/>
              <a:gd name="connsiteX15" fmla="*/ 2266611 w 3399917"/>
              <a:gd name="connsiteY15" fmla="*/ 3751548 h 3751548"/>
              <a:gd name="connsiteX16" fmla="*/ 1767957 w 3399917"/>
              <a:gd name="connsiteY16" fmla="*/ 3751548 h 3751548"/>
              <a:gd name="connsiteX17" fmla="*/ 1201304 w 3399917"/>
              <a:gd name="connsiteY17" fmla="*/ 3751548 h 3751548"/>
              <a:gd name="connsiteX18" fmla="*/ 634651 w 3399917"/>
              <a:gd name="connsiteY18" fmla="*/ 3751548 h 3751548"/>
              <a:gd name="connsiteX19" fmla="*/ 0 w 3399917"/>
              <a:gd name="connsiteY19" fmla="*/ 3751548 h 3751548"/>
              <a:gd name="connsiteX20" fmla="*/ 0 w 3399917"/>
              <a:gd name="connsiteY20" fmla="*/ 3215613 h 3751548"/>
              <a:gd name="connsiteX21" fmla="*/ 0 w 3399917"/>
              <a:gd name="connsiteY21" fmla="*/ 2717193 h 3751548"/>
              <a:gd name="connsiteX22" fmla="*/ 0 w 3399917"/>
              <a:gd name="connsiteY22" fmla="*/ 2181257 h 3751548"/>
              <a:gd name="connsiteX23" fmla="*/ 0 w 3399917"/>
              <a:gd name="connsiteY23" fmla="*/ 1607806 h 3751548"/>
              <a:gd name="connsiteX24" fmla="*/ 0 w 3399917"/>
              <a:gd name="connsiteY24" fmla="*/ 1034355 h 3751548"/>
              <a:gd name="connsiteX25" fmla="*/ 0 w 3399917"/>
              <a:gd name="connsiteY25" fmla="*/ 460904 h 3751548"/>
              <a:gd name="connsiteX26" fmla="*/ 0 w 3399917"/>
              <a:gd name="connsiteY26" fmla="*/ 0 h 3751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399917" h="3751548" fill="none" extrusionOk="0">
                <a:moveTo>
                  <a:pt x="0" y="0"/>
                </a:moveTo>
                <a:cubicBezTo>
                  <a:pt x="178437" y="-34117"/>
                  <a:pt x="438626" y="69317"/>
                  <a:pt x="600652" y="0"/>
                </a:cubicBezTo>
                <a:cubicBezTo>
                  <a:pt x="762678" y="-69317"/>
                  <a:pt x="856818" y="32910"/>
                  <a:pt x="1065307" y="0"/>
                </a:cubicBezTo>
                <a:cubicBezTo>
                  <a:pt x="1273797" y="-32910"/>
                  <a:pt x="1466442" y="56541"/>
                  <a:pt x="1597961" y="0"/>
                </a:cubicBezTo>
                <a:cubicBezTo>
                  <a:pt x="1729480" y="-56541"/>
                  <a:pt x="1973153" y="40539"/>
                  <a:pt x="2232612" y="0"/>
                </a:cubicBezTo>
                <a:cubicBezTo>
                  <a:pt x="2492071" y="-40539"/>
                  <a:pt x="2652780" y="63799"/>
                  <a:pt x="2799265" y="0"/>
                </a:cubicBezTo>
                <a:cubicBezTo>
                  <a:pt x="2945750" y="-63799"/>
                  <a:pt x="3153357" y="20041"/>
                  <a:pt x="3399917" y="0"/>
                </a:cubicBezTo>
                <a:cubicBezTo>
                  <a:pt x="3410038" y="209417"/>
                  <a:pt x="3395249" y="308180"/>
                  <a:pt x="3399917" y="498420"/>
                </a:cubicBezTo>
                <a:cubicBezTo>
                  <a:pt x="3404585" y="688660"/>
                  <a:pt x="3382539" y="736014"/>
                  <a:pt x="3399917" y="959324"/>
                </a:cubicBezTo>
                <a:cubicBezTo>
                  <a:pt x="3417295" y="1182634"/>
                  <a:pt x="3358679" y="1302748"/>
                  <a:pt x="3399917" y="1532775"/>
                </a:cubicBezTo>
                <a:cubicBezTo>
                  <a:pt x="3441155" y="1762802"/>
                  <a:pt x="3367440" y="1782621"/>
                  <a:pt x="3399917" y="1993680"/>
                </a:cubicBezTo>
                <a:cubicBezTo>
                  <a:pt x="3432394" y="2204739"/>
                  <a:pt x="3392198" y="2292470"/>
                  <a:pt x="3399917" y="2417069"/>
                </a:cubicBezTo>
                <a:cubicBezTo>
                  <a:pt x="3407636" y="2541668"/>
                  <a:pt x="3373030" y="2716002"/>
                  <a:pt x="3399917" y="2877973"/>
                </a:cubicBezTo>
                <a:cubicBezTo>
                  <a:pt x="3426804" y="3039944"/>
                  <a:pt x="3327757" y="3522468"/>
                  <a:pt x="3399917" y="3751548"/>
                </a:cubicBezTo>
                <a:cubicBezTo>
                  <a:pt x="3198274" y="3769952"/>
                  <a:pt x="2957233" y="3718472"/>
                  <a:pt x="2833264" y="3751548"/>
                </a:cubicBezTo>
                <a:cubicBezTo>
                  <a:pt x="2709295" y="3784624"/>
                  <a:pt x="2394556" y="3691716"/>
                  <a:pt x="2266611" y="3751548"/>
                </a:cubicBezTo>
                <a:cubicBezTo>
                  <a:pt x="2138666" y="3811380"/>
                  <a:pt x="2008966" y="3751337"/>
                  <a:pt x="1767957" y="3751548"/>
                </a:cubicBezTo>
                <a:cubicBezTo>
                  <a:pt x="1526948" y="3751759"/>
                  <a:pt x="1477038" y="3740142"/>
                  <a:pt x="1201304" y="3751548"/>
                </a:cubicBezTo>
                <a:cubicBezTo>
                  <a:pt x="925570" y="3762954"/>
                  <a:pt x="914473" y="3725296"/>
                  <a:pt x="634651" y="3751548"/>
                </a:cubicBezTo>
                <a:cubicBezTo>
                  <a:pt x="354829" y="3777800"/>
                  <a:pt x="280596" y="3730397"/>
                  <a:pt x="0" y="3751548"/>
                </a:cubicBezTo>
                <a:cubicBezTo>
                  <a:pt x="-47370" y="3505631"/>
                  <a:pt x="263" y="3413506"/>
                  <a:pt x="0" y="3215613"/>
                </a:cubicBezTo>
                <a:cubicBezTo>
                  <a:pt x="-263" y="3017721"/>
                  <a:pt x="19121" y="2830996"/>
                  <a:pt x="0" y="2717193"/>
                </a:cubicBezTo>
                <a:cubicBezTo>
                  <a:pt x="-19121" y="2603390"/>
                  <a:pt x="35976" y="2306542"/>
                  <a:pt x="0" y="2181257"/>
                </a:cubicBezTo>
                <a:cubicBezTo>
                  <a:pt x="-35976" y="2055972"/>
                  <a:pt x="66153" y="1777695"/>
                  <a:pt x="0" y="1607806"/>
                </a:cubicBezTo>
                <a:cubicBezTo>
                  <a:pt x="-66153" y="1437917"/>
                  <a:pt x="62943" y="1312742"/>
                  <a:pt x="0" y="1034355"/>
                </a:cubicBezTo>
                <a:cubicBezTo>
                  <a:pt x="-62943" y="755968"/>
                  <a:pt x="34613" y="653268"/>
                  <a:pt x="0" y="460904"/>
                </a:cubicBezTo>
                <a:cubicBezTo>
                  <a:pt x="-34613" y="268540"/>
                  <a:pt x="11820" y="131661"/>
                  <a:pt x="0" y="0"/>
                </a:cubicBezTo>
                <a:close/>
              </a:path>
              <a:path w="3399917" h="3751548" stroke="0" extrusionOk="0">
                <a:moveTo>
                  <a:pt x="0" y="0"/>
                </a:moveTo>
                <a:cubicBezTo>
                  <a:pt x="158638" y="-12685"/>
                  <a:pt x="346095" y="2766"/>
                  <a:pt x="532654" y="0"/>
                </a:cubicBezTo>
                <a:cubicBezTo>
                  <a:pt x="719213" y="-2766"/>
                  <a:pt x="783130" y="38334"/>
                  <a:pt x="997309" y="0"/>
                </a:cubicBezTo>
                <a:cubicBezTo>
                  <a:pt x="1211489" y="-38334"/>
                  <a:pt x="1434179" y="59906"/>
                  <a:pt x="1631960" y="0"/>
                </a:cubicBezTo>
                <a:cubicBezTo>
                  <a:pt x="1829741" y="-59906"/>
                  <a:pt x="1963243" y="15427"/>
                  <a:pt x="2164614" y="0"/>
                </a:cubicBezTo>
                <a:cubicBezTo>
                  <a:pt x="2365985" y="-15427"/>
                  <a:pt x="2546473" y="33951"/>
                  <a:pt x="2697267" y="0"/>
                </a:cubicBezTo>
                <a:cubicBezTo>
                  <a:pt x="2848061" y="-33951"/>
                  <a:pt x="3126704" y="34231"/>
                  <a:pt x="3399917" y="0"/>
                </a:cubicBezTo>
                <a:cubicBezTo>
                  <a:pt x="3451878" y="172147"/>
                  <a:pt x="3362714" y="282395"/>
                  <a:pt x="3399917" y="460904"/>
                </a:cubicBezTo>
                <a:cubicBezTo>
                  <a:pt x="3437120" y="639413"/>
                  <a:pt x="3362878" y="842845"/>
                  <a:pt x="3399917" y="996840"/>
                </a:cubicBezTo>
                <a:cubicBezTo>
                  <a:pt x="3436956" y="1150835"/>
                  <a:pt x="3367239" y="1306410"/>
                  <a:pt x="3399917" y="1457744"/>
                </a:cubicBezTo>
                <a:cubicBezTo>
                  <a:pt x="3432595" y="1609078"/>
                  <a:pt x="3397572" y="1719154"/>
                  <a:pt x="3399917" y="1918649"/>
                </a:cubicBezTo>
                <a:cubicBezTo>
                  <a:pt x="3402262" y="2118145"/>
                  <a:pt x="3366690" y="2281729"/>
                  <a:pt x="3399917" y="2454584"/>
                </a:cubicBezTo>
                <a:cubicBezTo>
                  <a:pt x="3433144" y="2627440"/>
                  <a:pt x="3340331" y="2755651"/>
                  <a:pt x="3399917" y="3028035"/>
                </a:cubicBezTo>
                <a:cubicBezTo>
                  <a:pt x="3459503" y="3300419"/>
                  <a:pt x="3392017" y="3541046"/>
                  <a:pt x="3399917" y="3751548"/>
                </a:cubicBezTo>
                <a:cubicBezTo>
                  <a:pt x="3206605" y="3779231"/>
                  <a:pt x="2955981" y="3721444"/>
                  <a:pt x="2833264" y="3751548"/>
                </a:cubicBezTo>
                <a:cubicBezTo>
                  <a:pt x="2710547" y="3781652"/>
                  <a:pt x="2455847" y="3708862"/>
                  <a:pt x="2334610" y="3751548"/>
                </a:cubicBezTo>
                <a:cubicBezTo>
                  <a:pt x="2213373" y="3794234"/>
                  <a:pt x="1963562" y="3710804"/>
                  <a:pt x="1767957" y="3751548"/>
                </a:cubicBezTo>
                <a:cubicBezTo>
                  <a:pt x="1572352" y="3792292"/>
                  <a:pt x="1284767" y="3703241"/>
                  <a:pt x="1133306" y="3751548"/>
                </a:cubicBezTo>
                <a:cubicBezTo>
                  <a:pt x="981845" y="3799855"/>
                  <a:pt x="843741" y="3749648"/>
                  <a:pt x="566653" y="3751548"/>
                </a:cubicBezTo>
                <a:cubicBezTo>
                  <a:pt x="289565" y="3753448"/>
                  <a:pt x="197829" y="3744989"/>
                  <a:pt x="0" y="3751548"/>
                </a:cubicBezTo>
                <a:cubicBezTo>
                  <a:pt x="-55128" y="3529336"/>
                  <a:pt x="37745" y="3397247"/>
                  <a:pt x="0" y="3290644"/>
                </a:cubicBezTo>
                <a:cubicBezTo>
                  <a:pt x="-37745" y="3184041"/>
                  <a:pt x="45517" y="2998115"/>
                  <a:pt x="0" y="2792224"/>
                </a:cubicBezTo>
                <a:cubicBezTo>
                  <a:pt x="-45517" y="2586333"/>
                  <a:pt x="50790" y="2369679"/>
                  <a:pt x="0" y="2181257"/>
                </a:cubicBezTo>
                <a:cubicBezTo>
                  <a:pt x="-50790" y="1992835"/>
                  <a:pt x="1283" y="1827874"/>
                  <a:pt x="0" y="1645322"/>
                </a:cubicBezTo>
                <a:cubicBezTo>
                  <a:pt x="-1283" y="1462770"/>
                  <a:pt x="41060" y="1384214"/>
                  <a:pt x="0" y="1146902"/>
                </a:cubicBezTo>
                <a:cubicBezTo>
                  <a:pt x="-41060" y="909590"/>
                  <a:pt x="35937" y="907848"/>
                  <a:pt x="0" y="723513"/>
                </a:cubicBezTo>
                <a:cubicBezTo>
                  <a:pt x="-35937" y="539178"/>
                  <a:pt x="19372" y="247831"/>
                  <a:pt x="0" y="0"/>
                </a:cubicBezTo>
                <a:close/>
              </a:path>
            </a:pathLst>
          </a:custGeom>
          <a:ln>
            <a:solidFill>
              <a:srgbClr val="8EAA4D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5E65A9D-AC98-DF4C-A1D2-D941FCF981F9}"/>
              </a:ext>
            </a:extLst>
          </p:cNvPr>
          <p:cNvSpPr/>
          <p:nvPr/>
        </p:nvSpPr>
        <p:spPr>
          <a:xfrm>
            <a:off x="900113" y="1512835"/>
            <a:ext cx="720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7E79"/>
                </a:solidFill>
                <a:cs typeface="Papyrus"/>
              </a:rPr>
              <a:t>Question 1</a:t>
            </a:r>
            <a:r>
              <a:rPr lang="en-US" sz="2400" b="1" dirty="0">
                <a:cs typeface="Papyrus"/>
              </a:rPr>
              <a:t> </a:t>
            </a:r>
            <a:r>
              <a:rPr lang="en-US" sz="2400" dirty="0">
                <a:cs typeface="Papyrus"/>
              </a:rPr>
              <a:t>Can you think of an English word that comes from the Latin ‘</a:t>
            </a:r>
            <a:r>
              <a:rPr lang="en-US" sz="2400" dirty="0" err="1">
                <a:cs typeface="Papyrus"/>
              </a:rPr>
              <a:t>porcus</a:t>
            </a:r>
            <a:r>
              <a:rPr lang="en-US" sz="2400" dirty="0">
                <a:cs typeface="Papyrus"/>
              </a:rPr>
              <a:t>’ (pig)?</a:t>
            </a:r>
          </a:p>
        </p:txBody>
      </p:sp>
      <p:sp>
        <p:nvSpPr>
          <p:cNvPr id="8" name="Oval Callout 7">
            <a:extLst>
              <a:ext uri="{FF2B5EF4-FFF2-40B4-BE49-F238E27FC236}">
                <a16:creationId xmlns:a16="http://schemas.microsoft.com/office/drawing/2014/main" id="{360D78B1-A473-C945-AAB8-C309E193E082}"/>
              </a:ext>
            </a:extLst>
          </p:cNvPr>
          <p:cNvSpPr/>
          <p:nvPr/>
        </p:nvSpPr>
        <p:spPr>
          <a:xfrm>
            <a:off x="7260404" y="446019"/>
            <a:ext cx="2994660" cy="1295400"/>
          </a:xfrm>
          <a:prstGeom prst="wedgeEllipseCallout">
            <a:avLst>
              <a:gd name="adj1" fmla="val 31758"/>
              <a:gd name="adj2" fmla="val 9909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valete!</a:t>
            </a:r>
            <a:endParaRPr lang="en-US" sz="4000" dirty="0"/>
          </a:p>
        </p:txBody>
      </p:sp>
      <p:sp>
        <p:nvSpPr>
          <p:cNvPr id="9" name="Oval Callout 8">
            <a:extLst>
              <a:ext uri="{FF2B5EF4-FFF2-40B4-BE49-F238E27FC236}">
                <a16:creationId xmlns:a16="http://schemas.microsoft.com/office/drawing/2014/main" id="{B5A70971-8AA0-1D40-BF05-640A4A5D5049}"/>
              </a:ext>
            </a:extLst>
          </p:cNvPr>
          <p:cNvSpPr/>
          <p:nvPr/>
        </p:nvSpPr>
        <p:spPr>
          <a:xfrm>
            <a:off x="9823021" y="3546150"/>
            <a:ext cx="2151194" cy="1041401"/>
          </a:xfrm>
          <a:prstGeom prst="wedgeEllipseCallout">
            <a:avLst>
              <a:gd name="adj1" fmla="val 53976"/>
              <a:gd name="adj2" fmla="val 57206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vale!</a:t>
            </a:r>
            <a:endParaRPr lang="en-US" sz="4000" dirty="0"/>
          </a:p>
        </p:txBody>
      </p:sp>
      <p:sp>
        <p:nvSpPr>
          <p:cNvPr id="10" name="Oval Callout 9">
            <a:extLst>
              <a:ext uri="{FF2B5EF4-FFF2-40B4-BE49-F238E27FC236}">
                <a16:creationId xmlns:a16="http://schemas.microsoft.com/office/drawing/2014/main" id="{991E4D00-34A1-2C44-BA67-84E23E71D72F}"/>
              </a:ext>
            </a:extLst>
          </p:cNvPr>
          <p:cNvSpPr/>
          <p:nvPr/>
        </p:nvSpPr>
        <p:spPr>
          <a:xfrm>
            <a:off x="8917146" y="4341650"/>
            <a:ext cx="2151194" cy="1041401"/>
          </a:xfrm>
          <a:prstGeom prst="wedgeEllipseCallout">
            <a:avLst>
              <a:gd name="adj1" fmla="val 80599"/>
              <a:gd name="adj2" fmla="val 9001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vale!</a:t>
            </a:r>
            <a:endParaRPr lang="en-US" sz="4000" dirty="0"/>
          </a:p>
        </p:txBody>
      </p:sp>
      <p:sp>
        <p:nvSpPr>
          <p:cNvPr id="11" name="Oval Callout 10">
            <a:extLst>
              <a:ext uri="{FF2B5EF4-FFF2-40B4-BE49-F238E27FC236}">
                <a16:creationId xmlns:a16="http://schemas.microsoft.com/office/drawing/2014/main" id="{F2B0D3E4-EB11-1640-B720-ADA0C57AC0F2}"/>
              </a:ext>
            </a:extLst>
          </p:cNvPr>
          <p:cNvSpPr/>
          <p:nvPr/>
        </p:nvSpPr>
        <p:spPr>
          <a:xfrm>
            <a:off x="9005528" y="5191603"/>
            <a:ext cx="2151194" cy="1041401"/>
          </a:xfrm>
          <a:prstGeom prst="wedgeEllipseCallout">
            <a:avLst>
              <a:gd name="adj1" fmla="val 61415"/>
              <a:gd name="adj2" fmla="val 24279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vale!</a:t>
            </a:r>
            <a:endParaRPr lang="en-US" sz="4000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B36EDECC-103D-B046-9B82-664E3BFED327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4.02 Subject &amp; object recap</a:t>
            </a:r>
          </a:p>
        </p:txBody>
      </p:sp>
    </p:spTree>
    <p:extLst>
      <p:ext uri="{BB962C8B-B14F-4D97-AF65-F5344CB8AC3E}">
        <p14:creationId xmlns:p14="http://schemas.microsoft.com/office/powerpoint/2010/main" val="323474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17" grpId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8890</TotalTime>
  <Words>299</Words>
  <Application>Microsoft Macintosh PowerPoint</Application>
  <PresentationFormat>Widescreen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PowerPoint Presentation</vt:lpstr>
      <vt:lpstr>Word Roots Challenge</vt:lpstr>
      <vt:lpstr>Quick fire sentences</vt:lpstr>
      <vt:lpstr>subject and object in English</vt:lpstr>
      <vt:lpstr>Latin Golden Rule</vt:lpstr>
      <vt:lpstr>object noun word endings</vt:lpstr>
      <vt:lpstr>Plenary quiz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Maximum Classics</dc:title>
  <dc:creator>Charlie Andrew</dc:creator>
  <cp:lastModifiedBy>Charlie Andrew</cp:lastModifiedBy>
  <cp:revision>287</cp:revision>
  <dcterms:created xsi:type="dcterms:W3CDTF">2020-08-26T13:00:26Z</dcterms:created>
  <dcterms:modified xsi:type="dcterms:W3CDTF">2020-10-26T17:47:35Z</dcterms:modified>
</cp:coreProperties>
</file>