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handoutMasterIdLst>
    <p:handoutMasterId r:id="rId12"/>
  </p:handoutMasterIdLst>
  <p:sldIdLst>
    <p:sldId id="256" r:id="rId2"/>
    <p:sldId id="271" r:id="rId3"/>
    <p:sldId id="274" r:id="rId4"/>
    <p:sldId id="280" r:id="rId5"/>
    <p:sldId id="317" r:id="rId6"/>
    <p:sldId id="303" r:id="rId7"/>
    <p:sldId id="316" r:id="rId8"/>
    <p:sldId id="313" r:id="rId9"/>
    <p:sldId id="266"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B6434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0" d="100"/>
          <a:sy n="100" d="100"/>
        </p:scale>
        <p:origin x="-1368" y="-248"/>
      </p:cViewPr>
      <p:guideLst>
        <p:guide orient="horz" pos="2106"/>
        <p:guide pos="71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handoutMaster" Target="handoutMasters/handout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513A823-662A-1C4F-A185-69938885C5CC}" type="datetime1">
              <a:rPr lang="en-GB" smtClean="0"/>
              <a:t>17/01/18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FD28A5-E1C8-F844-B698-DC7B6633CE4F}" type="slidenum">
              <a:rPr lang="en-US" smtClean="0"/>
              <a:t>‹#›</a:t>
            </a:fld>
            <a:endParaRPr lang="en-US"/>
          </a:p>
        </p:txBody>
      </p:sp>
    </p:spTree>
    <p:extLst>
      <p:ext uri="{BB962C8B-B14F-4D97-AF65-F5344CB8AC3E}">
        <p14:creationId xmlns:p14="http://schemas.microsoft.com/office/powerpoint/2010/main" val="32341769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D23343-F485-EE47-AC49-E027F3AD04C7}" type="datetime1">
              <a:rPr lang="en-GB" smtClean="0"/>
              <a:t>17/01/18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400809-809D-ED43-B3E9-0FF968C97F52}" type="slidenum">
              <a:rPr lang="en-US" smtClean="0"/>
              <a:t>‹#›</a:t>
            </a:fld>
            <a:endParaRPr lang="en-US"/>
          </a:p>
        </p:txBody>
      </p:sp>
    </p:spTree>
    <p:extLst>
      <p:ext uri="{BB962C8B-B14F-4D97-AF65-F5344CB8AC3E}">
        <p14:creationId xmlns:p14="http://schemas.microsoft.com/office/powerpoint/2010/main" val="107476775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400809-809D-ED43-B3E9-0FF968C97F52}" type="slidenum">
              <a:rPr lang="en-US" smtClean="0"/>
              <a:t>1</a:t>
            </a:fld>
            <a:endParaRPr lang="en-US"/>
          </a:p>
        </p:txBody>
      </p:sp>
    </p:spTree>
    <p:extLst>
      <p:ext uri="{BB962C8B-B14F-4D97-AF65-F5344CB8AC3E}">
        <p14:creationId xmlns:p14="http://schemas.microsoft.com/office/powerpoint/2010/main" val="743299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08FBA12C-221A-F24A-A8E1-FCDEA32FC8A5}" type="datetime1">
              <a:rPr lang="en-GB" smtClean="0"/>
              <a:t>17/01/18</a:t>
            </a:fld>
            <a:endParaRPr lang="en-US"/>
          </a:p>
        </p:txBody>
      </p:sp>
      <p:sp>
        <p:nvSpPr>
          <p:cNvPr id="5" name="Footer Placeholder 4"/>
          <p:cNvSpPr>
            <a:spLocks noGrp="1"/>
          </p:cNvSpPr>
          <p:nvPr>
            <p:ph type="ftr" sz="quarter" idx="11"/>
          </p:nvPr>
        </p:nvSpPr>
        <p:spPr/>
        <p:txBody>
          <a:bodyPr/>
          <a:lstStyle/>
          <a:p>
            <a:r>
              <a:rPr lang="en-US" smtClean="0"/>
              <a:t>© Charlie Andrew 2016</a:t>
            </a:r>
            <a:endParaRPr lang="en-US"/>
          </a:p>
        </p:txBody>
      </p:sp>
      <p:sp>
        <p:nvSpPr>
          <p:cNvPr id="6" name="Slide Number Placeholder 5"/>
          <p:cNvSpPr>
            <a:spLocks noGrp="1"/>
          </p:cNvSpPr>
          <p:nvPr>
            <p:ph type="sldNum" sz="quarter" idx="12"/>
          </p:nvPr>
        </p:nvSpPr>
        <p:spPr/>
        <p:txBody>
          <a:bodyPr/>
          <a:lstStyle/>
          <a:p>
            <a:fld id="{57E36609-56D0-F341-A2BA-FEC882F75A75}" type="slidenum">
              <a:rPr lang="en-US" smtClean="0"/>
              <a:t>‹#›</a:t>
            </a:fld>
            <a:endParaRPr lang="en-US"/>
          </a:p>
        </p:txBody>
      </p:sp>
    </p:spTree>
    <p:extLst>
      <p:ext uri="{BB962C8B-B14F-4D97-AF65-F5344CB8AC3E}">
        <p14:creationId xmlns:p14="http://schemas.microsoft.com/office/powerpoint/2010/main" val="2786229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B082985-3572-EB48-AFE0-92BB10D89089}" type="datetime1">
              <a:rPr lang="en-GB" smtClean="0"/>
              <a:t>17/01/18</a:t>
            </a:fld>
            <a:endParaRPr lang="en-US"/>
          </a:p>
        </p:txBody>
      </p:sp>
      <p:sp>
        <p:nvSpPr>
          <p:cNvPr id="5" name="Footer Placeholder 4"/>
          <p:cNvSpPr>
            <a:spLocks noGrp="1"/>
          </p:cNvSpPr>
          <p:nvPr>
            <p:ph type="ftr" sz="quarter" idx="11"/>
          </p:nvPr>
        </p:nvSpPr>
        <p:spPr/>
        <p:txBody>
          <a:bodyPr/>
          <a:lstStyle/>
          <a:p>
            <a:r>
              <a:rPr lang="en-US" smtClean="0"/>
              <a:t>© Charlie Andrew 2016</a:t>
            </a:r>
            <a:endParaRPr lang="en-US"/>
          </a:p>
        </p:txBody>
      </p:sp>
      <p:sp>
        <p:nvSpPr>
          <p:cNvPr id="6" name="Slide Number Placeholder 5"/>
          <p:cNvSpPr>
            <a:spLocks noGrp="1"/>
          </p:cNvSpPr>
          <p:nvPr>
            <p:ph type="sldNum" sz="quarter" idx="12"/>
          </p:nvPr>
        </p:nvSpPr>
        <p:spPr/>
        <p:txBody>
          <a:bodyPr/>
          <a:lstStyle/>
          <a:p>
            <a:fld id="{57E36609-56D0-F341-A2BA-FEC882F75A75}" type="slidenum">
              <a:rPr lang="en-US" smtClean="0"/>
              <a:t>‹#›</a:t>
            </a:fld>
            <a:endParaRPr lang="en-US"/>
          </a:p>
        </p:txBody>
      </p:sp>
    </p:spTree>
    <p:extLst>
      <p:ext uri="{BB962C8B-B14F-4D97-AF65-F5344CB8AC3E}">
        <p14:creationId xmlns:p14="http://schemas.microsoft.com/office/powerpoint/2010/main" val="2511832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A66E1AF-A169-3349-9CC7-27061662D5F3}" type="datetime1">
              <a:rPr lang="en-GB" smtClean="0"/>
              <a:t>17/01/18</a:t>
            </a:fld>
            <a:endParaRPr lang="en-US"/>
          </a:p>
        </p:txBody>
      </p:sp>
      <p:sp>
        <p:nvSpPr>
          <p:cNvPr id="5" name="Footer Placeholder 4"/>
          <p:cNvSpPr>
            <a:spLocks noGrp="1"/>
          </p:cNvSpPr>
          <p:nvPr>
            <p:ph type="ftr" sz="quarter" idx="11"/>
          </p:nvPr>
        </p:nvSpPr>
        <p:spPr/>
        <p:txBody>
          <a:bodyPr/>
          <a:lstStyle/>
          <a:p>
            <a:r>
              <a:rPr lang="en-US" smtClean="0"/>
              <a:t>© Charlie Andrew 2016</a:t>
            </a:r>
            <a:endParaRPr lang="en-US"/>
          </a:p>
        </p:txBody>
      </p:sp>
      <p:sp>
        <p:nvSpPr>
          <p:cNvPr id="6" name="Slide Number Placeholder 5"/>
          <p:cNvSpPr>
            <a:spLocks noGrp="1"/>
          </p:cNvSpPr>
          <p:nvPr>
            <p:ph type="sldNum" sz="quarter" idx="12"/>
          </p:nvPr>
        </p:nvSpPr>
        <p:spPr/>
        <p:txBody>
          <a:bodyPr/>
          <a:lstStyle/>
          <a:p>
            <a:fld id="{57E36609-56D0-F341-A2BA-FEC882F75A75}" type="slidenum">
              <a:rPr lang="en-US" smtClean="0"/>
              <a:t>‹#›</a:t>
            </a:fld>
            <a:endParaRPr lang="en-US"/>
          </a:p>
        </p:txBody>
      </p:sp>
    </p:spTree>
    <p:extLst>
      <p:ext uri="{BB962C8B-B14F-4D97-AF65-F5344CB8AC3E}">
        <p14:creationId xmlns:p14="http://schemas.microsoft.com/office/powerpoint/2010/main" val="4001383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13BB1893-115A-364D-9D73-756F7DB77085}" type="datetime1">
              <a:rPr lang="en-GB" smtClean="0"/>
              <a:t>17/01/18</a:t>
            </a:fld>
            <a:endParaRPr lang="en-US"/>
          </a:p>
        </p:txBody>
      </p:sp>
      <p:sp>
        <p:nvSpPr>
          <p:cNvPr id="5" name="Footer Placeholder 4"/>
          <p:cNvSpPr>
            <a:spLocks noGrp="1"/>
          </p:cNvSpPr>
          <p:nvPr>
            <p:ph type="ftr" sz="quarter" idx="11"/>
          </p:nvPr>
        </p:nvSpPr>
        <p:spPr/>
        <p:txBody>
          <a:bodyPr/>
          <a:lstStyle/>
          <a:p>
            <a:r>
              <a:rPr lang="en-US" smtClean="0"/>
              <a:t>© Charlie Andrew 2016</a:t>
            </a:r>
            <a:endParaRPr lang="en-US"/>
          </a:p>
        </p:txBody>
      </p:sp>
      <p:sp>
        <p:nvSpPr>
          <p:cNvPr id="6" name="Slide Number Placeholder 5"/>
          <p:cNvSpPr>
            <a:spLocks noGrp="1"/>
          </p:cNvSpPr>
          <p:nvPr>
            <p:ph type="sldNum" sz="quarter" idx="12"/>
          </p:nvPr>
        </p:nvSpPr>
        <p:spPr/>
        <p:txBody>
          <a:bodyPr/>
          <a:lstStyle/>
          <a:p>
            <a:fld id="{57E36609-56D0-F341-A2BA-FEC882F75A75}" type="slidenum">
              <a:rPr lang="en-US" smtClean="0"/>
              <a:t>‹#›</a:t>
            </a:fld>
            <a:endParaRPr lang="en-US"/>
          </a:p>
        </p:txBody>
      </p:sp>
    </p:spTree>
    <p:extLst>
      <p:ext uri="{BB962C8B-B14F-4D97-AF65-F5344CB8AC3E}">
        <p14:creationId xmlns:p14="http://schemas.microsoft.com/office/powerpoint/2010/main" val="1164329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13BB0673-B61A-F049-95F4-2128A4B4F46A}" type="datetime1">
              <a:rPr lang="en-GB" smtClean="0"/>
              <a:t>17/01/18</a:t>
            </a:fld>
            <a:endParaRPr lang="en-US"/>
          </a:p>
        </p:txBody>
      </p:sp>
      <p:sp>
        <p:nvSpPr>
          <p:cNvPr id="5" name="Footer Placeholder 4"/>
          <p:cNvSpPr>
            <a:spLocks noGrp="1"/>
          </p:cNvSpPr>
          <p:nvPr>
            <p:ph type="ftr" sz="quarter" idx="11"/>
          </p:nvPr>
        </p:nvSpPr>
        <p:spPr/>
        <p:txBody>
          <a:bodyPr/>
          <a:lstStyle/>
          <a:p>
            <a:r>
              <a:rPr lang="en-US" smtClean="0"/>
              <a:t>© Charlie Andrew 2016</a:t>
            </a:r>
            <a:endParaRPr lang="en-US"/>
          </a:p>
        </p:txBody>
      </p:sp>
      <p:sp>
        <p:nvSpPr>
          <p:cNvPr id="6" name="Slide Number Placeholder 5"/>
          <p:cNvSpPr>
            <a:spLocks noGrp="1"/>
          </p:cNvSpPr>
          <p:nvPr>
            <p:ph type="sldNum" sz="quarter" idx="12"/>
          </p:nvPr>
        </p:nvSpPr>
        <p:spPr/>
        <p:txBody>
          <a:bodyPr/>
          <a:lstStyle/>
          <a:p>
            <a:fld id="{57E36609-56D0-F341-A2BA-FEC882F75A75}" type="slidenum">
              <a:rPr lang="en-US" smtClean="0"/>
              <a:t>‹#›</a:t>
            </a:fld>
            <a:endParaRPr lang="en-US"/>
          </a:p>
        </p:txBody>
      </p:sp>
    </p:spTree>
    <p:extLst>
      <p:ext uri="{BB962C8B-B14F-4D97-AF65-F5344CB8AC3E}">
        <p14:creationId xmlns:p14="http://schemas.microsoft.com/office/powerpoint/2010/main" val="530452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800559EF-C9B1-1242-B63C-87F1C864CFB7}" type="datetime1">
              <a:rPr lang="en-GB" smtClean="0"/>
              <a:t>17/01/18</a:t>
            </a:fld>
            <a:endParaRPr lang="en-US"/>
          </a:p>
        </p:txBody>
      </p:sp>
      <p:sp>
        <p:nvSpPr>
          <p:cNvPr id="6" name="Footer Placeholder 5"/>
          <p:cNvSpPr>
            <a:spLocks noGrp="1"/>
          </p:cNvSpPr>
          <p:nvPr>
            <p:ph type="ftr" sz="quarter" idx="11"/>
          </p:nvPr>
        </p:nvSpPr>
        <p:spPr/>
        <p:txBody>
          <a:bodyPr/>
          <a:lstStyle/>
          <a:p>
            <a:r>
              <a:rPr lang="en-US" smtClean="0"/>
              <a:t>© Charlie Andrew 2016</a:t>
            </a:r>
            <a:endParaRPr lang="en-US"/>
          </a:p>
        </p:txBody>
      </p:sp>
      <p:sp>
        <p:nvSpPr>
          <p:cNvPr id="7" name="Slide Number Placeholder 6"/>
          <p:cNvSpPr>
            <a:spLocks noGrp="1"/>
          </p:cNvSpPr>
          <p:nvPr>
            <p:ph type="sldNum" sz="quarter" idx="12"/>
          </p:nvPr>
        </p:nvSpPr>
        <p:spPr/>
        <p:txBody>
          <a:bodyPr/>
          <a:lstStyle/>
          <a:p>
            <a:fld id="{57E36609-56D0-F341-A2BA-FEC882F75A75}" type="slidenum">
              <a:rPr lang="en-US" smtClean="0"/>
              <a:t>‹#›</a:t>
            </a:fld>
            <a:endParaRPr lang="en-US"/>
          </a:p>
        </p:txBody>
      </p:sp>
    </p:spTree>
    <p:extLst>
      <p:ext uri="{BB962C8B-B14F-4D97-AF65-F5344CB8AC3E}">
        <p14:creationId xmlns:p14="http://schemas.microsoft.com/office/powerpoint/2010/main" val="2205598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29F9E2B5-44AD-5C4D-BEC8-A10624ED80BE}" type="datetime1">
              <a:rPr lang="en-GB" smtClean="0"/>
              <a:t>17/01/18</a:t>
            </a:fld>
            <a:endParaRPr lang="en-US"/>
          </a:p>
        </p:txBody>
      </p:sp>
      <p:sp>
        <p:nvSpPr>
          <p:cNvPr id="8" name="Footer Placeholder 7"/>
          <p:cNvSpPr>
            <a:spLocks noGrp="1"/>
          </p:cNvSpPr>
          <p:nvPr>
            <p:ph type="ftr" sz="quarter" idx="11"/>
          </p:nvPr>
        </p:nvSpPr>
        <p:spPr/>
        <p:txBody>
          <a:bodyPr/>
          <a:lstStyle/>
          <a:p>
            <a:r>
              <a:rPr lang="en-US" smtClean="0"/>
              <a:t>© Charlie Andrew 2016</a:t>
            </a:r>
            <a:endParaRPr lang="en-US"/>
          </a:p>
        </p:txBody>
      </p:sp>
      <p:sp>
        <p:nvSpPr>
          <p:cNvPr id="9" name="Slide Number Placeholder 8"/>
          <p:cNvSpPr>
            <a:spLocks noGrp="1"/>
          </p:cNvSpPr>
          <p:nvPr>
            <p:ph type="sldNum" sz="quarter" idx="12"/>
          </p:nvPr>
        </p:nvSpPr>
        <p:spPr/>
        <p:txBody>
          <a:bodyPr/>
          <a:lstStyle/>
          <a:p>
            <a:fld id="{57E36609-56D0-F341-A2BA-FEC882F75A75}" type="slidenum">
              <a:rPr lang="en-US" smtClean="0"/>
              <a:t>‹#›</a:t>
            </a:fld>
            <a:endParaRPr lang="en-US"/>
          </a:p>
        </p:txBody>
      </p:sp>
    </p:spTree>
    <p:extLst>
      <p:ext uri="{BB962C8B-B14F-4D97-AF65-F5344CB8AC3E}">
        <p14:creationId xmlns:p14="http://schemas.microsoft.com/office/powerpoint/2010/main" val="1359228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1F2FF1E0-1C8E-DC45-B9E8-A52AAD3504AA}" type="datetime1">
              <a:rPr lang="en-GB" smtClean="0"/>
              <a:t>17/01/18</a:t>
            </a:fld>
            <a:endParaRPr lang="en-US"/>
          </a:p>
        </p:txBody>
      </p:sp>
      <p:sp>
        <p:nvSpPr>
          <p:cNvPr id="4" name="Footer Placeholder 3"/>
          <p:cNvSpPr>
            <a:spLocks noGrp="1"/>
          </p:cNvSpPr>
          <p:nvPr>
            <p:ph type="ftr" sz="quarter" idx="11"/>
          </p:nvPr>
        </p:nvSpPr>
        <p:spPr/>
        <p:txBody>
          <a:bodyPr/>
          <a:lstStyle/>
          <a:p>
            <a:r>
              <a:rPr lang="en-US" smtClean="0"/>
              <a:t>© Charlie Andrew 2016</a:t>
            </a:r>
            <a:endParaRPr lang="en-US"/>
          </a:p>
        </p:txBody>
      </p:sp>
      <p:sp>
        <p:nvSpPr>
          <p:cNvPr id="5" name="Slide Number Placeholder 4"/>
          <p:cNvSpPr>
            <a:spLocks noGrp="1"/>
          </p:cNvSpPr>
          <p:nvPr>
            <p:ph type="sldNum" sz="quarter" idx="12"/>
          </p:nvPr>
        </p:nvSpPr>
        <p:spPr/>
        <p:txBody>
          <a:bodyPr/>
          <a:lstStyle/>
          <a:p>
            <a:fld id="{57E36609-56D0-F341-A2BA-FEC882F75A75}" type="slidenum">
              <a:rPr lang="en-US" smtClean="0"/>
              <a:t>‹#›</a:t>
            </a:fld>
            <a:endParaRPr lang="en-US"/>
          </a:p>
        </p:txBody>
      </p:sp>
    </p:spTree>
    <p:extLst>
      <p:ext uri="{BB962C8B-B14F-4D97-AF65-F5344CB8AC3E}">
        <p14:creationId xmlns:p14="http://schemas.microsoft.com/office/powerpoint/2010/main" val="1134907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EC87DA-BBD4-8049-AF2C-C75D64E66C0D}" type="datetime1">
              <a:rPr lang="en-GB" smtClean="0"/>
              <a:t>17/01/18</a:t>
            </a:fld>
            <a:endParaRPr lang="en-US"/>
          </a:p>
        </p:txBody>
      </p:sp>
      <p:sp>
        <p:nvSpPr>
          <p:cNvPr id="3" name="Footer Placeholder 2"/>
          <p:cNvSpPr>
            <a:spLocks noGrp="1"/>
          </p:cNvSpPr>
          <p:nvPr>
            <p:ph type="ftr" sz="quarter" idx="11"/>
          </p:nvPr>
        </p:nvSpPr>
        <p:spPr/>
        <p:txBody>
          <a:bodyPr/>
          <a:lstStyle/>
          <a:p>
            <a:r>
              <a:rPr lang="en-US" smtClean="0"/>
              <a:t>© Charlie Andrew 2016</a:t>
            </a:r>
            <a:endParaRPr lang="en-US"/>
          </a:p>
        </p:txBody>
      </p:sp>
      <p:sp>
        <p:nvSpPr>
          <p:cNvPr id="4" name="Slide Number Placeholder 3"/>
          <p:cNvSpPr>
            <a:spLocks noGrp="1"/>
          </p:cNvSpPr>
          <p:nvPr>
            <p:ph type="sldNum" sz="quarter" idx="12"/>
          </p:nvPr>
        </p:nvSpPr>
        <p:spPr/>
        <p:txBody>
          <a:bodyPr/>
          <a:lstStyle/>
          <a:p>
            <a:fld id="{57E36609-56D0-F341-A2BA-FEC882F75A75}" type="slidenum">
              <a:rPr lang="en-US" smtClean="0"/>
              <a:t>‹#›</a:t>
            </a:fld>
            <a:endParaRPr lang="en-US"/>
          </a:p>
        </p:txBody>
      </p:sp>
    </p:spTree>
    <p:extLst>
      <p:ext uri="{BB962C8B-B14F-4D97-AF65-F5344CB8AC3E}">
        <p14:creationId xmlns:p14="http://schemas.microsoft.com/office/powerpoint/2010/main" val="2778143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01657D6-11C4-1F40-AB2D-110FE89AD0E7}" type="datetime1">
              <a:rPr lang="en-GB" smtClean="0"/>
              <a:t>17/01/18</a:t>
            </a:fld>
            <a:endParaRPr lang="en-US"/>
          </a:p>
        </p:txBody>
      </p:sp>
      <p:sp>
        <p:nvSpPr>
          <p:cNvPr id="6" name="Footer Placeholder 5"/>
          <p:cNvSpPr>
            <a:spLocks noGrp="1"/>
          </p:cNvSpPr>
          <p:nvPr>
            <p:ph type="ftr" sz="quarter" idx="11"/>
          </p:nvPr>
        </p:nvSpPr>
        <p:spPr/>
        <p:txBody>
          <a:bodyPr/>
          <a:lstStyle/>
          <a:p>
            <a:r>
              <a:rPr lang="en-US" smtClean="0"/>
              <a:t>© Charlie Andrew 2016</a:t>
            </a:r>
            <a:endParaRPr lang="en-US"/>
          </a:p>
        </p:txBody>
      </p:sp>
      <p:sp>
        <p:nvSpPr>
          <p:cNvPr id="7" name="Slide Number Placeholder 6"/>
          <p:cNvSpPr>
            <a:spLocks noGrp="1"/>
          </p:cNvSpPr>
          <p:nvPr>
            <p:ph type="sldNum" sz="quarter" idx="12"/>
          </p:nvPr>
        </p:nvSpPr>
        <p:spPr/>
        <p:txBody>
          <a:bodyPr/>
          <a:lstStyle/>
          <a:p>
            <a:fld id="{57E36609-56D0-F341-A2BA-FEC882F75A75}" type="slidenum">
              <a:rPr lang="en-US" smtClean="0"/>
              <a:t>‹#›</a:t>
            </a:fld>
            <a:endParaRPr lang="en-US"/>
          </a:p>
        </p:txBody>
      </p:sp>
    </p:spTree>
    <p:extLst>
      <p:ext uri="{BB962C8B-B14F-4D97-AF65-F5344CB8AC3E}">
        <p14:creationId xmlns:p14="http://schemas.microsoft.com/office/powerpoint/2010/main" val="2554543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E98F99B-A893-3547-8B1C-026FE7E6145D}" type="datetime1">
              <a:rPr lang="en-GB" smtClean="0"/>
              <a:t>17/01/18</a:t>
            </a:fld>
            <a:endParaRPr lang="en-US"/>
          </a:p>
        </p:txBody>
      </p:sp>
      <p:sp>
        <p:nvSpPr>
          <p:cNvPr id="6" name="Footer Placeholder 5"/>
          <p:cNvSpPr>
            <a:spLocks noGrp="1"/>
          </p:cNvSpPr>
          <p:nvPr>
            <p:ph type="ftr" sz="quarter" idx="11"/>
          </p:nvPr>
        </p:nvSpPr>
        <p:spPr/>
        <p:txBody>
          <a:bodyPr/>
          <a:lstStyle/>
          <a:p>
            <a:r>
              <a:rPr lang="en-US" smtClean="0"/>
              <a:t>© Charlie Andrew 2016</a:t>
            </a:r>
            <a:endParaRPr lang="en-US"/>
          </a:p>
        </p:txBody>
      </p:sp>
      <p:sp>
        <p:nvSpPr>
          <p:cNvPr id="7" name="Slide Number Placeholder 6"/>
          <p:cNvSpPr>
            <a:spLocks noGrp="1"/>
          </p:cNvSpPr>
          <p:nvPr>
            <p:ph type="sldNum" sz="quarter" idx="12"/>
          </p:nvPr>
        </p:nvSpPr>
        <p:spPr/>
        <p:txBody>
          <a:bodyPr/>
          <a:lstStyle/>
          <a:p>
            <a:fld id="{57E36609-56D0-F341-A2BA-FEC882F75A75}" type="slidenum">
              <a:rPr lang="en-US" smtClean="0"/>
              <a:t>‹#›</a:t>
            </a:fld>
            <a:endParaRPr lang="en-US"/>
          </a:p>
        </p:txBody>
      </p:sp>
    </p:spTree>
    <p:extLst>
      <p:ext uri="{BB962C8B-B14F-4D97-AF65-F5344CB8AC3E}">
        <p14:creationId xmlns:p14="http://schemas.microsoft.com/office/powerpoint/2010/main" val="112739195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2AB4C3-4DFB-FA4D-9330-2C271CD5E886}" type="datetime1">
              <a:rPr lang="en-GB" smtClean="0"/>
              <a:t>17/01/18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 Charlie Andrew 2016</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36609-56D0-F341-A2BA-FEC882F75A75}" type="slidenum">
              <a:rPr lang="en-US" smtClean="0"/>
              <a:t>‹#›</a:t>
            </a:fld>
            <a:endParaRPr lang="en-US"/>
          </a:p>
        </p:txBody>
      </p:sp>
    </p:spTree>
    <p:extLst>
      <p:ext uri="{BB962C8B-B14F-4D97-AF65-F5344CB8AC3E}">
        <p14:creationId xmlns:p14="http://schemas.microsoft.com/office/powerpoint/2010/main" val="1181203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9" Type="http://schemas.openxmlformats.org/officeDocument/2006/relationships/image" Target="../media/image13.png"/><Relationship Id="rId20" Type="http://schemas.openxmlformats.org/officeDocument/2006/relationships/image" Target="../media/image21.png"/><Relationship Id="rId21" Type="http://schemas.openxmlformats.org/officeDocument/2006/relationships/image" Target="../media/image22.png"/><Relationship Id="rId22" Type="http://schemas.openxmlformats.org/officeDocument/2006/relationships/image" Target="../media/image23.png"/><Relationship Id="rId10" Type="http://schemas.openxmlformats.org/officeDocument/2006/relationships/image" Target="../media/image14.png"/><Relationship Id="rId11" Type="http://schemas.openxmlformats.org/officeDocument/2006/relationships/image" Target="../media/image4.png"/><Relationship Id="rId12" Type="http://schemas.openxmlformats.org/officeDocument/2006/relationships/image" Target="../media/image5.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19.png"/><Relationship Id="rId19"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7.jpg"/><Relationship Id="rId4" Type="http://schemas.openxmlformats.org/officeDocument/2006/relationships/image" Target="../media/image9.png"/><Relationship Id="rId5" Type="http://schemas.openxmlformats.org/officeDocument/2006/relationships/image" Target="../media/image8.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86923"/>
            <a:ext cx="7772400" cy="1470025"/>
          </a:xfrm>
        </p:spPr>
        <p:txBody>
          <a:bodyPr/>
          <a:lstStyle/>
          <a:p>
            <a:r>
              <a:rPr lang="en-US" b="1">
                <a:solidFill>
                  <a:schemeClr val="bg1">
                    <a:lumMod val="50000"/>
                  </a:schemeClr>
                </a:solidFill>
                <a:latin typeface="Herculanum"/>
                <a:cs typeface="Herculanum"/>
              </a:rPr>
              <a:t>maximum Classics - </a:t>
            </a:r>
            <a:r>
              <a:rPr lang="en-US" b="1" dirty="0" smtClean="0">
                <a:solidFill>
                  <a:schemeClr val="bg1">
                    <a:lumMod val="50000"/>
                  </a:schemeClr>
                </a:solidFill>
                <a:latin typeface="Herculanum"/>
                <a:cs typeface="Herculanum"/>
              </a:rPr>
              <a:t>11</a:t>
            </a:r>
            <a:endParaRPr lang="en-US" b="1" dirty="0">
              <a:solidFill>
                <a:schemeClr val="bg1">
                  <a:lumMod val="50000"/>
                </a:schemeClr>
              </a:solidFill>
              <a:latin typeface="Herculanum"/>
              <a:cs typeface="Herculanum"/>
            </a:endParaRPr>
          </a:p>
        </p:txBody>
      </p:sp>
      <p:sp>
        <p:nvSpPr>
          <p:cNvPr id="3" name="Subtitle 2"/>
          <p:cNvSpPr>
            <a:spLocks noGrp="1"/>
          </p:cNvSpPr>
          <p:nvPr>
            <p:ph type="subTitle" idx="1"/>
          </p:nvPr>
        </p:nvSpPr>
        <p:spPr>
          <a:xfrm>
            <a:off x="1480844" y="4841603"/>
            <a:ext cx="6400800" cy="920338"/>
          </a:xfrm>
        </p:spPr>
        <p:txBody>
          <a:bodyPr>
            <a:normAutofit/>
          </a:bodyPr>
          <a:lstStyle/>
          <a:p>
            <a:r>
              <a:rPr lang="en-US" dirty="0" smtClean="0">
                <a:latin typeface="Papyrus"/>
                <a:cs typeface="Papyrus"/>
              </a:rPr>
              <a:t>Why be good?</a:t>
            </a:r>
            <a:endParaRPr lang="en-US" dirty="0">
              <a:latin typeface="Papyrus"/>
              <a:cs typeface="Papyrus"/>
            </a:endParaRPr>
          </a:p>
        </p:txBody>
      </p:sp>
      <p:pic>
        <p:nvPicPr>
          <p:cNvPr id="4" name="Picture 3" descr="iucundus_large_colou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9020" y="710046"/>
            <a:ext cx="2949546" cy="3277273"/>
          </a:xfrm>
          <a:prstGeom prst="rect">
            <a:avLst/>
          </a:prstGeom>
        </p:spPr>
      </p:pic>
      <p:sp>
        <p:nvSpPr>
          <p:cNvPr id="6" name="Footer Placeholder 3"/>
          <p:cNvSpPr>
            <a:spLocks noGrp="1"/>
          </p:cNvSpPr>
          <p:nvPr>
            <p:ph type="ftr" sz="quarter" idx="11"/>
          </p:nvPr>
        </p:nvSpPr>
        <p:spPr>
          <a:xfrm>
            <a:off x="7886791" y="6497765"/>
            <a:ext cx="1358313" cy="365125"/>
          </a:xfrm>
        </p:spPr>
        <p:txBody>
          <a:bodyPr/>
          <a:lstStyle/>
          <a:p>
            <a:r>
              <a:rPr lang="en-US" sz="800" dirty="0" smtClean="0"/>
              <a:t>© Charlie Andrew 2016</a:t>
            </a:r>
            <a:endParaRPr lang="en-US" sz="800" dirty="0"/>
          </a:p>
        </p:txBody>
      </p:sp>
      <p:sp>
        <p:nvSpPr>
          <p:cNvPr id="7" name="Rounded Rectangle 6"/>
          <p:cNvSpPr/>
          <p:nvPr/>
        </p:nvSpPr>
        <p:spPr>
          <a:xfrm>
            <a:off x="2116658" y="5576016"/>
            <a:ext cx="2543782" cy="1146573"/>
          </a:xfrm>
          <a:prstGeom prst="roundRect">
            <a:avLst/>
          </a:prstGeom>
          <a:solidFill>
            <a:schemeClr val="accent3">
              <a:lumMod val="40000"/>
              <a:lumOff val="60000"/>
            </a:schemeClr>
          </a:solidFill>
          <a:ln>
            <a:solidFill>
              <a:schemeClr val="bg1">
                <a:lumMod val="75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solidFill>
                  <a:schemeClr val="accent3"/>
                </a:solidFill>
              </a:rPr>
              <a:t>Language L.O. To translate Latin sentences</a:t>
            </a:r>
            <a:endParaRPr lang="en-US" dirty="0">
              <a:solidFill>
                <a:schemeClr val="accent3"/>
              </a:solidFill>
            </a:endParaRPr>
          </a:p>
        </p:txBody>
      </p:sp>
      <p:sp>
        <p:nvSpPr>
          <p:cNvPr id="8" name="Rounded Rectangle 7"/>
          <p:cNvSpPr/>
          <p:nvPr/>
        </p:nvSpPr>
        <p:spPr>
          <a:xfrm>
            <a:off x="4862286" y="5561446"/>
            <a:ext cx="2478313" cy="1146573"/>
          </a:xfrm>
          <a:prstGeom prst="roundRect">
            <a:avLst/>
          </a:prstGeom>
          <a:solidFill>
            <a:schemeClr val="accent3">
              <a:lumMod val="40000"/>
              <a:lumOff val="60000"/>
            </a:schemeClr>
          </a:solidFill>
          <a:ln>
            <a:solidFill>
              <a:schemeClr val="bg1">
                <a:lumMod val="75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solidFill>
                  <a:schemeClr val="accent3"/>
                </a:solidFill>
              </a:rPr>
              <a:t>Culture L.O. To hear Plato’s tale of </a:t>
            </a:r>
            <a:r>
              <a:rPr lang="en-US" dirty="0" err="1" smtClean="0">
                <a:solidFill>
                  <a:schemeClr val="accent3"/>
                </a:solidFill>
              </a:rPr>
              <a:t>Gyges</a:t>
            </a:r>
            <a:r>
              <a:rPr lang="en-US" dirty="0" smtClean="0">
                <a:solidFill>
                  <a:schemeClr val="accent3"/>
                </a:solidFill>
              </a:rPr>
              <a:t> and debate why people are good</a:t>
            </a:r>
            <a:endParaRPr lang="en-US" dirty="0">
              <a:solidFill>
                <a:schemeClr val="accent3"/>
              </a:solidFill>
            </a:endParaRPr>
          </a:p>
        </p:txBody>
      </p:sp>
    </p:spTree>
    <p:extLst>
      <p:ext uri="{BB962C8B-B14F-4D97-AF65-F5344CB8AC3E}">
        <p14:creationId xmlns:p14="http://schemas.microsoft.com/office/powerpoint/2010/main" val="130962355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ucundus_large_colou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415" y="1522071"/>
            <a:ext cx="4101958" cy="4557731"/>
          </a:xfrm>
          <a:prstGeom prst="rect">
            <a:avLst/>
          </a:prstGeom>
        </p:spPr>
      </p:pic>
      <p:sp>
        <p:nvSpPr>
          <p:cNvPr id="5" name="Oval Callout 4"/>
          <p:cNvSpPr/>
          <p:nvPr/>
        </p:nvSpPr>
        <p:spPr>
          <a:xfrm>
            <a:off x="4375739" y="437246"/>
            <a:ext cx="4726627" cy="3102367"/>
          </a:xfrm>
          <a:prstGeom prst="wedgeEllipseCallout">
            <a:avLst>
              <a:gd name="adj1" fmla="val -82786"/>
              <a:gd name="adj2" fmla="val 15521"/>
            </a:avLst>
          </a:prstGeom>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4400" b="1" dirty="0" smtClean="0">
                <a:solidFill>
                  <a:schemeClr val="bg1">
                    <a:lumMod val="50000"/>
                  </a:schemeClr>
                </a:solidFill>
                <a:latin typeface="Herculanum"/>
                <a:cs typeface="Herculanum"/>
              </a:rPr>
              <a:t>Roman Register!</a:t>
            </a:r>
            <a:endParaRPr lang="en-US" sz="4400" b="1" dirty="0">
              <a:solidFill>
                <a:schemeClr val="bg1">
                  <a:lumMod val="50000"/>
                </a:schemeClr>
              </a:solidFill>
              <a:latin typeface="Herculanum"/>
              <a:cs typeface="Herculanum"/>
            </a:endParaRPr>
          </a:p>
        </p:txBody>
      </p:sp>
      <p:sp>
        <p:nvSpPr>
          <p:cNvPr id="7" name="Oval Callout 6"/>
          <p:cNvSpPr/>
          <p:nvPr/>
        </p:nvSpPr>
        <p:spPr>
          <a:xfrm>
            <a:off x="5016970" y="4650943"/>
            <a:ext cx="3622211" cy="1699535"/>
          </a:xfrm>
          <a:prstGeom prst="wedgeEllipseCallout">
            <a:avLst>
              <a:gd name="adj1" fmla="val 59129"/>
              <a:gd name="adj2" fmla="val 40023"/>
            </a:avLst>
          </a:prstGeom>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4400" b="1" dirty="0" err="1" smtClean="0">
                <a:solidFill>
                  <a:schemeClr val="bg1">
                    <a:lumMod val="50000"/>
                  </a:schemeClr>
                </a:solidFill>
                <a:latin typeface="Herculanum"/>
                <a:cs typeface="Herculanum"/>
              </a:rPr>
              <a:t>adsum</a:t>
            </a:r>
            <a:r>
              <a:rPr lang="en-US" sz="4400" b="1" dirty="0" smtClean="0">
                <a:solidFill>
                  <a:schemeClr val="bg1">
                    <a:lumMod val="50000"/>
                  </a:schemeClr>
                </a:solidFill>
                <a:latin typeface="Herculanum"/>
                <a:cs typeface="Herculanum"/>
              </a:rPr>
              <a:t>!</a:t>
            </a:r>
            <a:endParaRPr lang="en-US" sz="4400" b="1" dirty="0">
              <a:solidFill>
                <a:schemeClr val="bg1">
                  <a:lumMod val="50000"/>
                </a:schemeClr>
              </a:solidFill>
              <a:latin typeface="Herculanum"/>
              <a:cs typeface="Herculanum"/>
            </a:endParaRPr>
          </a:p>
        </p:txBody>
      </p:sp>
      <p:sp>
        <p:nvSpPr>
          <p:cNvPr id="6" name="Footer Placeholder 3"/>
          <p:cNvSpPr>
            <a:spLocks noGrp="1"/>
          </p:cNvSpPr>
          <p:nvPr>
            <p:ph type="ftr" sz="quarter" idx="11"/>
          </p:nvPr>
        </p:nvSpPr>
        <p:spPr>
          <a:xfrm>
            <a:off x="7886791" y="6497765"/>
            <a:ext cx="1358313" cy="365125"/>
          </a:xfrm>
        </p:spPr>
        <p:txBody>
          <a:bodyPr/>
          <a:lstStyle/>
          <a:p>
            <a:r>
              <a:rPr lang="en-US" sz="800" dirty="0" smtClean="0"/>
              <a:t>© Charlie Andrew 2016</a:t>
            </a:r>
            <a:endParaRPr lang="en-US" sz="800" dirty="0"/>
          </a:p>
        </p:txBody>
      </p:sp>
    </p:spTree>
    <p:extLst>
      <p:ext uri="{BB962C8B-B14F-4D97-AF65-F5344CB8AC3E}">
        <p14:creationId xmlns:p14="http://schemas.microsoft.com/office/powerpoint/2010/main" val="37956876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638"/>
            <a:ext cx="8229600" cy="1143000"/>
          </a:xfrm>
        </p:spPr>
        <p:txBody>
          <a:bodyPr/>
          <a:lstStyle/>
          <a:p>
            <a:r>
              <a:rPr lang="en-US" dirty="0" smtClean="0">
                <a:solidFill>
                  <a:schemeClr val="bg1">
                    <a:lumMod val="50000"/>
                  </a:schemeClr>
                </a:solidFill>
                <a:latin typeface="Papyrus"/>
                <a:cs typeface="Papyrus"/>
              </a:rPr>
              <a:t>Verb endings</a:t>
            </a:r>
            <a:endParaRPr lang="en-US" dirty="0">
              <a:solidFill>
                <a:schemeClr val="bg1">
                  <a:lumMod val="50000"/>
                </a:schemeClr>
              </a:solidFill>
              <a:latin typeface="Papyrus"/>
              <a:cs typeface="Papyrus"/>
            </a:endParaRPr>
          </a:p>
        </p:txBody>
      </p:sp>
      <p:sp>
        <p:nvSpPr>
          <p:cNvPr id="18" name="Rectangle 17"/>
          <p:cNvSpPr/>
          <p:nvPr/>
        </p:nvSpPr>
        <p:spPr>
          <a:xfrm>
            <a:off x="2273300" y="3479413"/>
            <a:ext cx="1549400" cy="116741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2"/>
          <a:stretch>
            <a:fillRect/>
          </a:stretch>
        </p:blipFill>
        <p:spPr>
          <a:xfrm>
            <a:off x="1732338" y="2035465"/>
            <a:ext cx="5941584" cy="3472354"/>
          </a:xfrm>
          <a:prstGeom prst="rect">
            <a:avLst/>
          </a:prstGeom>
        </p:spPr>
      </p:pic>
    </p:spTree>
    <p:extLst>
      <p:ext uri="{BB962C8B-B14F-4D97-AF65-F5344CB8AC3E}">
        <p14:creationId xmlns:p14="http://schemas.microsoft.com/office/powerpoint/2010/main" val="306731211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3116218" y="1088884"/>
            <a:ext cx="1758702" cy="1319027"/>
          </a:xfrm>
          <a:prstGeom prst="rect">
            <a:avLst/>
          </a:prstGeom>
        </p:spPr>
      </p:pic>
      <p:sp>
        <p:nvSpPr>
          <p:cNvPr id="2" name="Title 1"/>
          <p:cNvSpPr>
            <a:spLocks noGrp="1"/>
          </p:cNvSpPr>
          <p:nvPr>
            <p:ph type="title"/>
          </p:nvPr>
        </p:nvSpPr>
        <p:spPr>
          <a:xfrm>
            <a:off x="457200" y="71438"/>
            <a:ext cx="7422591" cy="1143000"/>
          </a:xfrm>
        </p:spPr>
        <p:txBody>
          <a:bodyPr>
            <a:normAutofit/>
          </a:bodyPr>
          <a:lstStyle/>
          <a:p>
            <a:r>
              <a:rPr lang="en-US" dirty="0" smtClean="0">
                <a:solidFill>
                  <a:srgbClr val="7F7F7F"/>
                </a:solidFill>
                <a:latin typeface="Papyrus"/>
                <a:cs typeface="Papyrus"/>
              </a:rPr>
              <a:t>Quick fire verbs</a:t>
            </a:r>
            <a:endParaRPr lang="en-US" dirty="0">
              <a:solidFill>
                <a:srgbClr val="7F7F7F"/>
              </a:solidFill>
              <a:latin typeface="Papyrus"/>
              <a:cs typeface="Papyrus"/>
            </a:endParaRPr>
          </a:p>
        </p:txBody>
      </p:sp>
      <p:sp>
        <p:nvSpPr>
          <p:cNvPr id="9" name="TextBox 8"/>
          <p:cNvSpPr txBox="1"/>
          <p:nvPr/>
        </p:nvSpPr>
        <p:spPr>
          <a:xfrm>
            <a:off x="1801184" y="1628173"/>
            <a:ext cx="1222347" cy="523220"/>
          </a:xfrm>
          <a:prstGeom prst="rect">
            <a:avLst/>
          </a:prstGeom>
          <a:noFill/>
        </p:spPr>
        <p:txBody>
          <a:bodyPr wrap="none" rtlCol="0">
            <a:spAutoFit/>
          </a:bodyPr>
          <a:lstStyle/>
          <a:p>
            <a:r>
              <a:rPr lang="en-US" sz="2800" i="1" dirty="0" err="1" smtClean="0">
                <a:solidFill>
                  <a:schemeClr val="bg1">
                    <a:lumMod val="50000"/>
                  </a:schemeClr>
                </a:solidFill>
              </a:rPr>
              <a:t>amare</a:t>
            </a:r>
            <a:endParaRPr lang="en-US" sz="2800" i="1" dirty="0">
              <a:solidFill>
                <a:schemeClr val="bg1">
                  <a:lumMod val="50000"/>
                </a:schemeClr>
              </a:solidFill>
            </a:endParaRPr>
          </a:p>
        </p:txBody>
      </p:sp>
      <p:sp>
        <p:nvSpPr>
          <p:cNvPr id="17" name="TextBox 16"/>
          <p:cNvSpPr txBox="1"/>
          <p:nvPr/>
        </p:nvSpPr>
        <p:spPr>
          <a:xfrm>
            <a:off x="864060" y="2475950"/>
            <a:ext cx="1130939" cy="707886"/>
          </a:xfrm>
          <a:prstGeom prst="rect">
            <a:avLst/>
          </a:prstGeom>
          <a:noFill/>
        </p:spPr>
        <p:txBody>
          <a:bodyPr wrap="none" rtlCol="0">
            <a:spAutoFit/>
          </a:bodyPr>
          <a:lstStyle/>
          <a:p>
            <a:r>
              <a:rPr lang="en-US" sz="4000" b="1" dirty="0" err="1" smtClean="0">
                <a:solidFill>
                  <a:srgbClr val="000000"/>
                </a:solidFill>
                <a:latin typeface="+mj-lt"/>
                <a:cs typeface="Comic Sans MS"/>
              </a:rPr>
              <a:t>am</a:t>
            </a:r>
            <a:r>
              <a:rPr lang="en-US" sz="4000" b="1" dirty="0" err="1" smtClean="0">
                <a:solidFill>
                  <a:srgbClr val="4F81BD"/>
                </a:solidFill>
                <a:latin typeface="+mj-lt"/>
                <a:cs typeface="Comic Sans MS"/>
              </a:rPr>
              <a:t>o</a:t>
            </a:r>
            <a:endParaRPr lang="en-US" sz="4000" b="1" dirty="0">
              <a:solidFill>
                <a:srgbClr val="4F81BD"/>
              </a:solidFill>
              <a:latin typeface="+mj-lt"/>
              <a:cs typeface="Comic Sans MS"/>
            </a:endParaRPr>
          </a:p>
        </p:txBody>
      </p:sp>
      <p:sp>
        <p:nvSpPr>
          <p:cNvPr id="20" name="TextBox 19"/>
          <p:cNvSpPr txBox="1"/>
          <p:nvPr/>
        </p:nvSpPr>
        <p:spPr>
          <a:xfrm>
            <a:off x="6823012" y="5325045"/>
            <a:ext cx="1451289" cy="707886"/>
          </a:xfrm>
          <a:prstGeom prst="rect">
            <a:avLst/>
          </a:prstGeom>
          <a:noFill/>
        </p:spPr>
        <p:txBody>
          <a:bodyPr wrap="none" rtlCol="0">
            <a:spAutoFit/>
          </a:bodyPr>
          <a:lstStyle/>
          <a:p>
            <a:r>
              <a:rPr lang="en-US" sz="4000" b="1" dirty="0" err="1" smtClean="0">
                <a:latin typeface="+mj-lt"/>
                <a:cs typeface="Comic Sans MS"/>
              </a:rPr>
              <a:t>habe</a:t>
            </a:r>
            <a:r>
              <a:rPr lang="en-US" sz="4000" b="1" dirty="0" err="1" smtClean="0">
                <a:solidFill>
                  <a:schemeClr val="accent3"/>
                </a:solidFill>
                <a:latin typeface="+mj-lt"/>
                <a:cs typeface="Comic Sans MS"/>
              </a:rPr>
              <a:t>s</a:t>
            </a:r>
            <a:endParaRPr lang="en-US" sz="4000" b="1" dirty="0">
              <a:solidFill>
                <a:schemeClr val="accent3"/>
              </a:solidFill>
              <a:latin typeface="+mj-lt"/>
              <a:cs typeface="Comic Sans MS"/>
            </a:endParaRPr>
          </a:p>
        </p:txBody>
      </p:sp>
      <p:sp>
        <p:nvSpPr>
          <p:cNvPr id="21" name="TextBox 20"/>
          <p:cNvSpPr txBox="1"/>
          <p:nvPr/>
        </p:nvSpPr>
        <p:spPr>
          <a:xfrm>
            <a:off x="629621" y="4781855"/>
            <a:ext cx="1424488" cy="707886"/>
          </a:xfrm>
          <a:prstGeom prst="rect">
            <a:avLst/>
          </a:prstGeom>
          <a:noFill/>
        </p:spPr>
        <p:txBody>
          <a:bodyPr wrap="none" rtlCol="0">
            <a:spAutoFit/>
          </a:bodyPr>
          <a:lstStyle/>
          <a:p>
            <a:r>
              <a:rPr lang="en-US" sz="4000" b="1" dirty="0" err="1" smtClean="0">
                <a:latin typeface="+mj-lt"/>
                <a:cs typeface="Comic Sans MS"/>
              </a:rPr>
              <a:t>habe</a:t>
            </a:r>
            <a:r>
              <a:rPr lang="en-US" sz="4000" b="1" dirty="0" err="1" smtClean="0">
                <a:solidFill>
                  <a:srgbClr val="C0504D"/>
                </a:solidFill>
                <a:latin typeface="+mj-lt"/>
                <a:cs typeface="Comic Sans MS"/>
              </a:rPr>
              <a:t>t</a:t>
            </a:r>
            <a:endParaRPr lang="en-US" sz="4000" b="1" dirty="0">
              <a:solidFill>
                <a:srgbClr val="C0504D"/>
              </a:solidFill>
              <a:latin typeface="+mj-lt"/>
              <a:cs typeface="Comic Sans MS"/>
            </a:endParaRPr>
          </a:p>
        </p:txBody>
      </p:sp>
      <p:sp>
        <p:nvSpPr>
          <p:cNvPr id="22" name="TextBox 21"/>
          <p:cNvSpPr txBox="1"/>
          <p:nvPr/>
        </p:nvSpPr>
        <p:spPr>
          <a:xfrm>
            <a:off x="6479598" y="3414110"/>
            <a:ext cx="2007330" cy="707886"/>
          </a:xfrm>
          <a:prstGeom prst="rect">
            <a:avLst/>
          </a:prstGeom>
          <a:noFill/>
        </p:spPr>
        <p:txBody>
          <a:bodyPr wrap="none" rtlCol="0">
            <a:spAutoFit/>
          </a:bodyPr>
          <a:lstStyle/>
          <a:p>
            <a:r>
              <a:rPr lang="en-US" sz="4000" b="1" dirty="0" err="1" smtClean="0">
                <a:solidFill>
                  <a:srgbClr val="000000"/>
                </a:solidFill>
                <a:latin typeface="+mj-lt"/>
                <a:cs typeface="Comic Sans MS"/>
              </a:rPr>
              <a:t>cura</a:t>
            </a:r>
            <a:r>
              <a:rPr lang="en-US" sz="4000" b="1" dirty="0" err="1" smtClean="0">
                <a:solidFill>
                  <a:srgbClr val="4F81BD"/>
                </a:solidFill>
                <a:latin typeface="+mj-lt"/>
                <a:cs typeface="Comic Sans MS"/>
              </a:rPr>
              <a:t>mus</a:t>
            </a:r>
            <a:endParaRPr lang="en-US" sz="4000" b="1" dirty="0">
              <a:solidFill>
                <a:srgbClr val="4F81BD"/>
              </a:solidFill>
              <a:latin typeface="+mj-lt"/>
              <a:cs typeface="Comic Sans MS"/>
            </a:endParaRPr>
          </a:p>
        </p:txBody>
      </p:sp>
      <p:sp>
        <p:nvSpPr>
          <p:cNvPr id="23" name="TextBox 22"/>
          <p:cNvSpPr txBox="1"/>
          <p:nvPr/>
        </p:nvSpPr>
        <p:spPr>
          <a:xfrm>
            <a:off x="2576024" y="3941454"/>
            <a:ext cx="1613342" cy="707886"/>
          </a:xfrm>
          <a:prstGeom prst="rect">
            <a:avLst/>
          </a:prstGeom>
          <a:noFill/>
        </p:spPr>
        <p:txBody>
          <a:bodyPr wrap="none" rtlCol="0">
            <a:spAutoFit/>
          </a:bodyPr>
          <a:lstStyle/>
          <a:p>
            <a:r>
              <a:rPr lang="en-US" sz="4000" b="1" dirty="0" err="1" smtClean="0">
                <a:cs typeface="Comic Sans MS"/>
              </a:rPr>
              <a:t>ama</a:t>
            </a:r>
            <a:r>
              <a:rPr lang="en-US" sz="4000" b="1" dirty="0" err="1" smtClean="0">
                <a:solidFill>
                  <a:srgbClr val="9BBB59"/>
                </a:solidFill>
                <a:latin typeface="+mj-lt"/>
                <a:cs typeface="Comic Sans MS"/>
              </a:rPr>
              <a:t>tis</a:t>
            </a:r>
            <a:endParaRPr lang="en-US" sz="4000" b="1" dirty="0">
              <a:solidFill>
                <a:srgbClr val="9BBB59"/>
              </a:solidFill>
              <a:latin typeface="+mj-lt"/>
              <a:cs typeface="Comic Sans MS"/>
            </a:endParaRPr>
          </a:p>
        </p:txBody>
      </p:sp>
      <p:sp>
        <p:nvSpPr>
          <p:cNvPr id="24" name="TextBox 23"/>
          <p:cNvSpPr txBox="1"/>
          <p:nvPr/>
        </p:nvSpPr>
        <p:spPr>
          <a:xfrm>
            <a:off x="3918739" y="2475950"/>
            <a:ext cx="1699754" cy="707886"/>
          </a:xfrm>
          <a:prstGeom prst="rect">
            <a:avLst/>
          </a:prstGeom>
          <a:noFill/>
        </p:spPr>
        <p:txBody>
          <a:bodyPr wrap="none" rtlCol="0">
            <a:spAutoFit/>
          </a:bodyPr>
          <a:lstStyle/>
          <a:p>
            <a:r>
              <a:rPr lang="en-US" sz="4000" b="1" dirty="0" err="1" smtClean="0">
                <a:latin typeface="+mj-lt"/>
                <a:cs typeface="Comic Sans MS"/>
              </a:rPr>
              <a:t>habe</a:t>
            </a:r>
            <a:r>
              <a:rPr lang="en-US" sz="4000" b="1" dirty="0" err="1" smtClean="0">
                <a:solidFill>
                  <a:srgbClr val="C0504D"/>
                </a:solidFill>
                <a:latin typeface="+mj-lt"/>
                <a:cs typeface="Comic Sans MS"/>
              </a:rPr>
              <a:t>nt</a:t>
            </a:r>
            <a:endParaRPr lang="en-US" sz="4000" b="1" dirty="0">
              <a:solidFill>
                <a:srgbClr val="C0504D"/>
              </a:solidFill>
              <a:latin typeface="+mj-lt"/>
              <a:cs typeface="Comic Sans MS"/>
            </a:endParaRPr>
          </a:p>
        </p:txBody>
      </p:sp>
      <p:sp>
        <p:nvSpPr>
          <p:cNvPr id="27" name="TextBox 26"/>
          <p:cNvSpPr txBox="1"/>
          <p:nvPr/>
        </p:nvSpPr>
        <p:spPr>
          <a:xfrm>
            <a:off x="7604762" y="1626162"/>
            <a:ext cx="1210776" cy="523220"/>
          </a:xfrm>
          <a:prstGeom prst="rect">
            <a:avLst/>
          </a:prstGeom>
          <a:noFill/>
        </p:spPr>
        <p:txBody>
          <a:bodyPr wrap="none" rtlCol="0">
            <a:spAutoFit/>
          </a:bodyPr>
          <a:lstStyle/>
          <a:p>
            <a:r>
              <a:rPr lang="en-US" sz="2800" i="1" dirty="0" smtClean="0">
                <a:solidFill>
                  <a:schemeClr val="bg1">
                    <a:lumMod val="50000"/>
                  </a:schemeClr>
                </a:solidFill>
              </a:rPr>
              <a:t>curare</a:t>
            </a:r>
            <a:endParaRPr lang="en-US" sz="2800" i="1" dirty="0">
              <a:solidFill>
                <a:schemeClr val="bg1">
                  <a:lumMod val="50000"/>
                </a:schemeClr>
              </a:solidFill>
            </a:endParaRPr>
          </a:p>
        </p:txBody>
      </p:sp>
      <p:sp>
        <p:nvSpPr>
          <p:cNvPr id="28" name="TextBox 27"/>
          <p:cNvSpPr txBox="1"/>
          <p:nvPr/>
        </p:nvSpPr>
        <p:spPr>
          <a:xfrm>
            <a:off x="3301161" y="5678988"/>
            <a:ext cx="1287983" cy="707886"/>
          </a:xfrm>
          <a:prstGeom prst="rect">
            <a:avLst/>
          </a:prstGeom>
          <a:noFill/>
        </p:spPr>
        <p:txBody>
          <a:bodyPr wrap="none" rtlCol="0">
            <a:spAutoFit/>
          </a:bodyPr>
          <a:lstStyle/>
          <a:p>
            <a:r>
              <a:rPr lang="en-US" sz="4000" b="1" dirty="0" err="1" smtClean="0">
                <a:latin typeface="+mj-lt"/>
                <a:cs typeface="Comic Sans MS"/>
              </a:rPr>
              <a:t>cura</a:t>
            </a:r>
            <a:r>
              <a:rPr lang="en-US" sz="4000" b="1" dirty="0" err="1" smtClean="0">
                <a:solidFill>
                  <a:srgbClr val="C0504D"/>
                </a:solidFill>
                <a:latin typeface="+mj-lt"/>
                <a:cs typeface="Comic Sans MS"/>
              </a:rPr>
              <a:t>t</a:t>
            </a:r>
            <a:endParaRPr lang="en-US" sz="4000" b="1" dirty="0">
              <a:solidFill>
                <a:srgbClr val="C0504D"/>
              </a:solidFill>
              <a:latin typeface="+mj-lt"/>
              <a:cs typeface="Comic Sans MS"/>
            </a:endParaRPr>
          </a:p>
        </p:txBody>
      </p:sp>
      <p:sp>
        <p:nvSpPr>
          <p:cNvPr id="29" name="TextBox 28"/>
          <p:cNvSpPr txBox="1"/>
          <p:nvPr/>
        </p:nvSpPr>
        <p:spPr>
          <a:xfrm>
            <a:off x="4911229" y="4649340"/>
            <a:ext cx="1522422" cy="707886"/>
          </a:xfrm>
          <a:prstGeom prst="rect">
            <a:avLst/>
          </a:prstGeom>
          <a:noFill/>
        </p:spPr>
        <p:txBody>
          <a:bodyPr wrap="none" rtlCol="0">
            <a:spAutoFit/>
          </a:bodyPr>
          <a:lstStyle/>
          <a:p>
            <a:r>
              <a:rPr lang="en-US" sz="4000" b="1" dirty="0" err="1" smtClean="0">
                <a:latin typeface="+mj-lt"/>
                <a:cs typeface="Comic Sans MS"/>
              </a:rPr>
              <a:t>habe</a:t>
            </a:r>
            <a:r>
              <a:rPr lang="en-US" sz="4000" b="1" dirty="0" err="1" smtClean="0">
                <a:solidFill>
                  <a:srgbClr val="4F81BD"/>
                </a:solidFill>
                <a:latin typeface="+mj-lt"/>
                <a:cs typeface="Comic Sans MS"/>
              </a:rPr>
              <a:t>o</a:t>
            </a:r>
            <a:endParaRPr lang="en-US" sz="4000" b="1" dirty="0">
              <a:solidFill>
                <a:srgbClr val="4F81BD"/>
              </a:solidFill>
              <a:latin typeface="+mj-lt"/>
              <a:cs typeface="Comic Sans MS"/>
            </a:endParaRPr>
          </a:p>
        </p:txBody>
      </p:sp>
      <p:sp>
        <p:nvSpPr>
          <p:cNvPr id="32" name="Footer Placeholder 3"/>
          <p:cNvSpPr>
            <a:spLocks noGrp="1"/>
          </p:cNvSpPr>
          <p:nvPr>
            <p:ph type="ftr" sz="quarter" idx="11"/>
          </p:nvPr>
        </p:nvSpPr>
        <p:spPr>
          <a:xfrm>
            <a:off x="7886791" y="6497765"/>
            <a:ext cx="1358313" cy="365125"/>
          </a:xfrm>
        </p:spPr>
        <p:txBody>
          <a:bodyPr/>
          <a:lstStyle/>
          <a:p>
            <a:r>
              <a:rPr lang="en-US" sz="800" dirty="0" smtClean="0"/>
              <a:t>© Charlie Andrew 2016</a:t>
            </a:r>
            <a:endParaRPr lang="en-US" sz="800" dirty="0"/>
          </a:p>
        </p:txBody>
      </p:sp>
      <p:sp>
        <p:nvSpPr>
          <p:cNvPr id="26" name="TextBox 25"/>
          <p:cNvSpPr txBox="1"/>
          <p:nvPr/>
        </p:nvSpPr>
        <p:spPr>
          <a:xfrm>
            <a:off x="4633860" y="1626162"/>
            <a:ext cx="1294407" cy="523220"/>
          </a:xfrm>
          <a:prstGeom prst="rect">
            <a:avLst/>
          </a:prstGeom>
          <a:noFill/>
        </p:spPr>
        <p:txBody>
          <a:bodyPr wrap="none" rtlCol="0">
            <a:spAutoFit/>
          </a:bodyPr>
          <a:lstStyle/>
          <a:p>
            <a:r>
              <a:rPr lang="en-US" sz="2800" i="1" dirty="0" err="1" smtClean="0">
                <a:solidFill>
                  <a:schemeClr val="bg1">
                    <a:lumMod val="50000"/>
                  </a:schemeClr>
                </a:solidFill>
              </a:rPr>
              <a:t>habere</a:t>
            </a:r>
            <a:endParaRPr lang="en-US" sz="2800" i="1" dirty="0">
              <a:solidFill>
                <a:schemeClr val="bg1">
                  <a:lumMod val="50000"/>
                </a:schemeClr>
              </a:solidFill>
            </a:endParaRPr>
          </a:p>
        </p:txBody>
      </p:sp>
      <p:pic>
        <p:nvPicPr>
          <p:cNvPr id="15" name="Picture 14"/>
          <p:cNvPicPr>
            <a:picLocks noChangeAspect="1"/>
          </p:cNvPicPr>
          <p:nvPr/>
        </p:nvPicPr>
        <p:blipFill>
          <a:blip r:embed="rId3"/>
          <a:stretch>
            <a:fillRect/>
          </a:stretch>
        </p:blipFill>
        <p:spPr>
          <a:xfrm>
            <a:off x="6046768" y="1214438"/>
            <a:ext cx="1552488" cy="1108920"/>
          </a:xfrm>
          <a:prstGeom prst="rect">
            <a:avLst/>
          </a:prstGeom>
        </p:spPr>
      </p:pic>
      <p:pic>
        <p:nvPicPr>
          <p:cNvPr id="18" name="Picture 17"/>
          <p:cNvPicPr>
            <a:picLocks noChangeAspect="1"/>
          </p:cNvPicPr>
          <p:nvPr/>
        </p:nvPicPr>
        <p:blipFill>
          <a:blip r:embed="rId4"/>
          <a:stretch>
            <a:fillRect/>
          </a:stretch>
        </p:blipFill>
        <p:spPr>
          <a:xfrm>
            <a:off x="629621" y="1088884"/>
            <a:ext cx="1140222" cy="1074556"/>
          </a:xfrm>
          <a:prstGeom prst="rect">
            <a:avLst/>
          </a:prstGeom>
        </p:spPr>
      </p:pic>
    </p:spTree>
    <p:extLst>
      <p:ext uri="{BB962C8B-B14F-4D97-AF65-F5344CB8AC3E}">
        <p14:creationId xmlns:p14="http://schemas.microsoft.com/office/powerpoint/2010/main" val="36232259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p:cNvSpPr txBox="1">
            <a:spLocks/>
          </p:cNvSpPr>
          <p:nvPr/>
        </p:nvSpPr>
        <p:spPr>
          <a:xfrm>
            <a:off x="203200" y="-11447"/>
            <a:ext cx="8881481"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rgbClr val="7F7F7F"/>
                </a:solidFill>
                <a:latin typeface="Papyrus"/>
                <a:cs typeface="Papyrus"/>
              </a:rPr>
              <a:t>Round up: what we know about </a:t>
            </a:r>
          </a:p>
          <a:p>
            <a:r>
              <a:rPr lang="en-US" sz="3600" dirty="0" smtClean="0">
                <a:solidFill>
                  <a:srgbClr val="7F7F7F"/>
                </a:solidFill>
                <a:latin typeface="Papyrus"/>
                <a:cs typeface="Papyrus"/>
              </a:rPr>
              <a:t>Latin word endings</a:t>
            </a:r>
            <a:endParaRPr lang="en-US" sz="3600" b="1" dirty="0">
              <a:solidFill>
                <a:srgbClr val="7F7F7F"/>
              </a:solidFill>
              <a:latin typeface="Papyrus"/>
              <a:cs typeface="Papyrus"/>
            </a:endParaRPr>
          </a:p>
        </p:txBody>
      </p:sp>
      <p:graphicFrame>
        <p:nvGraphicFramePr>
          <p:cNvPr id="29" name="Table 28"/>
          <p:cNvGraphicFramePr>
            <a:graphicFrameLocks noGrp="1"/>
          </p:cNvGraphicFramePr>
          <p:nvPr>
            <p:extLst>
              <p:ext uri="{D42A27DB-BD31-4B8C-83A1-F6EECF244321}">
                <p14:modId xmlns:p14="http://schemas.microsoft.com/office/powerpoint/2010/main" val="3174937298"/>
              </p:ext>
            </p:extLst>
          </p:nvPr>
        </p:nvGraphicFramePr>
        <p:xfrm>
          <a:off x="4787901" y="4369966"/>
          <a:ext cx="3416298" cy="2407920"/>
        </p:xfrm>
        <a:graphic>
          <a:graphicData uri="http://schemas.openxmlformats.org/drawingml/2006/table">
            <a:tbl>
              <a:tblPr firstRow="1" bandRow="1">
                <a:tableStyleId>{5940675A-B579-460E-94D1-54222C63F5DA}</a:tableStyleId>
              </a:tblPr>
              <a:tblGrid>
                <a:gridCol w="1138766"/>
                <a:gridCol w="1138766"/>
                <a:gridCol w="1138766"/>
              </a:tblGrid>
              <a:tr h="941581">
                <a:tc>
                  <a:txBody>
                    <a:bodyPr/>
                    <a:lstStyle/>
                    <a:p>
                      <a:pPr algn="ctr"/>
                      <a:r>
                        <a:rPr lang="en-US" sz="2000" dirty="0" smtClean="0">
                          <a:solidFill>
                            <a:schemeClr val="bg1">
                              <a:lumMod val="50000"/>
                            </a:schemeClr>
                          </a:solidFill>
                          <a:latin typeface="Papyrus"/>
                          <a:cs typeface="Papyrus"/>
                        </a:rPr>
                        <a:t>‘us’ noun</a:t>
                      </a:r>
                      <a:r>
                        <a:rPr lang="en-US" sz="2000" baseline="0" dirty="0" smtClean="0">
                          <a:solidFill>
                            <a:schemeClr val="bg1">
                              <a:lumMod val="50000"/>
                            </a:schemeClr>
                          </a:solidFill>
                          <a:latin typeface="Papyrus"/>
                          <a:cs typeface="Papyrus"/>
                        </a:rPr>
                        <a:t> endings</a:t>
                      </a:r>
                      <a:endParaRPr lang="en-US" sz="2000" dirty="0">
                        <a:solidFill>
                          <a:schemeClr val="bg1">
                            <a:lumMod val="50000"/>
                          </a:schemeClr>
                        </a:solidFill>
                        <a:latin typeface="Papyrus"/>
                        <a:cs typeface="Papyrus"/>
                      </a:endParaRPr>
                    </a:p>
                  </a:txBody>
                  <a:tcPr anchor="ctr"/>
                </a:tc>
                <a:tc>
                  <a:txBody>
                    <a:bodyPr/>
                    <a:lstStyle/>
                    <a:p>
                      <a:pPr algn="ctr"/>
                      <a:r>
                        <a:rPr lang="en-US" sz="1800" b="1" dirty="0" smtClean="0">
                          <a:solidFill>
                            <a:schemeClr val="bg1"/>
                          </a:solidFill>
                        </a:rPr>
                        <a:t>one </a:t>
                      </a:r>
                    </a:p>
                    <a:p>
                      <a:pPr algn="ctr"/>
                      <a:r>
                        <a:rPr lang="en-US" sz="1800" b="1" dirty="0" smtClean="0">
                          <a:solidFill>
                            <a:schemeClr val="bg1"/>
                          </a:solidFill>
                        </a:rPr>
                        <a:t>(singular)</a:t>
                      </a:r>
                      <a:endParaRPr lang="en-US" sz="1800" b="1" dirty="0">
                        <a:solidFill>
                          <a:schemeClr val="bg1"/>
                        </a:solidFill>
                      </a:endParaRPr>
                    </a:p>
                  </a:txBody>
                  <a:tcPr anchor="ctr">
                    <a:solidFill>
                      <a:schemeClr val="bg1">
                        <a:lumMod val="65000"/>
                      </a:schemeClr>
                    </a:solidFill>
                  </a:tcPr>
                </a:tc>
                <a:tc>
                  <a:txBody>
                    <a:bodyPr/>
                    <a:lstStyle/>
                    <a:p>
                      <a:pPr algn="ctr"/>
                      <a:r>
                        <a:rPr lang="en-US" sz="1800" b="1" dirty="0" smtClean="0">
                          <a:solidFill>
                            <a:schemeClr val="bg1"/>
                          </a:solidFill>
                        </a:rPr>
                        <a:t>more than one (plural)</a:t>
                      </a:r>
                      <a:endParaRPr lang="en-US" sz="1800" b="1" dirty="0">
                        <a:solidFill>
                          <a:schemeClr val="bg1"/>
                        </a:solidFill>
                      </a:endParaRPr>
                    </a:p>
                  </a:txBody>
                  <a:tcPr anchor="ctr">
                    <a:solidFill>
                      <a:schemeClr val="bg1">
                        <a:lumMod val="65000"/>
                      </a:schemeClr>
                    </a:solidFill>
                  </a:tcPr>
                </a:tc>
              </a:tr>
              <a:tr h="67660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1" dirty="0" smtClean="0">
                          <a:solidFill>
                            <a:schemeClr val="bg1"/>
                          </a:solidFill>
                        </a:rPr>
                        <a:t>subject</a:t>
                      </a:r>
                    </a:p>
                    <a:p>
                      <a:pPr algn="ctr"/>
                      <a:endParaRPr lang="en-US" sz="2000" dirty="0"/>
                    </a:p>
                  </a:txBody>
                  <a:tcPr anchor="ctr">
                    <a:solidFill>
                      <a:schemeClr val="accent2"/>
                    </a:solidFill>
                  </a:tcPr>
                </a:tc>
                <a:tc>
                  <a:txBody>
                    <a:bodyPr/>
                    <a:lstStyle/>
                    <a:p>
                      <a:endParaRPr lang="en-US" dirty="0"/>
                    </a:p>
                  </a:txBody>
                  <a:tcPr anchor="ctr"/>
                </a:tc>
                <a:tc>
                  <a:txBody>
                    <a:bodyPr/>
                    <a:lstStyle/>
                    <a:p>
                      <a:endParaRPr lang="en-US" dirty="0"/>
                    </a:p>
                  </a:txBody>
                  <a:tcPr anchor="ctr"/>
                </a:tc>
              </a:tr>
              <a:tr h="676603">
                <a:tc>
                  <a:txBody>
                    <a:bodyPr/>
                    <a:lstStyle/>
                    <a:p>
                      <a:pPr algn="ctr"/>
                      <a:r>
                        <a:rPr lang="en-US" sz="2000" b="1" dirty="0" smtClean="0">
                          <a:solidFill>
                            <a:srgbClr val="FFFFFF"/>
                          </a:solidFill>
                        </a:rPr>
                        <a:t>object</a:t>
                      </a:r>
                    </a:p>
                    <a:p>
                      <a:pPr algn="ctr"/>
                      <a:endParaRPr lang="en-US" sz="2000" dirty="0"/>
                    </a:p>
                  </a:txBody>
                  <a:tcPr anchor="ctr">
                    <a:solidFill>
                      <a:schemeClr val="accent3"/>
                    </a:solidFill>
                  </a:tcPr>
                </a:tc>
                <a:tc>
                  <a:txBody>
                    <a:bodyPr/>
                    <a:lstStyle/>
                    <a:p>
                      <a:endParaRPr lang="en-US" dirty="0"/>
                    </a:p>
                  </a:txBody>
                  <a:tcPr anchor="ctr"/>
                </a:tc>
                <a:tc>
                  <a:txBody>
                    <a:bodyPr/>
                    <a:lstStyle/>
                    <a:p>
                      <a:endParaRPr lang="en-US" dirty="0"/>
                    </a:p>
                  </a:txBody>
                  <a:tcPr anchor="ctr"/>
                </a:tc>
              </a:tr>
            </a:tbl>
          </a:graphicData>
        </a:graphic>
      </p:graphicFrame>
      <p:sp>
        <p:nvSpPr>
          <p:cNvPr id="30" name="TextBox 29"/>
          <p:cNvSpPr txBox="1"/>
          <p:nvPr/>
        </p:nvSpPr>
        <p:spPr>
          <a:xfrm>
            <a:off x="6186339" y="5235315"/>
            <a:ext cx="701810" cy="769441"/>
          </a:xfrm>
          <a:prstGeom prst="rect">
            <a:avLst/>
          </a:prstGeom>
          <a:noFill/>
        </p:spPr>
        <p:txBody>
          <a:bodyPr wrap="none" rtlCol="0">
            <a:spAutoFit/>
          </a:bodyPr>
          <a:lstStyle/>
          <a:p>
            <a:r>
              <a:rPr lang="en-US" sz="4400" dirty="0" smtClean="0"/>
              <a:t>us</a:t>
            </a:r>
            <a:endParaRPr lang="en-US" sz="4400" dirty="0"/>
          </a:p>
        </p:txBody>
      </p:sp>
      <p:sp>
        <p:nvSpPr>
          <p:cNvPr id="33" name="TextBox 32"/>
          <p:cNvSpPr txBox="1"/>
          <p:nvPr/>
        </p:nvSpPr>
        <p:spPr>
          <a:xfrm>
            <a:off x="6135539" y="5968999"/>
            <a:ext cx="931866" cy="769441"/>
          </a:xfrm>
          <a:prstGeom prst="rect">
            <a:avLst/>
          </a:prstGeom>
          <a:noFill/>
        </p:spPr>
        <p:txBody>
          <a:bodyPr wrap="none" rtlCol="0">
            <a:spAutoFit/>
          </a:bodyPr>
          <a:lstStyle/>
          <a:p>
            <a:r>
              <a:rPr lang="en-US" sz="4400" dirty="0" smtClean="0"/>
              <a:t>um</a:t>
            </a:r>
            <a:endParaRPr lang="en-US" sz="4400" dirty="0"/>
          </a:p>
        </p:txBody>
      </p:sp>
      <p:sp>
        <p:nvSpPr>
          <p:cNvPr id="34" name="TextBox 33"/>
          <p:cNvSpPr txBox="1"/>
          <p:nvPr/>
        </p:nvSpPr>
        <p:spPr>
          <a:xfrm>
            <a:off x="7474426" y="5235315"/>
            <a:ext cx="314159" cy="769441"/>
          </a:xfrm>
          <a:prstGeom prst="rect">
            <a:avLst/>
          </a:prstGeom>
          <a:noFill/>
        </p:spPr>
        <p:txBody>
          <a:bodyPr wrap="none" rtlCol="0">
            <a:spAutoFit/>
          </a:bodyPr>
          <a:lstStyle/>
          <a:p>
            <a:r>
              <a:rPr lang="en-US" sz="4400" dirty="0" err="1" smtClean="0"/>
              <a:t>i</a:t>
            </a:r>
            <a:endParaRPr lang="en-US" sz="4400" dirty="0"/>
          </a:p>
        </p:txBody>
      </p:sp>
      <p:sp>
        <p:nvSpPr>
          <p:cNvPr id="35" name="TextBox 34"/>
          <p:cNvSpPr txBox="1"/>
          <p:nvPr/>
        </p:nvSpPr>
        <p:spPr>
          <a:xfrm>
            <a:off x="7328637" y="5964254"/>
            <a:ext cx="702912" cy="769441"/>
          </a:xfrm>
          <a:prstGeom prst="rect">
            <a:avLst/>
          </a:prstGeom>
          <a:noFill/>
        </p:spPr>
        <p:txBody>
          <a:bodyPr wrap="none" rtlCol="0">
            <a:spAutoFit/>
          </a:bodyPr>
          <a:lstStyle/>
          <a:p>
            <a:r>
              <a:rPr lang="en-US" sz="4400" dirty="0" err="1" smtClean="0"/>
              <a:t>os</a:t>
            </a:r>
            <a:endParaRPr lang="en-US" sz="4400" dirty="0"/>
          </a:p>
        </p:txBody>
      </p:sp>
      <p:graphicFrame>
        <p:nvGraphicFramePr>
          <p:cNvPr id="36" name="Table 35"/>
          <p:cNvGraphicFramePr>
            <a:graphicFrameLocks noGrp="1"/>
          </p:cNvGraphicFramePr>
          <p:nvPr>
            <p:extLst>
              <p:ext uri="{D42A27DB-BD31-4B8C-83A1-F6EECF244321}">
                <p14:modId xmlns:p14="http://schemas.microsoft.com/office/powerpoint/2010/main" val="2984682655"/>
              </p:ext>
            </p:extLst>
          </p:nvPr>
        </p:nvGraphicFramePr>
        <p:xfrm>
          <a:off x="4787901" y="1955200"/>
          <a:ext cx="3416298" cy="2316479"/>
        </p:xfrm>
        <a:graphic>
          <a:graphicData uri="http://schemas.openxmlformats.org/drawingml/2006/table">
            <a:tbl>
              <a:tblPr firstRow="1" bandRow="1">
                <a:tableStyleId>{5940675A-B579-460E-94D1-54222C63F5DA}</a:tableStyleId>
              </a:tblPr>
              <a:tblGrid>
                <a:gridCol w="1138766"/>
                <a:gridCol w="1138766"/>
                <a:gridCol w="1138766"/>
              </a:tblGrid>
              <a:tr h="804322">
                <a:tc>
                  <a:txBody>
                    <a:bodyPr/>
                    <a:lstStyle/>
                    <a:p>
                      <a:pPr algn="ctr"/>
                      <a:r>
                        <a:rPr lang="en-US" sz="2000" dirty="0" smtClean="0">
                          <a:solidFill>
                            <a:schemeClr val="bg1">
                              <a:lumMod val="50000"/>
                            </a:schemeClr>
                          </a:solidFill>
                          <a:latin typeface="Papyrus"/>
                          <a:cs typeface="Papyrus"/>
                        </a:rPr>
                        <a:t>‘a’ noun</a:t>
                      </a:r>
                      <a:r>
                        <a:rPr lang="en-US" sz="2000" baseline="0" dirty="0" smtClean="0">
                          <a:solidFill>
                            <a:schemeClr val="bg1">
                              <a:lumMod val="50000"/>
                            </a:schemeClr>
                          </a:solidFill>
                          <a:latin typeface="Papyrus"/>
                          <a:cs typeface="Papyrus"/>
                        </a:rPr>
                        <a:t> endings</a:t>
                      </a:r>
                      <a:endParaRPr lang="en-US" sz="2000" dirty="0">
                        <a:solidFill>
                          <a:schemeClr val="bg1">
                            <a:lumMod val="50000"/>
                          </a:schemeClr>
                        </a:solidFill>
                        <a:latin typeface="Papyrus"/>
                        <a:cs typeface="Papyrus"/>
                      </a:endParaRPr>
                    </a:p>
                  </a:txBody>
                  <a:tcPr anchor="ctr"/>
                </a:tc>
                <a:tc>
                  <a:txBody>
                    <a:bodyPr/>
                    <a:lstStyle/>
                    <a:p>
                      <a:pPr algn="ctr"/>
                      <a:r>
                        <a:rPr lang="en-US" sz="1800" b="1" dirty="0" smtClean="0">
                          <a:solidFill>
                            <a:schemeClr val="bg1"/>
                          </a:solidFill>
                        </a:rPr>
                        <a:t>one </a:t>
                      </a:r>
                    </a:p>
                    <a:p>
                      <a:pPr algn="ctr"/>
                      <a:r>
                        <a:rPr lang="en-US" sz="1800" b="1" dirty="0" smtClean="0">
                          <a:solidFill>
                            <a:schemeClr val="bg1"/>
                          </a:solidFill>
                        </a:rPr>
                        <a:t>(singular)</a:t>
                      </a:r>
                      <a:endParaRPr lang="en-US" sz="1800" b="1" dirty="0">
                        <a:solidFill>
                          <a:schemeClr val="bg1"/>
                        </a:solidFill>
                      </a:endParaRPr>
                    </a:p>
                  </a:txBody>
                  <a:tcPr anchor="ctr">
                    <a:solidFill>
                      <a:schemeClr val="bg1">
                        <a:lumMod val="65000"/>
                      </a:schemeClr>
                    </a:solidFill>
                  </a:tcPr>
                </a:tc>
                <a:tc>
                  <a:txBody>
                    <a:bodyPr/>
                    <a:lstStyle/>
                    <a:p>
                      <a:pPr algn="ctr"/>
                      <a:r>
                        <a:rPr lang="en-US" sz="1800" b="1" dirty="0" smtClean="0">
                          <a:solidFill>
                            <a:schemeClr val="bg1"/>
                          </a:solidFill>
                        </a:rPr>
                        <a:t>more than one (plural)</a:t>
                      </a:r>
                      <a:endParaRPr lang="en-US" sz="1800" b="1" dirty="0">
                        <a:solidFill>
                          <a:schemeClr val="bg1"/>
                        </a:solidFill>
                      </a:endParaRPr>
                    </a:p>
                  </a:txBody>
                  <a:tcPr anchor="ctr">
                    <a:solidFill>
                      <a:schemeClr val="bg1">
                        <a:lumMod val="65000"/>
                      </a:schemeClr>
                    </a:solidFill>
                  </a:tcPr>
                </a:tc>
              </a:tr>
              <a:tr h="67322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1" dirty="0" smtClean="0">
                          <a:solidFill>
                            <a:schemeClr val="bg1"/>
                          </a:solidFill>
                        </a:rPr>
                        <a:t>subject</a:t>
                      </a:r>
                    </a:p>
                    <a:p>
                      <a:pPr algn="ctr"/>
                      <a:endParaRPr lang="en-US" sz="2000" dirty="0"/>
                    </a:p>
                  </a:txBody>
                  <a:tcPr anchor="ctr">
                    <a:solidFill>
                      <a:schemeClr val="accent2"/>
                    </a:solidFill>
                  </a:tcPr>
                </a:tc>
                <a:tc>
                  <a:txBody>
                    <a:bodyPr/>
                    <a:lstStyle/>
                    <a:p>
                      <a:endParaRPr lang="en-US" dirty="0"/>
                    </a:p>
                  </a:txBody>
                  <a:tcPr anchor="ctr"/>
                </a:tc>
                <a:tc>
                  <a:txBody>
                    <a:bodyPr/>
                    <a:lstStyle/>
                    <a:p>
                      <a:endParaRPr lang="en-US" dirty="0"/>
                    </a:p>
                  </a:txBody>
                  <a:tcPr anchor="ctr"/>
                </a:tc>
              </a:tr>
              <a:tr h="673229">
                <a:tc>
                  <a:txBody>
                    <a:bodyPr/>
                    <a:lstStyle/>
                    <a:p>
                      <a:pPr algn="ctr"/>
                      <a:r>
                        <a:rPr lang="en-US" sz="2000" b="1" dirty="0" smtClean="0">
                          <a:solidFill>
                            <a:srgbClr val="FFFFFF"/>
                          </a:solidFill>
                        </a:rPr>
                        <a:t>object</a:t>
                      </a:r>
                    </a:p>
                    <a:p>
                      <a:pPr algn="ctr"/>
                      <a:endParaRPr lang="en-US" sz="2000" dirty="0"/>
                    </a:p>
                  </a:txBody>
                  <a:tcPr anchor="ctr">
                    <a:solidFill>
                      <a:schemeClr val="accent3"/>
                    </a:solidFill>
                  </a:tcPr>
                </a:tc>
                <a:tc>
                  <a:txBody>
                    <a:bodyPr/>
                    <a:lstStyle/>
                    <a:p>
                      <a:endParaRPr lang="en-US" dirty="0"/>
                    </a:p>
                  </a:txBody>
                  <a:tcPr anchor="ctr"/>
                </a:tc>
                <a:tc>
                  <a:txBody>
                    <a:bodyPr/>
                    <a:lstStyle/>
                    <a:p>
                      <a:endParaRPr lang="en-US" dirty="0"/>
                    </a:p>
                  </a:txBody>
                  <a:tcPr anchor="ct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707899462"/>
              </p:ext>
            </p:extLst>
          </p:nvPr>
        </p:nvGraphicFramePr>
        <p:xfrm>
          <a:off x="457200" y="2045352"/>
          <a:ext cx="3187700" cy="4335444"/>
        </p:xfrm>
        <a:graphic>
          <a:graphicData uri="http://schemas.openxmlformats.org/drawingml/2006/table">
            <a:tbl>
              <a:tblPr firstRow="1" bandRow="1">
                <a:tableStyleId>{5940675A-B579-460E-94D1-54222C63F5DA}</a:tableStyleId>
              </a:tblPr>
              <a:tblGrid>
                <a:gridCol w="1593850"/>
                <a:gridCol w="1593850"/>
              </a:tblGrid>
              <a:tr h="722574">
                <a:tc>
                  <a:txBody>
                    <a:bodyPr/>
                    <a:lstStyle/>
                    <a:p>
                      <a:pPr algn="ctr"/>
                      <a:r>
                        <a:rPr lang="en-US" sz="3600" b="1" dirty="0" smtClean="0">
                          <a:solidFill>
                            <a:schemeClr val="accent1"/>
                          </a:solidFill>
                        </a:rPr>
                        <a:t>o</a:t>
                      </a:r>
                      <a:endParaRPr lang="en-US" sz="3600" b="1" dirty="0">
                        <a:solidFill>
                          <a:schemeClr val="accent1"/>
                        </a:solidFill>
                      </a:endParaRPr>
                    </a:p>
                  </a:txBody>
                  <a:tcPr anchor="ctr"/>
                </a:tc>
                <a:tc>
                  <a:txBody>
                    <a:bodyPr/>
                    <a:lstStyle/>
                    <a:p>
                      <a:r>
                        <a:rPr lang="en-US" sz="2000" b="1" dirty="0" smtClean="0"/>
                        <a:t>I</a:t>
                      </a:r>
                      <a:endParaRPr lang="en-US" sz="2000" b="1" dirty="0"/>
                    </a:p>
                  </a:txBody>
                  <a:tcPr anchor="ctr"/>
                </a:tc>
              </a:tr>
              <a:tr h="722574">
                <a:tc>
                  <a:txBody>
                    <a:bodyPr/>
                    <a:lstStyle/>
                    <a:p>
                      <a:pPr algn="ctr"/>
                      <a:r>
                        <a:rPr lang="en-US" sz="3600" b="1" dirty="0" smtClean="0">
                          <a:solidFill>
                            <a:schemeClr val="accent3"/>
                          </a:solidFill>
                        </a:rPr>
                        <a:t>s</a:t>
                      </a:r>
                      <a:endParaRPr lang="en-US" sz="3600" b="1" dirty="0">
                        <a:solidFill>
                          <a:schemeClr val="accent3"/>
                        </a:solidFill>
                      </a:endParaRPr>
                    </a:p>
                  </a:txBody>
                  <a:tcPr anchor="ctr"/>
                </a:tc>
                <a:tc>
                  <a:txBody>
                    <a:bodyPr/>
                    <a:lstStyle/>
                    <a:p>
                      <a:r>
                        <a:rPr lang="en-US" sz="2000" b="1" dirty="0" smtClean="0"/>
                        <a:t>you</a:t>
                      </a:r>
                      <a:r>
                        <a:rPr lang="en-US" sz="2000" b="1" baseline="0" dirty="0" smtClean="0"/>
                        <a:t> (singular)</a:t>
                      </a:r>
                      <a:endParaRPr lang="en-US" sz="2000" b="1" dirty="0"/>
                    </a:p>
                  </a:txBody>
                  <a:tcPr anchor="ctr"/>
                </a:tc>
              </a:tr>
              <a:tr h="722574">
                <a:tc>
                  <a:txBody>
                    <a:bodyPr/>
                    <a:lstStyle/>
                    <a:p>
                      <a:pPr algn="ctr"/>
                      <a:r>
                        <a:rPr lang="en-US" sz="3600" b="1" dirty="0" smtClean="0">
                          <a:solidFill>
                            <a:schemeClr val="accent2"/>
                          </a:solidFill>
                        </a:rPr>
                        <a:t>t</a:t>
                      </a:r>
                      <a:endParaRPr lang="en-US" sz="3600" b="1" dirty="0">
                        <a:solidFill>
                          <a:schemeClr val="accent2"/>
                        </a:solidFill>
                      </a:endParaRPr>
                    </a:p>
                  </a:txBody>
                  <a:tcPr anchor="ctr"/>
                </a:tc>
                <a:tc>
                  <a:txBody>
                    <a:bodyPr/>
                    <a:lstStyle/>
                    <a:p>
                      <a:r>
                        <a:rPr lang="en-US" sz="2000" b="1" dirty="0" smtClean="0"/>
                        <a:t>he, she, it</a:t>
                      </a:r>
                      <a:endParaRPr lang="en-US" sz="2000" b="1" dirty="0"/>
                    </a:p>
                  </a:txBody>
                  <a:tcPr anchor="ctr"/>
                </a:tc>
              </a:tr>
              <a:tr h="722574">
                <a:tc>
                  <a:txBody>
                    <a:bodyPr/>
                    <a:lstStyle/>
                    <a:p>
                      <a:pPr algn="ctr"/>
                      <a:r>
                        <a:rPr lang="en-US" sz="3600" b="1" dirty="0" err="1" smtClean="0">
                          <a:solidFill>
                            <a:schemeClr val="accent1"/>
                          </a:solidFill>
                        </a:rPr>
                        <a:t>mus</a:t>
                      </a:r>
                      <a:endParaRPr lang="en-US" sz="3600" b="1" dirty="0">
                        <a:solidFill>
                          <a:schemeClr val="accent1"/>
                        </a:solidFill>
                      </a:endParaRPr>
                    </a:p>
                  </a:txBody>
                  <a:tcPr anchor="ctr"/>
                </a:tc>
                <a:tc>
                  <a:txBody>
                    <a:bodyPr/>
                    <a:lstStyle/>
                    <a:p>
                      <a:r>
                        <a:rPr lang="en-US" sz="2000" b="1" dirty="0" smtClean="0"/>
                        <a:t>we</a:t>
                      </a:r>
                      <a:endParaRPr lang="en-US" sz="2000" b="1" dirty="0"/>
                    </a:p>
                  </a:txBody>
                  <a:tcPr anchor="ctr"/>
                </a:tc>
              </a:tr>
              <a:tr h="722574">
                <a:tc>
                  <a:txBody>
                    <a:bodyPr/>
                    <a:lstStyle/>
                    <a:p>
                      <a:pPr algn="ctr"/>
                      <a:r>
                        <a:rPr lang="en-US" sz="3600" b="1" dirty="0" smtClean="0">
                          <a:solidFill>
                            <a:schemeClr val="accent3"/>
                          </a:solidFill>
                        </a:rPr>
                        <a:t>tis</a:t>
                      </a:r>
                      <a:endParaRPr lang="en-US" sz="3600" b="1" dirty="0">
                        <a:solidFill>
                          <a:schemeClr val="accent3"/>
                        </a:solidFill>
                      </a:endParaRPr>
                    </a:p>
                  </a:txBody>
                  <a:tcPr anchor="ctr"/>
                </a:tc>
                <a:tc>
                  <a:txBody>
                    <a:bodyPr/>
                    <a:lstStyle/>
                    <a:p>
                      <a:r>
                        <a:rPr lang="en-US" sz="2000" b="1" dirty="0" smtClean="0"/>
                        <a:t>y’all/you (plural)</a:t>
                      </a:r>
                      <a:endParaRPr lang="en-US" sz="2000" b="1" dirty="0"/>
                    </a:p>
                  </a:txBody>
                  <a:tcPr anchor="ctr"/>
                </a:tc>
              </a:tr>
              <a:tr h="722574">
                <a:tc>
                  <a:txBody>
                    <a:bodyPr/>
                    <a:lstStyle/>
                    <a:p>
                      <a:pPr algn="ctr"/>
                      <a:r>
                        <a:rPr lang="en-US" sz="3600" b="1" dirty="0" err="1" smtClean="0">
                          <a:solidFill>
                            <a:srgbClr val="C0504D"/>
                          </a:solidFill>
                        </a:rPr>
                        <a:t>nt</a:t>
                      </a:r>
                      <a:endParaRPr lang="en-US" sz="3600" b="1" dirty="0">
                        <a:solidFill>
                          <a:srgbClr val="C0504D"/>
                        </a:solidFill>
                      </a:endParaRPr>
                    </a:p>
                  </a:txBody>
                  <a:tcPr anchor="ctr"/>
                </a:tc>
                <a:tc>
                  <a:txBody>
                    <a:bodyPr/>
                    <a:lstStyle/>
                    <a:p>
                      <a:r>
                        <a:rPr lang="en-US" sz="2000" b="1" dirty="0" smtClean="0"/>
                        <a:t>they</a:t>
                      </a:r>
                      <a:endParaRPr lang="en-US" sz="2000" b="1" dirty="0"/>
                    </a:p>
                  </a:txBody>
                  <a:tcPr anchor="ctr"/>
                </a:tc>
              </a:tr>
            </a:tbl>
          </a:graphicData>
        </a:graphic>
      </p:graphicFrame>
      <p:sp>
        <p:nvSpPr>
          <p:cNvPr id="37" name="TextBox 36"/>
          <p:cNvSpPr txBox="1"/>
          <p:nvPr/>
        </p:nvSpPr>
        <p:spPr>
          <a:xfrm>
            <a:off x="6326039" y="2727894"/>
            <a:ext cx="454947" cy="769441"/>
          </a:xfrm>
          <a:prstGeom prst="rect">
            <a:avLst/>
          </a:prstGeom>
          <a:noFill/>
        </p:spPr>
        <p:txBody>
          <a:bodyPr wrap="none" rtlCol="0">
            <a:spAutoFit/>
          </a:bodyPr>
          <a:lstStyle/>
          <a:p>
            <a:r>
              <a:rPr lang="en-US" sz="4400" dirty="0" smtClean="0"/>
              <a:t>a</a:t>
            </a:r>
            <a:endParaRPr lang="en-US" sz="4400" dirty="0"/>
          </a:p>
        </p:txBody>
      </p:sp>
      <p:sp>
        <p:nvSpPr>
          <p:cNvPr id="38" name="TextBox 37"/>
          <p:cNvSpPr txBox="1"/>
          <p:nvPr/>
        </p:nvSpPr>
        <p:spPr>
          <a:xfrm>
            <a:off x="6071225" y="3456833"/>
            <a:ext cx="905692" cy="769441"/>
          </a:xfrm>
          <a:prstGeom prst="rect">
            <a:avLst/>
          </a:prstGeom>
          <a:noFill/>
        </p:spPr>
        <p:txBody>
          <a:bodyPr wrap="none" rtlCol="0">
            <a:spAutoFit/>
          </a:bodyPr>
          <a:lstStyle/>
          <a:p>
            <a:r>
              <a:rPr lang="en-US" sz="4400" dirty="0" smtClean="0"/>
              <a:t>am</a:t>
            </a:r>
            <a:endParaRPr lang="en-US" sz="4400" dirty="0"/>
          </a:p>
        </p:txBody>
      </p:sp>
      <p:sp>
        <p:nvSpPr>
          <p:cNvPr id="39" name="TextBox 38"/>
          <p:cNvSpPr txBox="1"/>
          <p:nvPr/>
        </p:nvSpPr>
        <p:spPr>
          <a:xfrm>
            <a:off x="7309326" y="2711474"/>
            <a:ext cx="735698" cy="769441"/>
          </a:xfrm>
          <a:prstGeom prst="rect">
            <a:avLst/>
          </a:prstGeom>
          <a:noFill/>
        </p:spPr>
        <p:txBody>
          <a:bodyPr wrap="none" rtlCol="0">
            <a:spAutoFit/>
          </a:bodyPr>
          <a:lstStyle/>
          <a:p>
            <a:r>
              <a:rPr lang="en-US" sz="4400" dirty="0" err="1" smtClean="0"/>
              <a:t>ae</a:t>
            </a:r>
            <a:endParaRPr lang="en-US" sz="4400" dirty="0"/>
          </a:p>
        </p:txBody>
      </p:sp>
      <p:sp>
        <p:nvSpPr>
          <p:cNvPr id="40" name="TextBox 39"/>
          <p:cNvSpPr txBox="1"/>
          <p:nvPr/>
        </p:nvSpPr>
        <p:spPr>
          <a:xfrm>
            <a:off x="7328637" y="3453113"/>
            <a:ext cx="675636" cy="769441"/>
          </a:xfrm>
          <a:prstGeom prst="rect">
            <a:avLst/>
          </a:prstGeom>
          <a:noFill/>
        </p:spPr>
        <p:txBody>
          <a:bodyPr wrap="none" rtlCol="0">
            <a:spAutoFit/>
          </a:bodyPr>
          <a:lstStyle/>
          <a:p>
            <a:r>
              <a:rPr lang="en-US" sz="4400" dirty="0" smtClean="0"/>
              <a:t>as</a:t>
            </a:r>
            <a:endParaRPr lang="en-US" sz="4400" dirty="0"/>
          </a:p>
        </p:txBody>
      </p:sp>
      <p:sp>
        <p:nvSpPr>
          <p:cNvPr id="7" name="TextBox 6"/>
          <p:cNvSpPr txBox="1"/>
          <p:nvPr/>
        </p:nvSpPr>
        <p:spPr>
          <a:xfrm>
            <a:off x="457201" y="1163555"/>
            <a:ext cx="3187700" cy="830997"/>
          </a:xfrm>
          <a:prstGeom prst="rect">
            <a:avLst/>
          </a:prstGeom>
          <a:noFill/>
        </p:spPr>
        <p:txBody>
          <a:bodyPr wrap="square" rtlCol="0">
            <a:spAutoFit/>
          </a:bodyPr>
          <a:lstStyle/>
          <a:p>
            <a:pPr algn="ctr"/>
            <a:r>
              <a:rPr lang="en-US" sz="2400" dirty="0" smtClean="0">
                <a:solidFill>
                  <a:schemeClr val="bg1">
                    <a:lumMod val="50000"/>
                  </a:schemeClr>
                </a:solidFill>
                <a:latin typeface="Papyrus"/>
                <a:cs typeface="Papyrus"/>
              </a:rPr>
              <a:t>1. </a:t>
            </a:r>
            <a:r>
              <a:rPr lang="en-US" sz="2400" b="1" u="sng" dirty="0" smtClean="0">
                <a:solidFill>
                  <a:schemeClr val="bg1">
                    <a:lumMod val="50000"/>
                  </a:schemeClr>
                </a:solidFill>
                <a:latin typeface="Papyrus"/>
                <a:cs typeface="Papyrus"/>
              </a:rPr>
              <a:t>Verb</a:t>
            </a:r>
            <a:r>
              <a:rPr lang="en-US" sz="2400" dirty="0" smtClean="0">
                <a:solidFill>
                  <a:schemeClr val="bg1">
                    <a:lumMod val="50000"/>
                  </a:schemeClr>
                </a:solidFill>
                <a:latin typeface="Papyrus"/>
                <a:cs typeface="Papyrus"/>
              </a:rPr>
              <a:t> endings show who’s doing the verb</a:t>
            </a:r>
            <a:endParaRPr lang="en-US" sz="2400" dirty="0">
              <a:solidFill>
                <a:schemeClr val="bg1">
                  <a:lumMod val="50000"/>
                </a:schemeClr>
              </a:solidFill>
              <a:latin typeface="Papyrus"/>
              <a:cs typeface="Papyrus"/>
            </a:endParaRPr>
          </a:p>
        </p:txBody>
      </p:sp>
      <p:sp>
        <p:nvSpPr>
          <p:cNvPr id="41" name="TextBox 40"/>
          <p:cNvSpPr txBox="1"/>
          <p:nvPr/>
        </p:nvSpPr>
        <p:spPr>
          <a:xfrm>
            <a:off x="4127500" y="1124203"/>
            <a:ext cx="4927600" cy="830997"/>
          </a:xfrm>
          <a:prstGeom prst="rect">
            <a:avLst/>
          </a:prstGeom>
          <a:noFill/>
        </p:spPr>
        <p:txBody>
          <a:bodyPr wrap="square" rtlCol="0">
            <a:spAutoFit/>
          </a:bodyPr>
          <a:lstStyle/>
          <a:p>
            <a:pPr algn="ctr"/>
            <a:r>
              <a:rPr lang="en-US" sz="2400" dirty="0" smtClean="0">
                <a:solidFill>
                  <a:schemeClr val="bg1">
                    <a:lumMod val="50000"/>
                  </a:schemeClr>
                </a:solidFill>
                <a:latin typeface="Papyrus"/>
                <a:cs typeface="Papyrus"/>
              </a:rPr>
              <a:t>2. </a:t>
            </a:r>
            <a:r>
              <a:rPr lang="en-US" sz="2400" b="1" u="sng" dirty="0" smtClean="0">
                <a:solidFill>
                  <a:schemeClr val="bg1">
                    <a:lumMod val="50000"/>
                  </a:schemeClr>
                </a:solidFill>
                <a:latin typeface="Papyrus"/>
                <a:cs typeface="Papyrus"/>
              </a:rPr>
              <a:t>Noun</a:t>
            </a:r>
            <a:r>
              <a:rPr lang="en-US" sz="2400" dirty="0" smtClean="0">
                <a:solidFill>
                  <a:schemeClr val="bg1">
                    <a:lumMod val="50000"/>
                  </a:schemeClr>
                </a:solidFill>
                <a:latin typeface="Papyrus"/>
                <a:cs typeface="Papyrus"/>
              </a:rPr>
              <a:t> endings show if the noun is the subject or object in a sentence</a:t>
            </a:r>
            <a:endParaRPr lang="en-US" sz="2400" dirty="0">
              <a:solidFill>
                <a:schemeClr val="bg1">
                  <a:lumMod val="50000"/>
                </a:schemeClr>
              </a:solidFill>
              <a:latin typeface="Papyrus"/>
              <a:cs typeface="Papyrus"/>
            </a:endParaRPr>
          </a:p>
        </p:txBody>
      </p:sp>
    </p:spTree>
    <p:extLst>
      <p:ext uri="{BB962C8B-B14F-4D97-AF65-F5344CB8AC3E}">
        <p14:creationId xmlns:p14="http://schemas.microsoft.com/office/powerpoint/2010/main" val="42698990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p:bldP spid="34" grpId="0"/>
      <p:bldP spid="35" grpId="0"/>
      <p:bldP spid="37" grpId="0"/>
      <p:bldP spid="38" grpId="0"/>
      <p:bldP spid="39" grpId="0"/>
      <p:bldP spid="40" grpId="0"/>
      <p:bldP spid="7"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1"/>
          </p:nvPr>
        </p:nvSpPr>
        <p:spPr>
          <a:xfrm>
            <a:off x="7886791" y="6497765"/>
            <a:ext cx="1358313" cy="365125"/>
          </a:xfrm>
        </p:spPr>
        <p:txBody>
          <a:bodyPr/>
          <a:lstStyle/>
          <a:p>
            <a:r>
              <a:rPr lang="en-US" sz="800" dirty="0" smtClean="0"/>
              <a:t>© Charlie Andrew 2016</a:t>
            </a:r>
            <a:endParaRPr lang="en-US" sz="800" dirty="0"/>
          </a:p>
        </p:txBody>
      </p:sp>
      <p:sp>
        <p:nvSpPr>
          <p:cNvPr id="28" name="Title 1"/>
          <p:cNvSpPr txBox="1">
            <a:spLocks/>
          </p:cNvSpPr>
          <p:nvPr/>
        </p:nvSpPr>
        <p:spPr>
          <a:xfrm>
            <a:off x="76200" y="-11447"/>
            <a:ext cx="8881481"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7F7F7F"/>
                </a:solidFill>
                <a:latin typeface="Papyrus"/>
                <a:cs typeface="Papyrus"/>
              </a:rPr>
              <a:t>Building a Latin sentence</a:t>
            </a:r>
            <a:endParaRPr lang="en-US" b="1" dirty="0">
              <a:solidFill>
                <a:srgbClr val="7F7F7F"/>
              </a:solidFill>
              <a:latin typeface="Papyrus"/>
              <a:cs typeface="Papyrus"/>
            </a:endParaRPr>
          </a:p>
        </p:txBody>
      </p:sp>
      <p:grpSp>
        <p:nvGrpSpPr>
          <p:cNvPr id="9" name="Group 8"/>
          <p:cNvGrpSpPr/>
          <p:nvPr/>
        </p:nvGrpSpPr>
        <p:grpSpPr>
          <a:xfrm>
            <a:off x="4291729" y="2846622"/>
            <a:ext cx="1633230" cy="1296404"/>
            <a:chOff x="4914029" y="2191719"/>
            <a:chExt cx="1633230" cy="1296404"/>
          </a:xfrm>
        </p:grpSpPr>
        <p:sp>
          <p:nvSpPr>
            <p:cNvPr id="42" name="TextBox 41"/>
            <p:cNvSpPr txBox="1"/>
            <p:nvPr/>
          </p:nvSpPr>
          <p:spPr>
            <a:xfrm>
              <a:off x="4914029" y="2564793"/>
              <a:ext cx="1633230" cy="923330"/>
            </a:xfrm>
            <a:prstGeom prst="rect">
              <a:avLst/>
            </a:prstGeom>
            <a:noFill/>
          </p:spPr>
          <p:txBody>
            <a:bodyPr wrap="none" rtlCol="0">
              <a:spAutoFit/>
            </a:bodyPr>
            <a:lstStyle/>
            <a:p>
              <a:r>
                <a:rPr lang="en-US" sz="5400" dirty="0" err="1" smtClean="0"/>
                <a:t>amat</a:t>
              </a:r>
              <a:endParaRPr lang="en-US" sz="5400" dirty="0"/>
            </a:p>
          </p:txBody>
        </p:sp>
        <p:pic>
          <p:nvPicPr>
            <p:cNvPr id="43" name="Picture 42"/>
            <p:cNvPicPr>
              <a:picLocks noChangeAspect="1"/>
            </p:cNvPicPr>
            <p:nvPr/>
          </p:nvPicPr>
          <p:blipFill>
            <a:blip r:embed="rId2"/>
            <a:stretch>
              <a:fillRect/>
            </a:stretch>
          </p:blipFill>
          <p:spPr>
            <a:xfrm>
              <a:off x="5252421" y="2191719"/>
              <a:ext cx="780079" cy="735154"/>
            </a:xfrm>
            <a:prstGeom prst="rect">
              <a:avLst/>
            </a:prstGeom>
          </p:spPr>
        </p:pic>
      </p:grpSp>
      <p:grpSp>
        <p:nvGrpSpPr>
          <p:cNvPr id="10" name="Group 9"/>
          <p:cNvGrpSpPr/>
          <p:nvPr/>
        </p:nvGrpSpPr>
        <p:grpSpPr>
          <a:xfrm>
            <a:off x="2340654" y="2159000"/>
            <a:ext cx="1951075" cy="1983419"/>
            <a:chOff x="2208747" y="1517404"/>
            <a:chExt cx="1951075" cy="1983419"/>
          </a:xfrm>
        </p:grpSpPr>
        <p:pic>
          <p:nvPicPr>
            <p:cNvPr id="44" name="Picture 43"/>
            <p:cNvPicPr>
              <a:picLocks noChangeAspect="1"/>
            </p:cNvPicPr>
            <p:nvPr/>
          </p:nvPicPr>
          <p:blipFill>
            <a:blip r:embed="rId3"/>
            <a:stretch>
              <a:fillRect/>
            </a:stretch>
          </p:blipFill>
          <p:spPr>
            <a:xfrm>
              <a:off x="2208747" y="1517404"/>
              <a:ext cx="1409469" cy="1409469"/>
            </a:xfrm>
            <a:prstGeom prst="rect">
              <a:avLst/>
            </a:prstGeom>
          </p:spPr>
        </p:pic>
        <p:sp>
          <p:nvSpPr>
            <p:cNvPr id="39" name="TextBox 38"/>
            <p:cNvSpPr txBox="1"/>
            <p:nvPr/>
          </p:nvSpPr>
          <p:spPr>
            <a:xfrm>
              <a:off x="2208747" y="2577493"/>
              <a:ext cx="1951075" cy="923330"/>
            </a:xfrm>
            <a:prstGeom prst="rect">
              <a:avLst/>
            </a:prstGeom>
            <a:noFill/>
          </p:spPr>
          <p:txBody>
            <a:bodyPr wrap="none" rtlCol="0">
              <a:spAutoFit/>
            </a:bodyPr>
            <a:lstStyle/>
            <a:p>
              <a:r>
                <a:rPr lang="en-US" sz="5400" dirty="0" err="1" smtClean="0"/>
                <a:t>regina</a:t>
              </a:r>
              <a:endParaRPr lang="en-US" sz="5400" dirty="0"/>
            </a:p>
          </p:txBody>
        </p:sp>
      </p:grpSp>
      <p:grpSp>
        <p:nvGrpSpPr>
          <p:cNvPr id="11" name="Group 10"/>
          <p:cNvGrpSpPr/>
          <p:nvPr/>
        </p:nvGrpSpPr>
        <p:grpSpPr>
          <a:xfrm>
            <a:off x="2543854" y="2082800"/>
            <a:ext cx="2173905" cy="2047385"/>
            <a:chOff x="2783351" y="1435241"/>
            <a:chExt cx="2173905" cy="2047385"/>
          </a:xfrm>
        </p:grpSpPr>
        <p:sp>
          <p:nvSpPr>
            <p:cNvPr id="41" name="TextBox 40"/>
            <p:cNvSpPr txBox="1"/>
            <p:nvPr/>
          </p:nvSpPr>
          <p:spPr>
            <a:xfrm>
              <a:off x="2783351" y="2559296"/>
              <a:ext cx="2173905" cy="923330"/>
            </a:xfrm>
            <a:prstGeom prst="rect">
              <a:avLst/>
            </a:prstGeom>
            <a:noFill/>
          </p:spPr>
          <p:txBody>
            <a:bodyPr wrap="none" rtlCol="0">
              <a:spAutoFit/>
            </a:bodyPr>
            <a:lstStyle/>
            <a:p>
              <a:r>
                <a:rPr lang="en-US" sz="5400" dirty="0" err="1" smtClean="0"/>
                <a:t>equum</a:t>
              </a:r>
              <a:endParaRPr lang="en-US" sz="5400" dirty="0"/>
            </a:p>
          </p:txBody>
        </p:sp>
        <p:pic>
          <p:nvPicPr>
            <p:cNvPr id="45" name="Picture 44" descr="horse.jpg"/>
            <p:cNvPicPr>
              <a:picLocks noChangeAspect="1"/>
            </p:cNvPicPr>
            <p:nvPr/>
          </p:nvPicPr>
          <p:blipFill rotWithShape="1">
            <a:blip r:embed="rId4">
              <a:extLst>
                <a:ext uri="{28A0092B-C50C-407E-A947-70E740481C1C}">
                  <a14:useLocalDpi xmlns:a14="http://schemas.microsoft.com/office/drawing/2010/main" val="0"/>
                </a:ext>
              </a:extLst>
            </a:blip>
            <a:srcRect r="16297" b="6666"/>
            <a:stretch/>
          </p:blipFill>
          <p:spPr>
            <a:xfrm flipH="1">
              <a:off x="3740712" y="1435241"/>
              <a:ext cx="1035612" cy="1491632"/>
            </a:xfrm>
            <a:prstGeom prst="rect">
              <a:avLst/>
            </a:prstGeom>
          </p:spPr>
        </p:pic>
      </p:grpSp>
      <p:grpSp>
        <p:nvGrpSpPr>
          <p:cNvPr id="12" name="Group 11"/>
          <p:cNvGrpSpPr/>
          <p:nvPr/>
        </p:nvGrpSpPr>
        <p:grpSpPr>
          <a:xfrm>
            <a:off x="4870159" y="2621944"/>
            <a:ext cx="1596373" cy="1520475"/>
            <a:chOff x="4914029" y="1962151"/>
            <a:chExt cx="1596373" cy="1520475"/>
          </a:xfrm>
        </p:grpSpPr>
        <p:sp>
          <p:nvSpPr>
            <p:cNvPr id="40" name="TextBox 39"/>
            <p:cNvSpPr txBox="1"/>
            <p:nvPr/>
          </p:nvSpPr>
          <p:spPr>
            <a:xfrm>
              <a:off x="4914029" y="2559296"/>
              <a:ext cx="1596373" cy="923330"/>
            </a:xfrm>
            <a:prstGeom prst="rect">
              <a:avLst/>
            </a:prstGeom>
            <a:noFill/>
          </p:spPr>
          <p:txBody>
            <a:bodyPr wrap="none" rtlCol="0">
              <a:spAutoFit/>
            </a:bodyPr>
            <a:lstStyle/>
            <a:p>
              <a:r>
                <a:rPr lang="en-US" sz="5400" dirty="0" err="1" smtClean="0"/>
                <a:t>laete</a:t>
              </a:r>
              <a:endParaRPr lang="en-US" sz="5400" dirty="0"/>
            </a:p>
          </p:txBody>
        </p:sp>
        <p:pic>
          <p:nvPicPr>
            <p:cNvPr id="47" name="Picture 46"/>
            <p:cNvPicPr>
              <a:picLocks noChangeAspect="1"/>
            </p:cNvPicPr>
            <p:nvPr/>
          </p:nvPicPr>
          <p:blipFill>
            <a:blip r:embed="rId5"/>
            <a:stretch>
              <a:fillRect/>
            </a:stretch>
          </p:blipFill>
          <p:spPr>
            <a:xfrm>
              <a:off x="5074621" y="1962151"/>
              <a:ext cx="1092200" cy="819150"/>
            </a:xfrm>
            <a:prstGeom prst="rect">
              <a:avLst/>
            </a:prstGeom>
          </p:spPr>
        </p:pic>
      </p:grpSp>
      <p:sp>
        <p:nvSpPr>
          <p:cNvPr id="13" name="TextBox 12"/>
          <p:cNvSpPr txBox="1"/>
          <p:nvPr/>
        </p:nvSpPr>
        <p:spPr>
          <a:xfrm>
            <a:off x="503856" y="5054600"/>
            <a:ext cx="8380269" cy="707886"/>
          </a:xfrm>
          <a:prstGeom prst="rect">
            <a:avLst/>
          </a:prstGeom>
          <a:noFill/>
        </p:spPr>
        <p:txBody>
          <a:bodyPr wrap="none" rtlCol="0">
            <a:spAutoFit/>
          </a:bodyPr>
          <a:lstStyle/>
          <a:p>
            <a:r>
              <a:rPr lang="en-US" sz="4000" dirty="0" smtClean="0">
                <a:solidFill>
                  <a:schemeClr val="accent1"/>
                </a:solidFill>
                <a:latin typeface="Comic Sans MS"/>
                <a:cs typeface="Comic Sans MS"/>
              </a:rPr>
              <a:t>The queen happily loves the horse.</a:t>
            </a:r>
            <a:endParaRPr lang="en-US" sz="4000" dirty="0">
              <a:solidFill>
                <a:schemeClr val="accent1"/>
              </a:solidFill>
              <a:latin typeface="Comic Sans MS"/>
              <a:cs typeface="Comic Sans MS"/>
            </a:endParaRPr>
          </a:p>
        </p:txBody>
      </p:sp>
    </p:spTree>
    <p:extLst>
      <p:ext uri="{BB962C8B-B14F-4D97-AF65-F5344CB8AC3E}">
        <p14:creationId xmlns:p14="http://schemas.microsoft.com/office/powerpoint/2010/main" val="6197575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2.77778E-7 3.33333E-6 L 0.25416 3.33333E-6 " pathEditMode="relative" ptsTypes="AA">
                                      <p:cBhvr>
                                        <p:cTn id="14" dur="2000" fill="hold"/>
                                        <p:tgtEl>
                                          <p:spTgt spid="9"/>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3.33333E-6 -2.96296E-6 L -0.19167 -2.96296E-6 " pathEditMode="relative" rAng="0" ptsTypes="AA">
                                      <p:cBhvr>
                                        <p:cTn id="18" dur="2000" fill="hold"/>
                                        <p:tgtEl>
                                          <p:spTgt spid="10"/>
                                        </p:tgtEl>
                                        <p:attrNameLst>
                                          <p:attrName>ppt_x</p:attrName>
                                          <p:attrName>ppt_y</p:attrName>
                                        </p:attrNameLst>
                                      </p:cBhvr>
                                      <p:rCtr x="-9583" y="0"/>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p:cNvPicPr>
            <a:picLocks noChangeAspect="1"/>
          </p:cNvPicPr>
          <p:nvPr/>
        </p:nvPicPr>
        <p:blipFill>
          <a:blip r:embed="rId2"/>
          <a:stretch>
            <a:fillRect/>
          </a:stretch>
        </p:blipFill>
        <p:spPr>
          <a:xfrm>
            <a:off x="741659" y="3804912"/>
            <a:ext cx="1080318" cy="810239"/>
          </a:xfrm>
          <a:prstGeom prst="rect">
            <a:avLst/>
          </a:prstGeom>
        </p:spPr>
      </p:pic>
      <p:pic>
        <p:nvPicPr>
          <p:cNvPr id="59" name="Picture 58" descr="horse.jpg"/>
          <p:cNvPicPr>
            <a:picLocks noChangeAspect="1"/>
          </p:cNvPicPr>
          <p:nvPr/>
        </p:nvPicPr>
        <p:blipFill rotWithShape="1">
          <a:blip r:embed="rId3">
            <a:extLst>
              <a:ext uri="{28A0092B-C50C-407E-A947-70E740481C1C}">
                <a14:useLocalDpi xmlns:a14="http://schemas.microsoft.com/office/drawing/2010/main" val="0"/>
              </a:ext>
            </a:extLst>
          </a:blip>
          <a:srcRect r="16297" b="6666"/>
          <a:stretch/>
        </p:blipFill>
        <p:spPr>
          <a:xfrm flipH="1">
            <a:off x="5775857" y="1334753"/>
            <a:ext cx="662226" cy="953830"/>
          </a:xfrm>
          <a:prstGeom prst="rect">
            <a:avLst/>
          </a:prstGeom>
        </p:spPr>
      </p:pic>
      <p:pic>
        <p:nvPicPr>
          <p:cNvPr id="44" name="Picture 43"/>
          <p:cNvPicPr>
            <a:picLocks noChangeAspect="1"/>
          </p:cNvPicPr>
          <p:nvPr/>
        </p:nvPicPr>
        <p:blipFill rotWithShape="1">
          <a:blip r:embed="rId4"/>
          <a:srcRect l="14284" r="29116"/>
          <a:stretch/>
        </p:blipFill>
        <p:spPr>
          <a:xfrm>
            <a:off x="3232416" y="5205523"/>
            <a:ext cx="514084" cy="908283"/>
          </a:xfrm>
          <a:prstGeom prst="rect">
            <a:avLst/>
          </a:prstGeom>
        </p:spPr>
      </p:pic>
      <p:pic>
        <p:nvPicPr>
          <p:cNvPr id="19" name="Picture 18"/>
          <p:cNvPicPr>
            <a:picLocks noChangeAspect="1"/>
          </p:cNvPicPr>
          <p:nvPr/>
        </p:nvPicPr>
        <p:blipFill rotWithShape="1">
          <a:blip r:embed="rId5"/>
          <a:srcRect l="14049"/>
          <a:stretch/>
        </p:blipFill>
        <p:spPr>
          <a:xfrm>
            <a:off x="493330" y="2128174"/>
            <a:ext cx="848604" cy="740489"/>
          </a:xfrm>
          <a:prstGeom prst="rect">
            <a:avLst/>
          </a:prstGeom>
        </p:spPr>
      </p:pic>
      <p:sp>
        <p:nvSpPr>
          <p:cNvPr id="21" name="Oval 20"/>
          <p:cNvSpPr/>
          <p:nvPr/>
        </p:nvSpPr>
        <p:spPr>
          <a:xfrm>
            <a:off x="139700" y="1033638"/>
            <a:ext cx="3606800" cy="2268362"/>
          </a:xfrm>
          <a:prstGeom prst="ellipse">
            <a:avLst/>
          </a:prstGeom>
          <a:noFill/>
          <a:ln w="38100" cmpd="sng">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76200" y="191753"/>
            <a:ext cx="8881481"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7F7F7F"/>
                </a:solidFill>
                <a:latin typeface="Papyrus"/>
                <a:cs typeface="Papyrus"/>
              </a:rPr>
              <a:t>Building a Latin sentence: </a:t>
            </a:r>
          </a:p>
          <a:p>
            <a:r>
              <a:rPr lang="en-US" dirty="0" smtClean="0">
                <a:solidFill>
                  <a:srgbClr val="7F7F7F"/>
                </a:solidFill>
                <a:latin typeface="Papyrus"/>
                <a:cs typeface="Papyrus"/>
              </a:rPr>
              <a:t>words to help</a:t>
            </a:r>
            <a:endParaRPr lang="en-US" b="1" dirty="0">
              <a:solidFill>
                <a:srgbClr val="7F7F7F"/>
              </a:solidFill>
              <a:latin typeface="Papyrus"/>
              <a:cs typeface="Papyrus"/>
            </a:endParaRPr>
          </a:p>
        </p:txBody>
      </p:sp>
      <p:sp>
        <p:nvSpPr>
          <p:cNvPr id="7" name="Footer Placeholder 3"/>
          <p:cNvSpPr>
            <a:spLocks noGrp="1"/>
          </p:cNvSpPr>
          <p:nvPr>
            <p:ph type="ftr" sz="quarter" idx="11"/>
          </p:nvPr>
        </p:nvSpPr>
        <p:spPr>
          <a:xfrm>
            <a:off x="7785687" y="6384276"/>
            <a:ext cx="1358313" cy="365125"/>
          </a:xfrm>
        </p:spPr>
        <p:txBody>
          <a:bodyPr/>
          <a:lstStyle/>
          <a:p>
            <a:r>
              <a:rPr lang="en-US" sz="800" dirty="0" smtClean="0"/>
              <a:t>© Charlie Andrew 2016</a:t>
            </a:r>
            <a:endParaRPr lang="en-US" sz="800" dirty="0"/>
          </a:p>
        </p:txBody>
      </p:sp>
      <p:sp>
        <p:nvSpPr>
          <p:cNvPr id="9" name="TextBox 8"/>
          <p:cNvSpPr txBox="1"/>
          <p:nvPr/>
        </p:nvSpPr>
        <p:spPr>
          <a:xfrm>
            <a:off x="1152580" y="1387627"/>
            <a:ext cx="824865" cy="461665"/>
          </a:xfrm>
          <a:prstGeom prst="rect">
            <a:avLst/>
          </a:prstGeom>
          <a:noFill/>
        </p:spPr>
        <p:txBody>
          <a:bodyPr wrap="none" rtlCol="0">
            <a:spAutoFit/>
          </a:bodyPr>
          <a:lstStyle/>
          <a:p>
            <a:r>
              <a:rPr lang="en-US" sz="2400" b="1" dirty="0" err="1" smtClean="0">
                <a:latin typeface="+mj-lt"/>
                <a:cs typeface="Comic Sans MS"/>
              </a:rPr>
              <a:t>bene</a:t>
            </a:r>
            <a:endParaRPr lang="en-US" sz="2400" b="1" dirty="0">
              <a:solidFill>
                <a:srgbClr val="4F81BD"/>
              </a:solidFill>
              <a:latin typeface="+mj-lt"/>
              <a:cs typeface="Comic Sans MS"/>
            </a:endParaRPr>
          </a:p>
        </p:txBody>
      </p:sp>
      <p:sp>
        <p:nvSpPr>
          <p:cNvPr id="10" name="TextBox 9"/>
          <p:cNvSpPr txBox="1"/>
          <p:nvPr/>
        </p:nvSpPr>
        <p:spPr>
          <a:xfrm>
            <a:off x="2117145" y="1870779"/>
            <a:ext cx="1254971" cy="461665"/>
          </a:xfrm>
          <a:prstGeom prst="rect">
            <a:avLst/>
          </a:prstGeom>
          <a:noFill/>
        </p:spPr>
        <p:txBody>
          <a:bodyPr wrap="none" rtlCol="0">
            <a:spAutoFit/>
          </a:bodyPr>
          <a:lstStyle/>
          <a:p>
            <a:r>
              <a:rPr lang="en-US" sz="2400" b="1" dirty="0" err="1" smtClean="0">
                <a:latin typeface="+mj-lt"/>
                <a:cs typeface="Comic Sans MS"/>
              </a:rPr>
              <a:t>celeriter</a:t>
            </a:r>
            <a:endParaRPr lang="en-US" sz="2400" b="1" dirty="0">
              <a:solidFill>
                <a:srgbClr val="4F81BD"/>
              </a:solidFill>
              <a:latin typeface="+mj-lt"/>
              <a:cs typeface="Comic Sans MS"/>
            </a:endParaRPr>
          </a:p>
        </p:txBody>
      </p:sp>
      <p:sp>
        <p:nvSpPr>
          <p:cNvPr id="12" name="TextBox 11"/>
          <p:cNvSpPr txBox="1"/>
          <p:nvPr/>
        </p:nvSpPr>
        <p:spPr>
          <a:xfrm>
            <a:off x="2525379" y="2502854"/>
            <a:ext cx="783237" cy="461665"/>
          </a:xfrm>
          <a:prstGeom prst="rect">
            <a:avLst/>
          </a:prstGeom>
          <a:noFill/>
        </p:spPr>
        <p:txBody>
          <a:bodyPr wrap="none" rtlCol="0">
            <a:spAutoFit/>
          </a:bodyPr>
          <a:lstStyle/>
          <a:p>
            <a:r>
              <a:rPr lang="en-US" sz="2400" b="1" dirty="0" smtClean="0">
                <a:latin typeface="+mj-lt"/>
                <a:cs typeface="Comic Sans MS"/>
              </a:rPr>
              <a:t>irate</a:t>
            </a:r>
            <a:endParaRPr lang="en-US" sz="2400" b="1" dirty="0">
              <a:solidFill>
                <a:srgbClr val="4F81BD"/>
              </a:solidFill>
              <a:latin typeface="+mj-lt"/>
              <a:cs typeface="Comic Sans MS"/>
            </a:endParaRPr>
          </a:p>
        </p:txBody>
      </p:sp>
      <p:pic>
        <p:nvPicPr>
          <p:cNvPr id="13" name="Picture 12"/>
          <p:cNvPicPr>
            <a:picLocks noChangeAspect="1"/>
          </p:cNvPicPr>
          <p:nvPr/>
        </p:nvPicPr>
        <p:blipFill>
          <a:blip r:embed="rId6"/>
          <a:stretch>
            <a:fillRect/>
          </a:stretch>
        </p:blipFill>
        <p:spPr>
          <a:xfrm>
            <a:off x="493330" y="1264713"/>
            <a:ext cx="708661" cy="787401"/>
          </a:xfrm>
          <a:prstGeom prst="rect">
            <a:avLst/>
          </a:prstGeom>
        </p:spPr>
      </p:pic>
      <p:pic>
        <p:nvPicPr>
          <p:cNvPr id="17" name="Picture 16"/>
          <p:cNvPicPr>
            <a:picLocks noChangeAspect="1"/>
          </p:cNvPicPr>
          <p:nvPr/>
        </p:nvPicPr>
        <p:blipFill>
          <a:blip r:embed="rId7"/>
          <a:stretch>
            <a:fillRect/>
          </a:stretch>
        </p:blipFill>
        <p:spPr>
          <a:xfrm>
            <a:off x="1912249" y="2523747"/>
            <a:ext cx="685999" cy="689831"/>
          </a:xfrm>
          <a:prstGeom prst="rect">
            <a:avLst/>
          </a:prstGeom>
        </p:spPr>
      </p:pic>
      <p:pic>
        <p:nvPicPr>
          <p:cNvPr id="18" name="Picture 17"/>
          <p:cNvPicPr>
            <a:picLocks noChangeAspect="1"/>
          </p:cNvPicPr>
          <p:nvPr/>
        </p:nvPicPr>
        <p:blipFill>
          <a:blip r:embed="rId8"/>
          <a:stretch>
            <a:fillRect/>
          </a:stretch>
        </p:blipFill>
        <p:spPr>
          <a:xfrm>
            <a:off x="2195404" y="1334753"/>
            <a:ext cx="1037012" cy="712451"/>
          </a:xfrm>
          <a:prstGeom prst="rect">
            <a:avLst/>
          </a:prstGeom>
        </p:spPr>
      </p:pic>
      <p:sp>
        <p:nvSpPr>
          <p:cNvPr id="20" name="TextBox 19"/>
          <p:cNvSpPr txBox="1"/>
          <p:nvPr/>
        </p:nvSpPr>
        <p:spPr>
          <a:xfrm>
            <a:off x="1148672" y="2350300"/>
            <a:ext cx="828773" cy="461665"/>
          </a:xfrm>
          <a:prstGeom prst="rect">
            <a:avLst/>
          </a:prstGeom>
          <a:noFill/>
        </p:spPr>
        <p:txBody>
          <a:bodyPr wrap="none" rtlCol="0">
            <a:spAutoFit/>
          </a:bodyPr>
          <a:lstStyle/>
          <a:p>
            <a:r>
              <a:rPr lang="en-US" sz="2400" b="1" dirty="0" err="1" smtClean="0">
                <a:latin typeface="+mj-lt"/>
                <a:cs typeface="Comic Sans MS"/>
              </a:rPr>
              <a:t>laete</a:t>
            </a:r>
            <a:endParaRPr lang="en-US" sz="2400" b="1" dirty="0">
              <a:solidFill>
                <a:srgbClr val="4F81BD"/>
              </a:solidFill>
              <a:latin typeface="+mj-lt"/>
              <a:cs typeface="Comic Sans MS"/>
            </a:endParaRPr>
          </a:p>
        </p:txBody>
      </p:sp>
      <p:sp>
        <p:nvSpPr>
          <p:cNvPr id="22" name="TextBox 21"/>
          <p:cNvSpPr txBox="1"/>
          <p:nvPr/>
        </p:nvSpPr>
        <p:spPr>
          <a:xfrm>
            <a:off x="1341934" y="921960"/>
            <a:ext cx="1199667" cy="461665"/>
          </a:xfrm>
          <a:prstGeom prst="rect">
            <a:avLst/>
          </a:prstGeom>
          <a:noFill/>
        </p:spPr>
        <p:txBody>
          <a:bodyPr wrap="none" rtlCol="0">
            <a:spAutoFit/>
          </a:bodyPr>
          <a:lstStyle/>
          <a:p>
            <a:r>
              <a:rPr lang="en-US" sz="2400" b="1" dirty="0" smtClean="0">
                <a:solidFill>
                  <a:schemeClr val="accent6"/>
                </a:solidFill>
              </a:rPr>
              <a:t>adverbs</a:t>
            </a:r>
            <a:endParaRPr lang="en-US" sz="2400" b="1" dirty="0">
              <a:solidFill>
                <a:schemeClr val="accent6"/>
              </a:solidFill>
            </a:endParaRPr>
          </a:p>
        </p:txBody>
      </p:sp>
      <p:sp>
        <p:nvSpPr>
          <p:cNvPr id="23" name="Oval 22"/>
          <p:cNvSpPr/>
          <p:nvPr/>
        </p:nvSpPr>
        <p:spPr>
          <a:xfrm>
            <a:off x="203200" y="3315511"/>
            <a:ext cx="4557131" cy="3433890"/>
          </a:xfrm>
          <a:prstGeom prst="ellipse">
            <a:avLst/>
          </a:prstGeom>
          <a:no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solidFill>
            </a:endParaRPr>
          </a:p>
        </p:txBody>
      </p:sp>
      <p:sp>
        <p:nvSpPr>
          <p:cNvPr id="24" name="TextBox 23"/>
          <p:cNvSpPr txBox="1"/>
          <p:nvPr/>
        </p:nvSpPr>
        <p:spPr>
          <a:xfrm>
            <a:off x="2023089" y="3321260"/>
            <a:ext cx="939408" cy="461665"/>
          </a:xfrm>
          <a:prstGeom prst="rect">
            <a:avLst/>
          </a:prstGeom>
          <a:noFill/>
        </p:spPr>
        <p:txBody>
          <a:bodyPr wrap="square" rtlCol="0">
            <a:spAutoFit/>
          </a:bodyPr>
          <a:lstStyle/>
          <a:p>
            <a:r>
              <a:rPr lang="en-US" sz="2400" b="1" dirty="0" smtClean="0">
                <a:solidFill>
                  <a:schemeClr val="accent1"/>
                </a:solidFill>
              </a:rPr>
              <a:t>verbs</a:t>
            </a:r>
            <a:endParaRPr lang="en-US" sz="2400" b="1" dirty="0">
              <a:solidFill>
                <a:schemeClr val="accent1"/>
              </a:solidFill>
            </a:endParaRPr>
          </a:p>
        </p:txBody>
      </p:sp>
      <p:sp>
        <p:nvSpPr>
          <p:cNvPr id="25" name="Oval 24"/>
          <p:cNvSpPr/>
          <p:nvPr/>
        </p:nvSpPr>
        <p:spPr>
          <a:xfrm>
            <a:off x="4864100" y="1037380"/>
            <a:ext cx="4218531" cy="5541220"/>
          </a:xfrm>
          <a:prstGeom prst="ellipse">
            <a:avLst/>
          </a:prstGeom>
          <a:noFill/>
          <a:ln w="3810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solidFill>
            </a:endParaRPr>
          </a:p>
        </p:txBody>
      </p:sp>
      <p:sp>
        <p:nvSpPr>
          <p:cNvPr id="26" name="TextBox 25"/>
          <p:cNvSpPr txBox="1"/>
          <p:nvPr/>
        </p:nvSpPr>
        <p:spPr>
          <a:xfrm>
            <a:off x="6478162" y="1037380"/>
            <a:ext cx="968384" cy="461665"/>
          </a:xfrm>
          <a:prstGeom prst="rect">
            <a:avLst/>
          </a:prstGeom>
          <a:noFill/>
        </p:spPr>
        <p:txBody>
          <a:bodyPr wrap="none" rtlCol="0">
            <a:spAutoFit/>
          </a:bodyPr>
          <a:lstStyle/>
          <a:p>
            <a:r>
              <a:rPr lang="en-US" sz="2400" b="1" dirty="0" smtClean="0">
                <a:solidFill>
                  <a:schemeClr val="accent2"/>
                </a:solidFill>
              </a:rPr>
              <a:t>nouns</a:t>
            </a:r>
            <a:endParaRPr lang="en-US" sz="2400" b="1" dirty="0">
              <a:solidFill>
                <a:schemeClr val="accent2"/>
              </a:solidFill>
            </a:endParaRPr>
          </a:p>
        </p:txBody>
      </p:sp>
      <p:sp>
        <p:nvSpPr>
          <p:cNvPr id="27" name="TextBox 26"/>
          <p:cNvSpPr txBox="1"/>
          <p:nvPr/>
        </p:nvSpPr>
        <p:spPr>
          <a:xfrm>
            <a:off x="3092716" y="5988929"/>
            <a:ext cx="766105" cy="461665"/>
          </a:xfrm>
          <a:prstGeom prst="rect">
            <a:avLst/>
          </a:prstGeom>
          <a:noFill/>
        </p:spPr>
        <p:txBody>
          <a:bodyPr wrap="none" rtlCol="0">
            <a:spAutoFit/>
          </a:bodyPr>
          <a:lstStyle/>
          <a:p>
            <a:r>
              <a:rPr lang="en-US" sz="2400" b="1" dirty="0" smtClean="0">
                <a:latin typeface="+mj-lt"/>
                <a:cs typeface="Comic Sans MS"/>
              </a:rPr>
              <a:t>dare</a:t>
            </a:r>
            <a:endParaRPr lang="en-US" sz="2400" b="1" dirty="0">
              <a:solidFill>
                <a:srgbClr val="4F81BD"/>
              </a:solidFill>
              <a:latin typeface="+mj-lt"/>
              <a:cs typeface="Comic Sans MS"/>
            </a:endParaRPr>
          </a:p>
        </p:txBody>
      </p:sp>
      <p:sp>
        <p:nvSpPr>
          <p:cNvPr id="28" name="TextBox 27"/>
          <p:cNvSpPr txBox="1"/>
          <p:nvPr/>
        </p:nvSpPr>
        <p:spPr>
          <a:xfrm>
            <a:off x="700083" y="5758097"/>
            <a:ext cx="1004301" cy="461665"/>
          </a:xfrm>
          <a:prstGeom prst="rect">
            <a:avLst/>
          </a:prstGeom>
          <a:noFill/>
        </p:spPr>
        <p:txBody>
          <a:bodyPr wrap="none" rtlCol="0">
            <a:spAutoFit/>
          </a:bodyPr>
          <a:lstStyle/>
          <a:p>
            <a:r>
              <a:rPr lang="en-US" sz="2400" b="1" dirty="0" smtClean="0">
                <a:latin typeface="+mj-lt"/>
                <a:cs typeface="Comic Sans MS"/>
              </a:rPr>
              <a:t>curare</a:t>
            </a:r>
            <a:endParaRPr lang="en-US" sz="2400" b="1" dirty="0">
              <a:solidFill>
                <a:srgbClr val="4F81BD"/>
              </a:solidFill>
              <a:latin typeface="+mj-lt"/>
              <a:cs typeface="Comic Sans MS"/>
            </a:endParaRPr>
          </a:p>
        </p:txBody>
      </p:sp>
      <p:sp>
        <p:nvSpPr>
          <p:cNvPr id="29" name="TextBox 28"/>
          <p:cNvSpPr txBox="1"/>
          <p:nvPr/>
        </p:nvSpPr>
        <p:spPr>
          <a:xfrm>
            <a:off x="1884054" y="5931271"/>
            <a:ext cx="1003249" cy="461665"/>
          </a:xfrm>
          <a:prstGeom prst="rect">
            <a:avLst/>
          </a:prstGeom>
          <a:noFill/>
        </p:spPr>
        <p:txBody>
          <a:bodyPr wrap="none" rtlCol="0">
            <a:spAutoFit/>
          </a:bodyPr>
          <a:lstStyle/>
          <a:p>
            <a:r>
              <a:rPr lang="en-US" sz="2400" b="1" dirty="0" err="1" smtClean="0">
                <a:latin typeface="+mj-lt"/>
                <a:cs typeface="Comic Sans MS"/>
              </a:rPr>
              <a:t>amare</a:t>
            </a:r>
            <a:endParaRPr lang="en-US" sz="2400" b="1" dirty="0">
              <a:solidFill>
                <a:srgbClr val="4F81BD"/>
              </a:solidFill>
              <a:latin typeface="+mj-lt"/>
              <a:cs typeface="Comic Sans MS"/>
            </a:endParaRPr>
          </a:p>
        </p:txBody>
      </p:sp>
      <p:sp>
        <p:nvSpPr>
          <p:cNvPr id="30" name="TextBox 29"/>
          <p:cNvSpPr txBox="1"/>
          <p:nvPr/>
        </p:nvSpPr>
        <p:spPr>
          <a:xfrm>
            <a:off x="2023089" y="4564136"/>
            <a:ext cx="1003149" cy="461665"/>
          </a:xfrm>
          <a:prstGeom prst="rect">
            <a:avLst/>
          </a:prstGeom>
          <a:noFill/>
        </p:spPr>
        <p:txBody>
          <a:bodyPr wrap="none" rtlCol="0">
            <a:spAutoFit/>
          </a:bodyPr>
          <a:lstStyle/>
          <a:p>
            <a:r>
              <a:rPr lang="en-US" sz="2400" b="1" dirty="0" err="1" smtClean="0">
                <a:latin typeface="+mj-lt"/>
                <a:cs typeface="Comic Sans MS"/>
              </a:rPr>
              <a:t>videre</a:t>
            </a:r>
            <a:endParaRPr lang="en-US" sz="2400" b="1" dirty="0">
              <a:solidFill>
                <a:srgbClr val="4F81BD"/>
              </a:solidFill>
              <a:latin typeface="+mj-lt"/>
              <a:cs typeface="Comic Sans MS"/>
            </a:endParaRPr>
          </a:p>
        </p:txBody>
      </p:sp>
      <p:sp>
        <p:nvSpPr>
          <p:cNvPr id="31" name="TextBox 30"/>
          <p:cNvSpPr txBox="1"/>
          <p:nvPr/>
        </p:nvSpPr>
        <p:spPr>
          <a:xfrm>
            <a:off x="751540" y="4480353"/>
            <a:ext cx="1086205" cy="461665"/>
          </a:xfrm>
          <a:prstGeom prst="rect">
            <a:avLst/>
          </a:prstGeom>
          <a:noFill/>
        </p:spPr>
        <p:txBody>
          <a:bodyPr wrap="none" rtlCol="0">
            <a:spAutoFit/>
          </a:bodyPr>
          <a:lstStyle/>
          <a:p>
            <a:r>
              <a:rPr lang="en-US" sz="2400" b="1" dirty="0" err="1" smtClean="0">
                <a:latin typeface="+mj-lt"/>
                <a:cs typeface="Comic Sans MS"/>
              </a:rPr>
              <a:t>habere</a:t>
            </a:r>
            <a:endParaRPr lang="en-US" sz="2400" b="1" dirty="0">
              <a:solidFill>
                <a:srgbClr val="4F81BD"/>
              </a:solidFill>
              <a:latin typeface="+mj-lt"/>
              <a:cs typeface="Comic Sans MS"/>
            </a:endParaRPr>
          </a:p>
        </p:txBody>
      </p:sp>
      <p:sp>
        <p:nvSpPr>
          <p:cNvPr id="32" name="TextBox 31"/>
          <p:cNvSpPr txBox="1"/>
          <p:nvPr/>
        </p:nvSpPr>
        <p:spPr>
          <a:xfrm>
            <a:off x="3606800" y="4794968"/>
            <a:ext cx="1153531" cy="461665"/>
          </a:xfrm>
          <a:prstGeom prst="rect">
            <a:avLst/>
          </a:prstGeom>
          <a:noFill/>
        </p:spPr>
        <p:txBody>
          <a:bodyPr wrap="none" rtlCol="0">
            <a:spAutoFit/>
          </a:bodyPr>
          <a:lstStyle/>
          <a:p>
            <a:r>
              <a:rPr lang="en-US" sz="2400" b="1" dirty="0" err="1" smtClean="0">
                <a:latin typeface="+mj-lt"/>
                <a:cs typeface="Comic Sans MS"/>
              </a:rPr>
              <a:t>cantare</a:t>
            </a:r>
            <a:endParaRPr lang="en-US" sz="2400" b="1" dirty="0">
              <a:solidFill>
                <a:srgbClr val="4F81BD"/>
              </a:solidFill>
              <a:latin typeface="+mj-lt"/>
              <a:cs typeface="Comic Sans MS"/>
            </a:endParaRPr>
          </a:p>
        </p:txBody>
      </p:sp>
      <p:sp>
        <p:nvSpPr>
          <p:cNvPr id="33" name="TextBox 32"/>
          <p:cNvSpPr txBox="1"/>
          <p:nvPr/>
        </p:nvSpPr>
        <p:spPr>
          <a:xfrm>
            <a:off x="5537003" y="2107466"/>
            <a:ext cx="957864" cy="461665"/>
          </a:xfrm>
          <a:prstGeom prst="rect">
            <a:avLst/>
          </a:prstGeom>
          <a:noFill/>
        </p:spPr>
        <p:txBody>
          <a:bodyPr wrap="none" rtlCol="0">
            <a:spAutoFit/>
          </a:bodyPr>
          <a:lstStyle/>
          <a:p>
            <a:r>
              <a:rPr lang="en-US" sz="2400" b="1" dirty="0" err="1" smtClean="0">
                <a:latin typeface="+mj-lt"/>
                <a:cs typeface="Comic Sans MS"/>
              </a:rPr>
              <a:t>equus</a:t>
            </a:r>
            <a:endParaRPr lang="en-US" sz="2400" b="1" dirty="0">
              <a:solidFill>
                <a:srgbClr val="4F81BD"/>
              </a:solidFill>
              <a:latin typeface="+mj-lt"/>
              <a:cs typeface="Comic Sans MS"/>
            </a:endParaRPr>
          </a:p>
        </p:txBody>
      </p:sp>
      <p:sp>
        <p:nvSpPr>
          <p:cNvPr id="34" name="TextBox 33"/>
          <p:cNvSpPr txBox="1"/>
          <p:nvPr/>
        </p:nvSpPr>
        <p:spPr>
          <a:xfrm>
            <a:off x="7242284" y="1974988"/>
            <a:ext cx="1086806" cy="461665"/>
          </a:xfrm>
          <a:prstGeom prst="rect">
            <a:avLst/>
          </a:prstGeom>
          <a:noFill/>
        </p:spPr>
        <p:txBody>
          <a:bodyPr wrap="none" rtlCol="0">
            <a:spAutoFit/>
          </a:bodyPr>
          <a:lstStyle/>
          <a:p>
            <a:r>
              <a:rPr lang="en-US" sz="2400" b="1" dirty="0" err="1" smtClean="0">
                <a:latin typeface="+mj-lt"/>
                <a:cs typeface="Comic Sans MS"/>
              </a:rPr>
              <a:t>gladius</a:t>
            </a:r>
            <a:endParaRPr lang="en-US" sz="2400" b="1" dirty="0">
              <a:solidFill>
                <a:srgbClr val="4F81BD"/>
              </a:solidFill>
              <a:latin typeface="+mj-lt"/>
              <a:cs typeface="Comic Sans MS"/>
            </a:endParaRPr>
          </a:p>
        </p:txBody>
      </p:sp>
      <p:sp>
        <p:nvSpPr>
          <p:cNvPr id="35" name="TextBox 34"/>
          <p:cNvSpPr txBox="1"/>
          <p:nvPr/>
        </p:nvSpPr>
        <p:spPr>
          <a:xfrm>
            <a:off x="5063578" y="4438096"/>
            <a:ext cx="884828" cy="461665"/>
          </a:xfrm>
          <a:prstGeom prst="rect">
            <a:avLst/>
          </a:prstGeom>
          <a:noFill/>
        </p:spPr>
        <p:txBody>
          <a:bodyPr wrap="none" rtlCol="0">
            <a:spAutoFit/>
          </a:bodyPr>
          <a:lstStyle/>
          <a:p>
            <a:r>
              <a:rPr lang="en-US" sz="2400" b="1" dirty="0" err="1" smtClean="0">
                <a:latin typeface="+mj-lt"/>
                <a:cs typeface="Comic Sans MS"/>
              </a:rPr>
              <a:t>maga</a:t>
            </a:r>
            <a:endParaRPr lang="en-US" sz="2400" b="1" dirty="0">
              <a:solidFill>
                <a:srgbClr val="4F81BD"/>
              </a:solidFill>
              <a:latin typeface="+mj-lt"/>
              <a:cs typeface="Comic Sans MS"/>
            </a:endParaRPr>
          </a:p>
        </p:txBody>
      </p:sp>
      <p:sp>
        <p:nvSpPr>
          <p:cNvPr id="36" name="TextBox 35"/>
          <p:cNvSpPr txBox="1"/>
          <p:nvPr/>
        </p:nvSpPr>
        <p:spPr>
          <a:xfrm>
            <a:off x="7149396" y="5758097"/>
            <a:ext cx="904565" cy="461665"/>
          </a:xfrm>
          <a:prstGeom prst="rect">
            <a:avLst/>
          </a:prstGeom>
          <a:noFill/>
        </p:spPr>
        <p:txBody>
          <a:bodyPr wrap="none" rtlCol="0">
            <a:spAutoFit/>
          </a:bodyPr>
          <a:lstStyle/>
          <a:p>
            <a:r>
              <a:rPr lang="en-US" sz="2400" b="1" dirty="0" err="1" smtClean="0">
                <a:latin typeface="+mj-lt"/>
                <a:cs typeface="Comic Sans MS"/>
              </a:rPr>
              <a:t>vacca</a:t>
            </a:r>
            <a:endParaRPr lang="en-US" sz="2400" b="1" dirty="0">
              <a:solidFill>
                <a:srgbClr val="4F81BD"/>
              </a:solidFill>
              <a:latin typeface="+mj-lt"/>
              <a:cs typeface="Comic Sans MS"/>
            </a:endParaRPr>
          </a:p>
        </p:txBody>
      </p:sp>
      <p:sp>
        <p:nvSpPr>
          <p:cNvPr id="37" name="TextBox 36"/>
          <p:cNvSpPr txBox="1"/>
          <p:nvPr/>
        </p:nvSpPr>
        <p:spPr>
          <a:xfrm>
            <a:off x="5995693" y="4438096"/>
            <a:ext cx="818854" cy="461665"/>
          </a:xfrm>
          <a:prstGeom prst="rect">
            <a:avLst/>
          </a:prstGeom>
          <a:noFill/>
        </p:spPr>
        <p:txBody>
          <a:bodyPr wrap="none" rtlCol="0">
            <a:spAutoFit/>
          </a:bodyPr>
          <a:lstStyle/>
          <a:p>
            <a:r>
              <a:rPr lang="en-US" sz="2400" b="1" dirty="0" smtClean="0">
                <a:latin typeface="+mj-lt"/>
                <a:cs typeface="Comic Sans MS"/>
              </a:rPr>
              <a:t>aqua</a:t>
            </a:r>
            <a:endParaRPr lang="en-US" sz="2400" b="1" dirty="0">
              <a:solidFill>
                <a:srgbClr val="4F81BD"/>
              </a:solidFill>
              <a:latin typeface="+mj-lt"/>
              <a:cs typeface="Comic Sans MS"/>
            </a:endParaRPr>
          </a:p>
        </p:txBody>
      </p:sp>
      <p:sp>
        <p:nvSpPr>
          <p:cNvPr id="38" name="TextBox 37"/>
          <p:cNvSpPr txBox="1"/>
          <p:nvPr/>
        </p:nvSpPr>
        <p:spPr>
          <a:xfrm>
            <a:off x="7795029" y="3042797"/>
            <a:ext cx="1041421" cy="461665"/>
          </a:xfrm>
          <a:prstGeom prst="rect">
            <a:avLst/>
          </a:prstGeom>
          <a:noFill/>
        </p:spPr>
        <p:txBody>
          <a:bodyPr wrap="none" rtlCol="0">
            <a:spAutoFit/>
          </a:bodyPr>
          <a:lstStyle/>
          <a:p>
            <a:r>
              <a:rPr lang="en-US" sz="2400" b="1" dirty="0" err="1" smtClean="0">
                <a:latin typeface="+mj-lt"/>
                <a:cs typeface="Comic Sans MS"/>
              </a:rPr>
              <a:t>porcus</a:t>
            </a:r>
            <a:endParaRPr lang="en-US" sz="2400" b="1" dirty="0">
              <a:solidFill>
                <a:srgbClr val="4F81BD"/>
              </a:solidFill>
              <a:latin typeface="+mj-lt"/>
              <a:cs typeface="Comic Sans MS"/>
            </a:endParaRPr>
          </a:p>
        </p:txBody>
      </p:sp>
      <p:sp>
        <p:nvSpPr>
          <p:cNvPr id="39" name="TextBox 38"/>
          <p:cNvSpPr txBox="1"/>
          <p:nvPr/>
        </p:nvSpPr>
        <p:spPr>
          <a:xfrm>
            <a:off x="6279414" y="3084678"/>
            <a:ext cx="1247457" cy="461665"/>
          </a:xfrm>
          <a:prstGeom prst="rect">
            <a:avLst/>
          </a:prstGeom>
          <a:noFill/>
        </p:spPr>
        <p:txBody>
          <a:bodyPr wrap="none" rtlCol="0">
            <a:spAutoFit/>
          </a:bodyPr>
          <a:lstStyle/>
          <a:p>
            <a:r>
              <a:rPr lang="en-US" sz="2400" b="1" dirty="0" err="1" smtClean="0">
                <a:latin typeface="+mj-lt"/>
                <a:cs typeface="Comic Sans MS"/>
              </a:rPr>
              <a:t>medicus</a:t>
            </a:r>
            <a:endParaRPr lang="en-US" sz="2400" b="1" dirty="0">
              <a:solidFill>
                <a:srgbClr val="4F81BD"/>
              </a:solidFill>
              <a:latin typeface="+mj-lt"/>
              <a:cs typeface="Comic Sans MS"/>
            </a:endParaRPr>
          </a:p>
        </p:txBody>
      </p:sp>
      <p:sp>
        <p:nvSpPr>
          <p:cNvPr id="40" name="TextBox 39"/>
          <p:cNvSpPr txBox="1"/>
          <p:nvPr/>
        </p:nvSpPr>
        <p:spPr>
          <a:xfrm>
            <a:off x="7989949" y="4450796"/>
            <a:ext cx="987620" cy="461665"/>
          </a:xfrm>
          <a:prstGeom prst="rect">
            <a:avLst/>
          </a:prstGeom>
          <a:noFill/>
        </p:spPr>
        <p:txBody>
          <a:bodyPr wrap="none" rtlCol="0">
            <a:spAutoFit/>
          </a:bodyPr>
          <a:lstStyle/>
          <a:p>
            <a:r>
              <a:rPr lang="en-US" sz="2400" b="1" dirty="0" err="1" smtClean="0">
                <a:latin typeface="+mj-lt"/>
                <a:cs typeface="Comic Sans MS"/>
              </a:rPr>
              <a:t>regina</a:t>
            </a:r>
            <a:endParaRPr lang="en-US" sz="2400" b="1" dirty="0">
              <a:solidFill>
                <a:srgbClr val="4F81BD"/>
              </a:solidFill>
              <a:latin typeface="+mj-lt"/>
              <a:cs typeface="Comic Sans MS"/>
            </a:endParaRPr>
          </a:p>
        </p:txBody>
      </p:sp>
      <p:sp>
        <p:nvSpPr>
          <p:cNvPr id="41" name="TextBox 40"/>
          <p:cNvSpPr txBox="1"/>
          <p:nvPr/>
        </p:nvSpPr>
        <p:spPr>
          <a:xfrm>
            <a:off x="5866467" y="5758096"/>
            <a:ext cx="872204" cy="461665"/>
          </a:xfrm>
          <a:prstGeom prst="rect">
            <a:avLst/>
          </a:prstGeom>
          <a:noFill/>
        </p:spPr>
        <p:txBody>
          <a:bodyPr wrap="none" rtlCol="0">
            <a:spAutoFit/>
          </a:bodyPr>
          <a:lstStyle/>
          <a:p>
            <a:r>
              <a:rPr lang="en-US" sz="2400" b="1" dirty="0" err="1" smtClean="0">
                <a:latin typeface="+mj-lt"/>
                <a:cs typeface="Comic Sans MS"/>
              </a:rPr>
              <a:t>stella</a:t>
            </a:r>
            <a:endParaRPr lang="en-US" sz="2400" b="1" dirty="0">
              <a:solidFill>
                <a:srgbClr val="4F81BD"/>
              </a:solidFill>
              <a:latin typeface="+mj-lt"/>
              <a:cs typeface="Comic Sans MS"/>
            </a:endParaRPr>
          </a:p>
        </p:txBody>
      </p:sp>
      <p:sp>
        <p:nvSpPr>
          <p:cNvPr id="42" name="TextBox 41"/>
          <p:cNvSpPr txBox="1"/>
          <p:nvPr/>
        </p:nvSpPr>
        <p:spPr>
          <a:xfrm>
            <a:off x="4910297" y="3071167"/>
            <a:ext cx="1168860" cy="461665"/>
          </a:xfrm>
          <a:prstGeom prst="rect">
            <a:avLst/>
          </a:prstGeom>
          <a:noFill/>
        </p:spPr>
        <p:txBody>
          <a:bodyPr wrap="none" rtlCol="0">
            <a:spAutoFit/>
          </a:bodyPr>
          <a:lstStyle/>
          <a:p>
            <a:r>
              <a:rPr lang="en-US" sz="2400" b="1" dirty="0" smtClean="0">
                <a:latin typeface="+mj-lt"/>
                <a:cs typeface="Comic Sans MS"/>
              </a:rPr>
              <a:t>campus</a:t>
            </a:r>
            <a:endParaRPr lang="en-US" sz="2400" b="1" dirty="0">
              <a:solidFill>
                <a:srgbClr val="4F81BD"/>
              </a:solidFill>
              <a:latin typeface="+mj-lt"/>
              <a:cs typeface="Comic Sans MS"/>
            </a:endParaRPr>
          </a:p>
        </p:txBody>
      </p:sp>
      <p:pic>
        <p:nvPicPr>
          <p:cNvPr id="43" name="Picture 42"/>
          <p:cNvPicPr>
            <a:picLocks noChangeAspect="1"/>
          </p:cNvPicPr>
          <p:nvPr/>
        </p:nvPicPr>
        <p:blipFill>
          <a:blip r:embed="rId9"/>
          <a:stretch>
            <a:fillRect/>
          </a:stretch>
        </p:blipFill>
        <p:spPr>
          <a:xfrm>
            <a:off x="2121942" y="3901707"/>
            <a:ext cx="732296" cy="732296"/>
          </a:xfrm>
          <a:prstGeom prst="rect">
            <a:avLst/>
          </a:prstGeom>
        </p:spPr>
      </p:pic>
      <p:pic>
        <p:nvPicPr>
          <p:cNvPr id="45" name="Picture 44"/>
          <p:cNvPicPr>
            <a:picLocks noChangeAspect="1"/>
          </p:cNvPicPr>
          <p:nvPr/>
        </p:nvPicPr>
        <p:blipFill>
          <a:blip r:embed="rId10"/>
          <a:stretch>
            <a:fillRect/>
          </a:stretch>
        </p:blipFill>
        <p:spPr>
          <a:xfrm>
            <a:off x="3270851" y="3815554"/>
            <a:ext cx="799005" cy="1198507"/>
          </a:xfrm>
          <a:prstGeom prst="rect">
            <a:avLst/>
          </a:prstGeom>
        </p:spPr>
      </p:pic>
      <p:pic>
        <p:nvPicPr>
          <p:cNvPr id="46" name="Picture 45"/>
          <p:cNvPicPr>
            <a:picLocks noChangeAspect="1"/>
          </p:cNvPicPr>
          <p:nvPr/>
        </p:nvPicPr>
        <p:blipFill>
          <a:blip r:embed="rId11"/>
          <a:stretch>
            <a:fillRect/>
          </a:stretch>
        </p:blipFill>
        <p:spPr>
          <a:xfrm>
            <a:off x="684263" y="5205523"/>
            <a:ext cx="1002800" cy="716286"/>
          </a:xfrm>
          <a:prstGeom prst="rect">
            <a:avLst/>
          </a:prstGeom>
        </p:spPr>
      </p:pic>
      <p:pic>
        <p:nvPicPr>
          <p:cNvPr id="47" name="Picture 46"/>
          <p:cNvPicPr>
            <a:picLocks noChangeAspect="1"/>
          </p:cNvPicPr>
          <p:nvPr/>
        </p:nvPicPr>
        <p:blipFill>
          <a:blip r:embed="rId12"/>
          <a:stretch>
            <a:fillRect/>
          </a:stretch>
        </p:blipFill>
        <p:spPr>
          <a:xfrm>
            <a:off x="2162917" y="5357867"/>
            <a:ext cx="650345" cy="612891"/>
          </a:xfrm>
          <a:prstGeom prst="rect">
            <a:avLst/>
          </a:prstGeom>
        </p:spPr>
      </p:pic>
      <p:pic>
        <p:nvPicPr>
          <p:cNvPr id="49" name="Picture 48"/>
          <p:cNvPicPr>
            <a:picLocks noChangeAspect="1"/>
          </p:cNvPicPr>
          <p:nvPr/>
        </p:nvPicPr>
        <p:blipFill>
          <a:blip r:embed="rId13"/>
          <a:stretch>
            <a:fillRect/>
          </a:stretch>
        </p:blipFill>
        <p:spPr>
          <a:xfrm>
            <a:off x="5812917" y="5014061"/>
            <a:ext cx="946125" cy="1007707"/>
          </a:xfrm>
          <a:prstGeom prst="rect">
            <a:avLst/>
          </a:prstGeom>
        </p:spPr>
      </p:pic>
      <p:pic>
        <p:nvPicPr>
          <p:cNvPr id="50" name="Picture 49"/>
          <p:cNvPicPr>
            <a:picLocks noChangeAspect="1"/>
          </p:cNvPicPr>
          <p:nvPr/>
        </p:nvPicPr>
        <p:blipFill>
          <a:blip r:embed="rId14"/>
          <a:stretch>
            <a:fillRect/>
          </a:stretch>
        </p:blipFill>
        <p:spPr>
          <a:xfrm>
            <a:off x="5902773" y="3901707"/>
            <a:ext cx="892107" cy="699965"/>
          </a:xfrm>
          <a:prstGeom prst="rect">
            <a:avLst/>
          </a:prstGeom>
        </p:spPr>
      </p:pic>
      <p:pic>
        <p:nvPicPr>
          <p:cNvPr id="51" name="Picture 50"/>
          <p:cNvPicPr>
            <a:picLocks noChangeAspect="1"/>
          </p:cNvPicPr>
          <p:nvPr/>
        </p:nvPicPr>
        <p:blipFill rotWithShape="1">
          <a:blip r:embed="rId15"/>
          <a:srcRect l="21652" t="9244" r="10014"/>
          <a:stretch/>
        </p:blipFill>
        <p:spPr>
          <a:xfrm>
            <a:off x="8217077" y="3733352"/>
            <a:ext cx="601634" cy="799051"/>
          </a:xfrm>
          <a:prstGeom prst="rect">
            <a:avLst/>
          </a:prstGeom>
        </p:spPr>
      </p:pic>
      <p:pic>
        <p:nvPicPr>
          <p:cNvPr id="52" name="Picture 51"/>
          <p:cNvPicPr>
            <a:picLocks noChangeAspect="1"/>
          </p:cNvPicPr>
          <p:nvPr/>
        </p:nvPicPr>
        <p:blipFill>
          <a:blip r:embed="rId16"/>
          <a:stretch>
            <a:fillRect/>
          </a:stretch>
        </p:blipFill>
        <p:spPr>
          <a:xfrm>
            <a:off x="4910297" y="3929814"/>
            <a:ext cx="872412" cy="704189"/>
          </a:xfrm>
          <a:prstGeom prst="rect">
            <a:avLst/>
          </a:prstGeom>
        </p:spPr>
      </p:pic>
      <p:pic>
        <p:nvPicPr>
          <p:cNvPr id="53" name="Picture 52"/>
          <p:cNvPicPr>
            <a:picLocks noChangeAspect="1"/>
          </p:cNvPicPr>
          <p:nvPr/>
        </p:nvPicPr>
        <p:blipFill>
          <a:blip r:embed="rId17"/>
          <a:stretch>
            <a:fillRect/>
          </a:stretch>
        </p:blipFill>
        <p:spPr>
          <a:xfrm>
            <a:off x="7144367" y="5064452"/>
            <a:ext cx="1164950" cy="852403"/>
          </a:xfrm>
          <a:prstGeom prst="rect">
            <a:avLst/>
          </a:prstGeom>
        </p:spPr>
      </p:pic>
      <p:sp>
        <p:nvSpPr>
          <p:cNvPr id="54" name="TextBox 53"/>
          <p:cNvSpPr txBox="1"/>
          <p:nvPr/>
        </p:nvSpPr>
        <p:spPr>
          <a:xfrm>
            <a:off x="6903143" y="4438096"/>
            <a:ext cx="1080043" cy="461665"/>
          </a:xfrm>
          <a:prstGeom prst="rect">
            <a:avLst/>
          </a:prstGeom>
          <a:noFill/>
        </p:spPr>
        <p:txBody>
          <a:bodyPr wrap="none" rtlCol="0">
            <a:spAutoFit/>
          </a:bodyPr>
          <a:lstStyle/>
          <a:p>
            <a:r>
              <a:rPr lang="en-US" sz="2400" b="1" dirty="0" err="1" smtClean="0">
                <a:latin typeface="+mj-lt"/>
                <a:cs typeface="Comic Sans MS"/>
              </a:rPr>
              <a:t>femina</a:t>
            </a:r>
            <a:endParaRPr lang="en-US" sz="2400" b="1" dirty="0">
              <a:solidFill>
                <a:srgbClr val="4F81BD"/>
              </a:solidFill>
              <a:latin typeface="+mj-lt"/>
              <a:cs typeface="Comic Sans MS"/>
            </a:endParaRPr>
          </a:p>
        </p:txBody>
      </p:sp>
      <p:pic>
        <p:nvPicPr>
          <p:cNvPr id="55" name="Picture 54"/>
          <p:cNvPicPr>
            <a:picLocks noChangeAspect="1"/>
          </p:cNvPicPr>
          <p:nvPr/>
        </p:nvPicPr>
        <p:blipFill>
          <a:blip r:embed="rId18"/>
          <a:stretch>
            <a:fillRect/>
          </a:stretch>
        </p:blipFill>
        <p:spPr>
          <a:xfrm>
            <a:off x="6977696" y="3474359"/>
            <a:ext cx="817333" cy="1089777"/>
          </a:xfrm>
          <a:prstGeom prst="rect">
            <a:avLst/>
          </a:prstGeom>
        </p:spPr>
      </p:pic>
      <p:pic>
        <p:nvPicPr>
          <p:cNvPr id="56" name="Picture 55"/>
          <p:cNvPicPr>
            <a:picLocks noChangeAspect="1"/>
          </p:cNvPicPr>
          <p:nvPr/>
        </p:nvPicPr>
        <p:blipFill>
          <a:blip r:embed="rId19"/>
          <a:stretch>
            <a:fillRect/>
          </a:stretch>
        </p:blipFill>
        <p:spPr>
          <a:xfrm>
            <a:off x="7757764" y="2436653"/>
            <a:ext cx="1199917" cy="776925"/>
          </a:xfrm>
          <a:prstGeom prst="rect">
            <a:avLst/>
          </a:prstGeom>
        </p:spPr>
      </p:pic>
      <p:pic>
        <p:nvPicPr>
          <p:cNvPr id="57" name="Picture 56"/>
          <p:cNvPicPr>
            <a:picLocks noChangeAspect="1"/>
          </p:cNvPicPr>
          <p:nvPr/>
        </p:nvPicPr>
        <p:blipFill>
          <a:blip r:embed="rId20"/>
          <a:stretch>
            <a:fillRect/>
          </a:stretch>
        </p:blipFill>
        <p:spPr>
          <a:xfrm>
            <a:off x="6491747" y="2274489"/>
            <a:ext cx="620842" cy="939089"/>
          </a:xfrm>
          <a:prstGeom prst="rect">
            <a:avLst/>
          </a:prstGeom>
        </p:spPr>
      </p:pic>
      <p:pic>
        <p:nvPicPr>
          <p:cNvPr id="58" name="Picture 57"/>
          <p:cNvPicPr>
            <a:picLocks noChangeAspect="1"/>
          </p:cNvPicPr>
          <p:nvPr/>
        </p:nvPicPr>
        <p:blipFill rotWithShape="1">
          <a:blip r:embed="rId21"/>
          <a:srcRect l="19154" r="21227"/>
          <a:stretch/>
        </p:blipFill>
        <p:spPr>
          <a:xfrm>
            <a:off x="7375952" y="1528254"/>
            <a:ext cx="613997" cy="599920"/>
          </a:xfrm>
          <a:prstGeom prst="rect">
            <a:avLst/>
          </a:prstGeom>
        </p:spPr>
      </p:pic>
      <p:pic>
        <p:nvPicPr>
          <p:cNvPr id="2" name="Picture 1"/>
          <p:cNvPicPr>
            <a:picLocks noChangeAspect="1"/>
          </p:cNvPicPr>
          <p:nvPr/>
        </p:nvPicPr>
        <p:blipFill rotWithShape="1">
          <a:blip r:embed="rId22"/>
          <a:srcRect l="12344" t="23008" r="35826" b="18889"/>
          <a:stretch/>
        </p:blipFill>
        <p:spPr>
          <a:xfrm>
            <a:off x="5157487" y="2699080"/>
            <a:ext cx="796086" cy="509295"/>
          </a:xfrm>
          <a:prstGeom prst="rect">
            <a:avLst/>
          </a:prstGeom>
        </p:spPr>
      </p:pic>
    </p:spTree>
    <p:extLst>
      <p:ext uri="{BB962C8B-B14F-4D97-AF65-F5344CB8AC3E}">
        <p14:creationId xmlns:p14="http://schemas.microsoft.com/office/powerpoint/2010/main" val="154275631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52400" y="1041400"/>
            <a:ext cx="8881481" cy="4318469"/>
            <a:chOff x="152400" y="1041400"/>
            <a:chExt cx="8881481" cy="4318469"/>
          </a:xfrm>
        </p:grpSpPr>
        <p:sp>
          <p:nvSpPr>
            <p:cNvPr id="6" name="Rounded Rectangular Callout 5"/>
            <p:cNvSpPr/>
            <p:nvPr/>
          </p:nvSpPr>
          <p:spPr>
            <a:xfrm>
              <a:off x="152400" y="1041400"/>
              <a:ext cx="8881481" cy="4318469"/>
            </a:xfrm>
            <a:prstGeom prst="wedgeRoundRectCallout">
              <a:avLst>
                <a:gd name="adj1" fmla="val -100"/>
                <a:gd name="adj2" fmla="val 58678"/>
                <a:gd name="adj3" fmla="val 16667"/>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42901" y="1109149"/>
              <a:ext cx="8538580" cy="3108544"/>
            </a:xfrm>
            <a:prstGeom prst="rect">
              <a:avLst/>
            </a:prstGeom>
            <a:noFill/>
          </p:spPr>
          <p:txBody>
            <a:bodyPr wrap="square" rtlCol="0">
              <a:spAutoFit/>
            </a:bodyPr>
            <a:lstStyle/>
            <a:p>
              <a:r>
                <a:rPr lang="en-GB" sz="1400" dirty="0" smtClean="0"/>
                <a:t>According to an old story, </a:t>
              </a:r>
              <a:r>
                <a:rPr lang="en-GB" sz="1400" dirty="0" err="1" smtClean="0"/>
                <a:t>Gyges</a:t>
              </a:r>
              <a:r>
                <a:rPr lang="en-GB" sz="1400" dirty="0" smtClean="0"/>
                <a:t> was a shepherd working for the king of Lydia; there was a great storm, and an earthquake made an opening in the earth at the place where he was feeding his flock. Amazed at the sight, he descended into the opening, where, among other marvels, he saw a hollow metal horse with doors in it. Inside, he saw a dead body wearing a gold ring; this he took and went back above ground to his flock. </a:t>
              </a:r>
            </a:p>
            <a:p>
              <a:endParaRPr lang="en-GB" sz="1400" dirty="0" smtClean="0"/>
            </a:p>
            <a:p>
              <a:r>
                <a:rPr lang="en-GB" sz="1400" dirty="0" smtClean="0"/>
                <a:t>Later, at a meeting of all the shepherds, </a:t>
              </a:r>
              <a:r>
                <a:rPr lang="en-GB" sz="1400" dirty="0" err="1" smtClean="0"/>
                <a:t>Gyges</a:t>
              </a:r>
              <a:r>
                <a:rPr lang="en-GB" sz="1400" dirty="0"/>
                <a:t> </a:t>
              </a:r>
              <a:r>
                <a:rPr lang="en-GB" sz="1400" dirty="0" smtClean="0"/>
                <a:t>was fiddling with the ring on his finger. As he turned it, instantly he became invisible to everyone, and they all began to speak of him as if he were no longer there. He was astonished at this, tried turning the ring again, and reappeared. He volunteered to be one of the messengers who were sent to report back to the king. When he got to the palace, he used his power of invisibility, killed the king and took the kingdom. </a:t>
              </a:r>
            </a:p>
            <a:p>
              <a:endParaRPr lang="en-GB" sz="1400" dirty="0" smtClean="0"/>
            </a:p>
            <a:p>
              <a:r>
                <a:rPr lang="en-GB" sz="1400" dirty="0"/>
                <a:t>Even if a good person got his hands on this ring, would you imagine he could he stick to being good? He could take whatever he wanted from the shops, go into anyone’s house, do whatever he liked: he would be a god among men.</a:t>
              </a:r>
            </a:p>
            <a:p>
              <a:endParaRPr lang="en-GB" sz="1400" dirty="0" smtClean="0"/>
            </a:p>
          </p:txBody>
        </p:sp>
      </p:grpSp>
      <p:sp>
        <p:nvSpPr>
          <p:cNvPr id="7" name="Title 1"/>
          <p:cNvSpPr txBox="1">
            <a:spLocks/>
          </p:cNvSpPr>
          <p:nvPr/>
        </p:nvSpPr>
        <p:spPr>
          <a:xfrm>
            <a:off x="0" y="-49547"/>
            <a:ext cx="8881481"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7F7F7F"/>
                </a:solidFill>
                <a:latin typeface="Papyrus"/>
                <a:cs typeface="Papyrus"/>
              </a:rPr>
              <a:t>Plato’s tale of </a:t>
            </a:r>
            <a:r>
              <a:rPr lang="en-US" b="1" dirty="0" err="1" smtClean="0">
                <a:solidFill>
                  <a:srgbClr val="7F7F7F"/>
                </a:solidFill>
                <a:latin typeface="Papyrus"/>
                <a:cs typeface="Papyrus"/>
              </a:rPr>
              <a:t>Gyges</a:t>
            </a:r>
            <a:endParaRPr lang="en-US" b="1" dirty="0">
              <a:solidFill>
                <a:srgbClr val="7F7F7F"/>
              </a:solidFill>
              <a:latin typeface="Papyrus"/>
              <a:cs typeface="Papyrus"/>
            </a:endParaRPr>
          </a:p>
        </p:txBody>
      </p:sp>
      <p:sp>
        <p:nvSpPr>
          <p:cNvPr id="9" name="Footer Placeholder 3"/>
          <p:cNvSpPr>
            <a:spLocks noGrp="1"/>
          </p:cNvSpPr>
          <p:nvPr>
            <p:ph type="ftr" sz="quarter" idx="11"/>
          </p:nvPr>
        </p:nvSpPr>
        <p:spPr>
          <a:xfrm>
            <a:off x="0" y="6492875"/>
            <a:ext cx="1358313" cy="365125"/>
          </a:xfrm>
        </p:spPr>
        <p:txBody>
          <a:bodyPr/>
          <a:lstStyle/>
          <a:p>
            <a:r>
              <a:rPr lang="en-US" sz="800" dirty="0" smtClean="0"/>
              <a:t>© Charlie Andrew 2016</a:t>
            </a:r>
            <a:endParaRPr lang="en-US" sz="800" dirty="0"/>
          </a:p>
        </p:txBody>
      </p:sp>
      <p:pic>
        <p:nvPicPr>
          <p:cNvPr id="2" name="Picture 1" descr="plato_tran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4683505"/>
            <a:ext cx="2895600" cy="2174495"/>
          </a:xfrm>
          <a:prstGeom prst="rect">
            <a:avLst/>
          </a:prstGeom>
        </p:spPr>
      </p:pic>
      <p:sp>
        <p:nvSpPr>
          <p:cNvPr id="3" name="TextBox 2"/>
          <p:cNvSpPr txBox="1"/>
          <p:nvPr/>
        </p:nvSpPr>
        <p:spPr>
          <a:xfrm>
            <a:off x="3781058" y="5657672"/>
            <a:ext cx="2749471" cy="1200328"/>
          </a:xfrm>
          <a:prstGeom prst="rect">
            <a:avLst/>
          </a:prstGeom>
          <a:noFill/>
        </p:spPr>
        <p:txBody>
          <a:bodyPr wrap="none" rtlCol="0">
            <a:spAutoFit/>
          </a:bodyPr>
          <a:lstStyle/>
          <a:p>
            <a:r>
              <a:rPr lang="en-US" sz="2400" dirty="0" smtClean="0">
                <a:solidFill>
                  <a:schemeClr val="bg1">
                    <a:lumMod val="50000"/>
                  </a:schemeClr>
                </a:solidFill>
                <a:latin typeface="Papyrus"/>
                <a:cs typeface="Papyrus"/>
              </a:rPr>
              <a:t>Plato, philosopher</a:t>
            </a:r>
          </a:p>
          <a:p>
            <a:r>
              <a:rPr lang="en-US" sz="2400" dirty="0" smtClean="0">
                <a:solidFill>
                  <a:schemeClr val="bg1">
                    <a:lumMod val="50000"/>
                  </a:schemeClr>
                </a:solidFill>
                <a:latin typeface="Papyrus"/>
                <a:cs typeface="Papyrus"/>
              </a:rPr>
              <a:t>Athens, Greece</a:t>
            </a:r>
          </a:p>
          <a:p>
            <a:r>
              <a:rPr lang="en-US" sz="2400" dirty="0" smtClean="0">
                <a:solidFill>
                  <a:schemeClr val="bg1">
                    <a:lumMod val="50000"/>
                  </a:schemeClr>
                </a:solidFill>
                <a:latin typeface="Papyrus"/>
                <a:cs typeface="Papyrus"/>
              </a:rPr>
              <a:t>5</a:t>
            </a:r>
            <a:r>
              <a:rPr lang="en-US" sz="2400" baseline="30000" dirty="0" smtClean="0">
                <a:solidFill>
                  <a:schemeClr val="bg1">
                    <a:lumMod val="50000"/>
                  </a:schemeClr>
                </a:solidFill>
                <a:latin typeface="Papyrus"/>
                <a:cs typeface="Papyrus"/>
              </a:rPr>
              <a:t>th</a:t>
            </a:r>
            <a:r>
              <a:rPr lang="en-US" sz="2400" dirty="0" smtClean="0">
                <a:solidFill>
                  <a:schemeClr val="bg1">
                    <a:lumMod val="50000"/>
                  </a:schemeClr>
                </a:solidFill>
                <a:latin typeface="Papyrus"/>
                <a:cs typeface="Papyrus"/>
              </a:rPr>
              <a:t> Century B.C.</a:t>
            </a:r>
            <a:endParaRPr lang="en-US" sz="2400" dirty="0">
              <a:solidFill>
                <a:schemeClr val="bg1">
                  <a:lumMod val="50000"/>
                </a:schemeClr>
              </a:solidFill>
              <a:latin typeface="Papyrus"/>
              <a:cs typeface="Papyrus"/>
            </a:endParaRPr>
          </a:p>
        </p:txBody>
      </p:sp>
      <p:sp>
        <p:nvSpPr>
          <p:cNvPr id="4" name="Rectangle 3"/>
          <p:cNvSpPr/>
          <p:nvPr/>
        </p:nvSpPr>
        <p:spPr>
          <a:xfrm>
            <a:off x="371108" y="4032540"/>
            <a:ext cx="8442692" cy="923330"/>
          </a:xfrm>
          <a:prstGeom prst="rect">
            <a:avLst/>
          </a:prstGeom>
        </p:spPr>
        <p:txBody>
          <a:bodyPr wrap="square">
            <a:spAutoFit/>
          </a:bodyPr>
          <a:lstStyle/>
          <a:p>
            <a:r>
              <a:rPr lang="en-GB" dirty="0" smtClean="0"/>
              <a:t>From </a:t>
            </a:r>
            <a:r>
              <a:rPr lang="en-GB" dirty="0"/>
              <a:t>this </a:t>
            </a:r>
            <a:r>
              <a:rPr lang="en-GB" dirty="0" smtClean="0"/>
              <a:t>story, </a:t>
            </a:r>
            <a:r>
              <a:rPr lang="en-GB" dirty="0"/>
              <a:t>we can conclude that a person is good, not because they want to or because they think that being good is any use to him individually, but because he </a:t>
            </a:r>
            <a:r>
              <a:rPr lang="en-GB" u="sng" dirty="0"/>
              <a:t>has</a:t>
            </a:r>
            <a:r>
              <a:rPr lang="en-GB" dirty="0"/>
              <a:t> to; if anyone thinks </a:t>
            </a:r>
            <a:r>
              <a:rPr lang="en-GB" dirty="0" smtClean="0"/>
              <a:t>they’ll </a:t>
            </a:r>
            <a:r>
              <a:rPr lang="en-GB" dirty="0"/>
              <a:t>be able to get away with something, </a:t>
            </a:r>
            <a:r>
              <a:rPr lang="en-GB" dirty="0" smtClean="0"/>
              <a:t>they’ll </a:t>
            </a:r>
            <a:r>
              <a:rPr lang="en-GB" dirty="0"/>
              <a:t>do it. </a:t>
            </a:r>
          </a:p>
        </p:txBody>
      </p:sp>
    </p:spTree>
    <p:extLst>
      <p:ext uri="{BB962C8B-B14F-4D97-AF65-F5344CB8AC3E}">
        <p14:creationId xmlns:p14="http://schemas.microsoft.com/office/powerpoint/2010/main" val="34066017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lumMod val="50000"/>
                  </a:schemeClr>
                </a:solidFill>
                <a:latin typeface="Herculanum"/>
                <a:cs typeface="Herculanum"/>
              </a:rPr>
              <a:t>Plenary</a:t>
            </a:r>
            <a:endParaRPr lang="en-US" dirty="0">
              <a:solidFill>
                <a:schemeClr val="bg1">
                  <a:lumMod val="50000"/>
                </a:schemeClr>
              </a:solidFill>
              <a:latin typeface="Herculanum"/>
              <a:cs typeface="Herculanum"/>
            </a:endParaRPr>
          </a:p>
        </p:txBody>
      </p:sp>
      <p:pic>
        <p:nvPicPr>
          <p:cNvPr id="5" name="Picture 4" descr="iucundus_large_colour.jpg"/>
          <p:cNvPicPr>
            <a:picLocks noChangeAspect="1"/>
          </p:cNvPicPr>
          <p:nvPr/>
        </p:nvPicPr>
        <p:blipFill rotWithShape="1">
          <a:blip r:embed="rId2">
            <a:extLst>
              <a:ext uri="{28A0092B-C50C-407E-A947-70E740481C1C}">
                <a14:useLocalDpi xmlns:a14="http://schemas.microsoft.com/office/drawing/2010/main" val="0"/>
              </a:ext>
            </a:extLst>
          </a:blip>
          <a:srcRect l="10648" r="30092" b="42504"/>
          <a:stretch/>
        </p:blipFill>
        <p:spPr>
          <a:xfrm>
            <a:off x="552788" y="969472"/>
            <a:ext cx="1747892" cy="1884319"/>
          </a:xfrm>
          <a:prstGeom prst="rect">
            <a:avLst/>
          </a:prstGeom>
        </p:spPr>
      </p:pic>
      <p:sp>
        <p:nvSpPr>
          <p:cNvPr id="6" name="Oval Callout 5"/>
          <p:cNvSpPr/>
          <p:nvPr/>
        </p:nvSpPr>
        <p:spPr>
          <a:xfrm>
            <a:off x="2785702" y="1253778"/>
            <a:ext cx="5680649" cy="1676886"/>
          </a:xfrm>
          <a:prstGeom prst="wedgeEllipseCallout">
            <a:avLst>
              <a:gd name="adj1" fmla="val -61323"/>
              <a:gd name="adj2" fmla="val -6798"/>
            </a:avLst>
          </a:prstGeom>
          <a:solidFill>
            <a:schemeClr val="bg1"/>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124200" y="1581893"/>
            <a:ext cx="5005987" cy="954107"/>
          </a:xfrm>
          <a:prstGeom prst="rect">
            <a:avLst/>
          </a:prstGeom>
        </p:spPr>
        <p:txBody>
          <a:bodyPr wrap="square">
            <a:spAutoFit/>
          </a:bodyPr>
          <a:lstStyle/>
          <a:p>
            <a:pPr algn="ctr"/>
            <a:r>
              <a:rPr lang="en-US" sz="2800" dirty="0" smtClean="0">
                <a:solidFill>
                  <a:srgbClr val="7F7F7F"/>
                </a:solidFill>
                <a:latin typeface="Papyrus"/>
                <a:cs typeface="Papyrus"/>
              </a:rPr>
              <a:t>If a Latin verb ends in ‘t’, who is doing it?</a:t>
            </a:r>
            <a:endParaRPr lang="en-US" sz="2800" dirty="0">
              <a:solidFill>
                <a:srgbClr val="7F7F7F"/>
              </a:solidFill>
              <a:latin typeface="Papyrus"/>
              <a:cs typeface="Papyrus"/>
            </a:endParaRPr>
          </a:p>
        </p:txBody>
      </p:sp>
      <p:pic>
        <p:nvPicPr>
          <p:cNvPr id="8" name="Picture 7" descr="iucundus_large_colour.jpg"/>
          <p:cNvPicPr>
            <a:picLocks noChangeAspect="1"/>
          </p:cNvPicPr>
          <p:nvPr/>
        </p:nvPicPr>
        <p:blipFill rotWithShape="1">
          <a:blip r:embed="rId2">
            <a:extLst>
              <a:ext uri="{28A0092B-C50C-407E-A947-70E740481C1C}">
                <a14:useLocalDpi xmlns:a14="http://schemas.microsoft.com/office/drawing/2010/main" val="0"/>
              </a:ext>
            </a:extLst>
          </a:blip>
          <a:srcRect l="10648" r="30092" b="42504"/>
          <a:stretch/>
        </p:blipFill>
        <p:spPr>
          <a:xfrm flipH="1">
            <a:off x="7164194" y="3989335"/>
            <a:ext cx="1739129" cy="1884319"/>
          </a:xfrm>
          <a:prstGeom prst="rect">
            <a:avLst/>
          </a:prstGeom>
        </p:spPr>
      </p:pic>
      <p:sp>
        <p:nvSpPr>
          <p:cNvPr id="9" name="Oval Callout 8"/>
          <p:cNvSpPr/>
          <p:nvPr/>
        </p:nvSpPr>
        <p:spPr>
          <a:xfrm flipH="1">
            <a:off x="327727" y="3095764"/>
            <a:ext cx="7332951" cy="1689338"/>
          </a:xfrm>
          <a:prstGeom prst="wedgeEllipseCallout">
            <a:avLst>
              <a:gd name="adj1" fmla="val -45494"/>
              <a:gd name="adj2" fmla="val 41420"/>
            </a:avLst>
          </a:prstGeom>
          <a:solidFill>
            <a:schemeClr val="bg1"/>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662029" y="3512281"/>
            <a:ext cx="6493400" cy="954107"/>
          </a:xfrm>
          <a:prstGeom prst="rect">
            <a:avLst/>
          </a:prstGeom>
        </p:spPr>
        <p:txBody>
          <a:bodyPr wrap="square">
            <a:spAutoFit/>
          </a:bodyPr>
          <a:lstStyle/>
          <a:p>
            <a:pPr algn="ctr"/>
            <a:r>
              <a:rPr lang="en-US" sz="2800" dirty="0" smtClean="0">
                <a:solidFill>
                  <a:srgbClr val="7F7F7F"/>
                </a:solidFill>
                <a:latin typeface="Papyrus"/>
                <a:cs typeface="Papyrus"/>
              </a:rPr>
              <a:t>Where do you usually find the verb in a Latin sentence?</a:t>
            </a:r>
          </a:p>
        </p:txBody>
      </p:sp>
      <p:sp>
        <p:nvSpPr>
          <p:cNvPr id="11" name="Oval Callout 10"/>
          <p:cNvSpPr/>
          <p:nvPr/>
        </p:nvSpPr>
        <p:spPr>
          <a:xfrm flipH="1">
            <a:off x="139550" y="4940299"/>
            <a:ext cx="5526170" cy="1557466"/>
          </a:xfrm>
          <a:prstGeom prst="wedgeEllipseCallout">
            <a:avLst>
              <a:gd name="adj1" fmla="val -81956"/>
              <a:gd name="adj2" fmla="val -37404"/>
            </a:avLst>
          </a:prstGeom>
          <a:solidFill>
            <a:schemeClr val="bg1"/>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99146" y="5282300"/>
            <a:ext cx="5366574" cy="954107"/>
          </a:xfrm>
          <a:prstGeom prst="rect">
            <a:avLst/>
          </a:prstGeom>
        </p:spPr>
        <p:txBody>
          <a:bodyPr wrap="square">
            <a:spAutoFit/>
          </a:bodyPr>
          <a:lstStyle/>
          <a:p>
            <a:pPr algn="ctr"/>
            <a:r>
              <a:rPr lang="en-GB" sz="2800" dirty="0" smtClean="0">
                <a:solidFill>
                  <a:srgbClr val="7F7F7F"/>
                </a:solidFill>
                <a:latin typeface="Papyrus"/>
                <a:cs typeface="Papyrus"/>
              </a:rPr>
              <a:t>What did </a:t>
            </a:r>
            <a:r>
              <a:rPr lang="en-GB" sz="2800" dirty="0" err="1" smtClean="0">
                <a:solidFill>
                  <a:srgbClr val="7F7F7F"/>
                </a:solidFill>
                <a:latin typeface="Papyrus"/>
                <a:cs typeface="Papyrus"/>
              </a:rPr>
              <a:t>Gyges</a:t>
            </a:r>
            <a:r>
              <a:rPr lang="en-GB" sz="2800" dirty="0" smtClean="0">
                <a:solidFill>
                  <a:srgbClr val="7F7F7F"/>
                </a:solidFill>
                <a:latin typeface="Papyrus"/>
                <a:cs typeface="Papyrus"/>
              </a:rPr>
              <a:t> find that made him invisible?</a:t>
            </a:r>
            <a:endParaRPr lang="en-US" sz="2800" dirty="0">
              <a:solidFill>
                <a:schemeClr val="bg1">
                  <a:lumMod val="50000"/>
                </a:schemeClr>
              </a:solidFill>
            </a:endParaRPr>
          </a:p>
        </p:txBody>
      </p:sp>
      <p:sp>
        <p:nvSpPr>
          <p:cNvPr id="13" name="Footer Placeholder 3"/>
          <p:cNvSpPr>
            <a:spLocks noGrp="1"/>
          </p:cNvSpPr>
          <p:nvPr>
            <p:ph type="ftr" sz="quarter" idx="11"/>
          </p:nvPr>
        </p:nvSpPr>
        <p:spPr>
          <a:xfrm>
            <a:off x="7886791" y="6497765"/>
            <a:ext cx="1358313" cy="365125"/>
          </a:xfrm>
        </p:spPr>
        <p:txBody>
          <a:bodyPr/>
          <a:lstStyle/>
          <a:p>
            <a:r>
              <a:rPr lang="en-US" sz="800" dirty="0" smtClean="0"/>
              <a:t>© Charlie Andrew 2016</a:t>
            </a:r>
            <a:endParaRPr lang="en-US" sz="800" dirty="0"/>
          </a:p>
        </p:txBody>
      </p:sp>
    </p:spTree>
    <p:extLst>
      <p:ext uri="{BB962C8B-B14F-4D97-AF65-F5344CB8AC3E}">
        <p14:creationId xmlns:p14="http://schemas.microsoft.com/office/powerpoint/2010/main" val="37671208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animBg="1"/>
      <p:bldP spid="10" grpId="0"/>
      <p:bldP spid="11" grpId="0" animBg="1"/>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18720</TotalTime>
  <Words>312</Words>
  <Application>Microsoft Macintosh PowerPoint</Application>
  <PresentationFormat>On-screen Show (4:3)</PresentationFormat>
  <Paragraphs>109</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maximum Classics - 11</vt:lpstr>
      <vt:lpstr>PowerPoint Presentation</vt:lpstr>
      <vt:lpstr>Verb endings</vt:lpstr>
      <vt:lpstr>Quick fire verbs</vt:lpstr>
      <vt:lpstr>PowerPoint Presentation</vt:lpstr>
      <vt:lpstr>PowerPoint Presentation</vt:lpstr>
      <vt:lpstr>PowerPoint Presentation</vt:lpstr>
      <vt:lpstr>PowerPoint Presentation</vt:lpstr>
      <vt:lpstr>Plenary</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Classics Club Junior - I</dc:title>
  <dc:subject/>
  <dc:creator>Charlie Andrew</dc:creator>
  <cp:keywords/>
  <dc:description/>
  <cp:lastModifiedBy>Chris Andrew</cp:lastModifiedBy>
  <cp:revision>315</cp:revision>
  <cp:lastPrinted>2016-04-07T13:18:17Z</cp:lastPrinted>
  <dcterms:created xsi:type="dcterms:W3CDTF">2016-02-20T14:57:23Z</dcterms:created>
  <dcterms:modified xsi:type="dcterms:W3CDTF">2018-01-17T13:04:33Z</dcterms:modified>
  <cp:category/>
</cp:coreProperties>
</file>